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85" r:id="rId1"/>
  </p:sldMasterIdLst>
  <p:notesMasterIdLst>
    <p:notesMasterId r:id="rId166"/>
  </p:notesMasterIdLst>
  <p:sldIdLst>
    <p:sldId id="558" r:id="rId2"/>
    <p:sldId id="257" r:id="rId3"/>
    <p:sldId id="289" r:id="rId4"/>
    <p:sldId id="258" r:id="rId5"/>
    <p:sldId id="444" r:id="rId6"/>
    <p:sldId id="344" r:id="rId7"/>
    <p:sldId id="564" r:id="rId8"/>
    <p:sldId id="346" r:id="rId9"/>
    <p:sldId id="360" r:id="rId10"/>
    <p:sldId id="359" r:id="rId11"/>
    <p:sldId id="445" r:id="rId12"/>
    <p:sldId id="446" r:id="rId13"/>
    <p:sldId id="447" r:id="rId14"/>
    <p:sldId id="460" r:id="rId15"/>
    <p:sldId id="350" r:id="rId16"/>
    <p:sldId id="351" r:id="rId17"/>
    <p:sldId id="356" r:id="rId18"/>
    <p:sldId id="352" r:id="rId19"/>
    <p:sldId id="353" r:id="rId20"/>
    <p:sldId id="354" r:id="rId21"/>
    <p:sldId id="465" r:id="rId22"/>
    <p:sldId id="362" r:id="rId23"/>
    <p:sldId id="467" r:id="rId24"/>
    <p:sldId id="448" r:id="rId25"/>
    <p:sldId id="455" r:id="rId26"/>
    <p:sldId id="456" r:id="rId27"/>
    <p:sldId id="459" r:id="rId28"/>
    <p:sldId id="290" r:id="rId29"/>
    <p:sldId id="291" r:id="rId30"/>
    <p:sldId id="325" r:id="rId31"/>
    <p:sldId id="326" r:id="rId32"/>
    <p:sldId id="327" r:id="rId33"/>
    <p:sldId id="328" r:id="rId34"/>
    <p:sldId id="329" r:id="rId35"/>
    <p:sldId id="330" r:id="rId36"/>
    <p:sldId id="332" r:id="rId37"/>
    <p:sldId id="463" r:id="rId38"/>
    <p:sldId id="466" r:id="rId39"/>
    <p:sldId id="333" r:id="rId40"/>
    <p:sldId id="259" r:id="rId41"/>
    <p:sldId id="313" r:id="rId42"/>
    <p:sldId id="260" r:id="rId43"/>
    <p:sldId id="314" r:id="rId44"/>
    <p:sldId id="261" r:id="rId45"/>
    <p:sldId id="315" r:id="rId46"/>
    <p:sldId id="560" r:id="rId47"/>
    <p:sldId id="264" r:id="rId48"/>
    <p:sldId id="263" r:id="rId49"/>
    <p:sldId id="317" r:id="rId50"/>
    <p:sldId id="265" r:id="rId51"/>
    <p:sldId id="318" r:id="rId52"/>
    <p:sldId id="561" r:id="rId53"/>
    <p:sldId id="267" r:id="rId54"/>
    <p:sldId id="268" r:id="rId55"/>
    <p:sldId id="293" r:id="rId56"/>
    <p:sldId id="347" r:id="rId57"/>
    <p:sldId id="319" r:id="rId58"/>
    <p:sldId id="294" r:id="rId59"/>
    <p:sldId id="565" r:id="rId60"/>
    <p:sldId id="320" r:id="rId61"/>
    <p:sldId id="566" r:id="rId62"/>
    <p:sldId id="321" r:id="rId63"/>
    <p:sldId id="297" r:id="rId64"/>
    <p:sldId id="567" r:id="rId65"/>
    <p:sldId id="322" r:id="rId66"/>
    <p:sldId id="568" r:id="rId67"/>
    <p:sldId id="323" r:id="rId68"/>
    <p:sldId id="569" r:id="rId69"/>
    <p:sldId id="272" r:id="rId70"/>
    <p:sldId id="324" r:id="rId71"/>
    <p:sldId id="299" r:id="rId72"/>
    <p:sldId id="570" r:id="rId73"/>
    <p:sldId id="273" r:id="rId74"/>
    <p:sldId id="571" r:id="rId75"/>
    <p:sldId id="274" r:id="rId76"/>
    <p:sldId id="572" r:id="rId77"/>
    <p:sldId id="573" r:id="rId78"/>
    <p:sldId id="574" r:id="rId79"/>
    <p:sldId id="575" r:id="rId80"/>
    <p:sldId id="576" r:id="rId81"/>
    <p:sldId id="577" r:id="rId82"/>
    <p:sldId id="578" r:id="rId83"/>
    <p:sldId id="278" r:id="rId84"/>
    <p:sldId id="279" r:id="rId85"/>
    <p:sldId id="280" r:id="rId86"/>
    <p:sldId id="281" r:id="rId87"/>
    <p:sldId id="305" r:id="rId88"/>
    <p:sldId id="562" r:id="rId89"/>
    <p:sldId id="292" r:id="rId90"/>
    <p:sldId id="304" r:id="rId91"/>
    <p:sldId id="563" r:id="rId92"/>
    <p:sldId id="284" r:id="rId93"/>
    <p:sldId id="449" r:id="rId94"/>
    <p:sldId id="306" r:id="rId95"/>
    <p:sldId id="285" r:id="rId96"/>
    <p:sldId id="309" r:id="rId97"/>
    <p:sldId id="310" r:id="rId98"/>
    <p:sldId id="450" r:id="rId99"/>
    <p:sldId id="307" r:id="rId100"/>
    <p:sldId id="451" r:id="rId101"/>
    <p:sldId id="452" r:id="rId102"/>
    <p:sldId id="453" r:id="rId103"/>
    <p:sldId id="454" r:id="rId104"/>
    <p:sldId id="357" r:id="rId105"/>
    <p:sldId id="308" r:id="rId106"/>
    <p:sldId id="361" r:id="rId107"/>
    <p:sldId id="462" r:id="rId108"/>
    <p:sldId id="337" r:id="rId109"/>
    <p:sldId id="464" r:id="rId110"/>
    <p:sldId id="586" r:id="rId111"/>
    <p:sldId id="587" r:id="rId112"/>
    <p:sldId id="588" r:id="rId113"/>
    <p:sldId id="589" r:id="rId114"/>
    <p:sldId id="590" r:id="rId115"/>
    <p:sldId id="591" r:id="rId116"/>
    <p:sldId id="592" r:id="rId117"/>
    <p:sldId id="593" r:id="rId118"/>
    <p:sldId id="594" r:id="rId119"/>
    <p:sldId id="595" r:id="rId120"/>
    <p:sldId id="596" r:id="rId121"/>
    <p:sldId id="597" r:id="rId122"/>
    <p:sldId id="598" r:id="rId123"/>
    <p:sldId id="599" r:id="rId124"/>
    <p:sldId id="600" r:id="rId125"/>
    <p:sldId id="601" r:id="rId126"/>
    <p:sldId id="602" r:id="rId127"/>
    <p:sldId id="603" r:id="rId128"/>
    <p:sldId id="604" r:id="rId129"/>
    <p:sldId id="605" r:id="rId130"/>
    <p:sldId id="606" r:id="rId131"/>
    <p:sldId id="607" r:id="rId132"/>
    <p:sldId id="608" r:id="rId133"/>
    <p:sldId id="609" r:id="rId134"/>
    <p:sldId id="610" r:id="rId135"/>
    <p:sldId id="611" r:id="rId136"/>
    <p:sldId id="612" r:id="rId137"/>
    <p:sldId id="613" r:id="rId138"/>
    <p:sldId id="614" r:id="rId139"/>
    <p:sldId id="615" r:id="rId140"/>
    <p:sldId id="616" r:id="rId141"/>
    <p:sldId id="617" r:id="rId142"/>
    <p:sldId id="618" r:id="rId143"/>
    <p:sldId id="619" r:id="rId144"/>
    <p:sldId id="620" r:id="rId145"/>
    <p:sldId id="621" r:id="rId146"/>
    <p:sldId id="622" r:id="rId147"/>
    <p:sldId id="623" r:id="rId148"/>
    <p:sldId id="624" r:id="rId149"/>
    <p:sldId id="625" r:id="rId150"/>
    <p:sldId id="626" r:id="rId151"/>
    <p:sldId id="627" r:id="rId152"/>
    <p:sldId id="628" r:id="rId153"/>
    <p:sldId id="629" r:id="rId154"/>
    <p:sldId id="630" r:id="rId155"/>
    <p:sldId id="631" r:id="rId156"/>
    <p:sldId id="632" r:id="rId157"/>
    <p:sldId id="633" r:id="rId158"/>
    <p:sldId id="634" r:id="rId159"/>
    <p:sldId id="635" r:id="rId160"/>
    <p:sldId id="636" r:id="rId161"/>
    <p:sldId id="637" r:id="rId162"/>
    <p:sldId id="638" r:id="rId163"/>
    <p:sldId id="639" r:id="rId164"/>
    <p:sldId id="640" r:id="rId165"/>
  </p:sldIdLst>
  <p:sldSz cx="9144000" cy="6858000" type="screen4x3"/>
  <p:notesSz cx="6858000" cy="9144000"/>
  <p:defaultTextStyle>
    <a:defPPr>
      <a:defRPr lang="en-US"/>
    </a:defPPr>
    <a:lvl1pPr algn="l" rtl="0" eaLnBrk="0" fontAlgn="base" hangingPunct="0">
      <a:spcBef>
        <a:spcPct val="0"/>
      </a:spcBef>
      <a:spcAft>
        <a:spcPct val="0"/>
      </a:spcAft>
      <a:defRPr sz="4000" b="1" kern="1200">
        <a:solidFill>
          <a:srgbClr val="003366"/>
        </a:solidFill>
        <a:latin typeface="Arial" panose="020B0604020202020204" pitchFamily="34" charset="0"/>
        <a:ea typeface="黑体" panose="02010609060101010101" pitchFamily="49" charset="-122"/>
        <a:cs typeface="+mn-cs"/>
      </a:defRPr>
    </a:lvl1pPr>
    <a:lvl2pPr marL="457200" algn="l" rtl="0" eaLnBrk="0" fontAlgn="base" hangingPunct="0">
      <a:spcBef>
        <a:spcPct val="0"/>
      </a:spcBef>
      <a:spcAft>
        <a:spcPct val="0"/>
      </a:spcAft>
      <a:defRPr sz="4000" b="1" kern="1200">
        <a:solidFill>
          <a:srgbClr val="003366"/>
        </a:solidFill>
        <a:latin typeface="Arial" panose="020B0604020202020204" pitchFamily="34" charset="0"/>
        <a:ea typeface="黑体" panose="02010609060101010101" pitchFamily="49" charset="-122"/>
        <a:cs typeface="+mn-cs"/>
      </a:defRPr>
    </a:lvl2pPr>
    <a:lvl3pPr marL="914400" algn="l" rtl="0" eaLnBrk="0" fontAlgn="base" hangingPunct="0">
      <a:spcBef>
        <a:spcPct val="0"/>
      </a:spcBef>
      <a:spcAft>
        <a:spcPct val="0"/>
      </a:spcAft>
      <a:defRPr sz="4000" b="1" kern="1200">
        <a:solidFill>
          <a:srgbClr val="003366"/>
        </a:solidFill>
        <a:latin typeface="Arial" panose="020B0604020202020204" pitchFamily="34" charset="0"/>
        <a:ea typeface="黑体" panose="02010609060101010101" pitchFamily="49" charset="-122"/>
        <a:cs typeface="+mn-cs"/>
      </a:defRPr>
    </a:lvl3pPr>
    <a:lvl4pPr marL="1371600" algn="l" rtl="0" eaLnBrk="0" fontAlgn="base" hangingPunct="0">
      <a:spcBef>
        <a:spcPct val="0"/>
      </a:spcBef>
      <a:spcAft>
        <a:spcPct val="0"/>
      </a:spcAft>
      <a:defRPr sz="4000" b="1" kern="1200">
        <a:solidFill>
          <a:srgbClr val="003366"/>
        </a:solidFill>
        <a:latin typeface="Arial" panose="020B0604020202020204" pitchFamily="34" charset="0"/>
        <a:ea typeface="黑体" panose="02010609060101010101" pitchFamily="49" charset="-122"/>
        <a:cs typeface="+mn-cs"/>
      </a:defRPr>
    </a:lvl4pPr>
    <a:lvl5pPr marL="1828800" algn="l" rtl="0" eaLnBrk="0" fontAlgn="base" hangingPunct="0">
      <a:spcBef>
        <a:spcPct val="0"/>
      </a:spcBef>
      <a:spcAft>
        <a:spcPct val="0"/>
      </a:spcAft>
      <a:defRPr sz="4000" b="1" kern="1200">
        <a:solidFill>
          <a:srgbClr val="003366"/>
        </a:solidFill>
        <a:latin typeface="Arial" panose="020B0604020202020204" pitchFamily="34" charset="0"/>
        <a:ea typeface="黑体" panose="02010609060101010101" pitchFamily="49" charset="-122"/>
        <a:cs typeface="+mn-cs"/>
      </a:defRPr>
    </a:lvl5pPr>
    <a:lvl6pPr marL="2286000" algn="l" defTabSz="914400" rtl="0" eaLnBrk="1" latinLnBrk="0" hangingPunct="1">
      <a:defRPr sz="4000" b="1" kern="1200">
        <a:solidFill>
          <a:srgbClr val="003366"/>
        </a:solidFill>
        <a:latin typeface="Arial" panose="020B0604020202020204" pitchFamily="34" charset="0"/>
        <a:ea typeface="黑体" panose="02010609060101010101" pitchFamily="49" charset="-122"/>
        <a:cs typeface="+mn-cs"/>
      </a:defRPr>
    </a:lvl6pPr>
    <a:lvl7pPr marL="2743200" algn="l" defTabSz="914400" rtl="0" eaLnBrk="1" latinLnBrk="0" hangingPunct="1">
      <a:defRPr sz="4000" b="1" kern="1200">
        <a:solidFill>
          <a:srgbClr val="003366"/>
        </a:solidFill>
        <a:latin typeface="Arial" panose="020B0604020202020204" pitchFamily="34" charset="0"/>
        <a:ea typeface="黑体" panose="02010609060101010101" pitchFamily="49" charset="-122"/>
        <a:cs typeface="+mn-cs"/>
      </a:defRPr>
    </a:lvl7pPr>
    <a:lvl8pPr marL="3200400" algn="l" defTabSz="914400" rtl="0" eaLnBrk="1" latinLnBrk="0" hangingPunct="1">
      <a:defRPr sz="4000" b="1" kern="1200">
        <a:solidFill>
          <a:srgbClr val="003366"/>
        </a:solidFill>
        <a:latin typeface="Arial" panose="020B0604020202020204" pitchFamily="34" charset="0"/>
        <a:ea typeface="黑体" panose="02010609060101010101" pitchFamily="49" charset="-122"/>
        <a:cs typeface="+mn-cs"/>
      </a:defRPr>
    </a:lvl8pPr>
    <a:lvl9pPr marL="3657600" algn="l" defTabSz="914400" rtl="0" eaLnBrk="1" latinLnBrk="0" hangingPunct="1">
      <a:defRPr sz="4000" b="1" kern="1200">
        <a:solidFill>
          <a:srgbClr val="003366"/>
        </a:solidFill>
        <a:latin typeface="Arial" panose="020B0604020202020204" pitchFamily="34"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FF3300"/>
    <a:srgbClr val="66FF33"/>
    <a:srgbClr val="000099"/>
    <a:srgbClr val="800000"/>
    <a:srgbClr val="FF00FF"/>
    <a:srgbClr val="FF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60" autoAdjust="0"/>
  </p:normalViewPr>
  <p:slideViewPr>
    <p:cSldViewPr>
      <p:cViewPr varScale="1">
        <p:scale>
          <a:sx n="67" d="100"/>
          <a:sy n="67" d="100"/>
        </p:scale>
        <p:origin x="1260" y="40"/>
      </p:cViewPr>
      <p:guideLst>
        <p:guide orient="horz" pos="2160"/>
        <p:guide pos="2880"/>
      </p:guideLst>
    </p:cSldViewPr>
  </p:slideViewPr>
  <p:outlineViewPr>
    <p:cViewPr>
      <p:scale>
        <a:sx n="33" d="100"/>
        <a:sy n="33" d="100"/>
      </p:scale>
      <p:origin x="0" y="-407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p:cNvSpPr>
          <p:nvPr>
            <p:ph type="hdr" sz="quarter"/>
          </p:nvPr>
        </p:nvSpPr>
        <p:spPr>
          <a:xfrm>
            <a:off x="0" y="0"/>
            <a:ext cx="2971800" cy="457200"/>
          </a:xfrm>
          <a:prstGeom prst="rect">
            <a:avLst/>
          </a:prstGeom>
          <a:noFill/>
          <a:ln w="9525">
            <a:noFill/>
          </a:ln>
        </p:spPr>
        <p:txBody>
          <a:bodyPr/>
          <a:lstStyle>
            <a:lvl1pPr eaLnBrk="1" hangingPunct="1">
              <a:defRPr sz="1200" b="0" noProof="1">
                <a:solidFill>
                  <a:schemeClr val="tx1"/>
                </a:solidFill>
                <a:ea typeface="宋体" panose="02010600030101010101" pitchFamily="2" charset="-122"/>
              </a:defRPr>
            </a:lvl1pPr>
          </a:lstStyle>
          <a:p>
            <a:pPr>
              <a:defRPr/>
            </a:pPr>
            <a:endParaRPr lang="zh-CN" altLang="en-US"/>
          </a:p>
        </p:txBody>
      </p:sp>
      <p:sp>
        <p:nvSpPr>
          <p:cNvPr id="5123" name="Rectangle 3"/>
          <p:cNvSpPr>
            <a:spLocks noGrp="1"/>
          </p:cNvSpPr>
          <p:nvPr>
            <p:ph type="dt" idx="1"/>
          </p:nvPr>
        </p:nvSpPr>
        <p:spPr>
          <a:xfrm>
            <a:off x="3886200" y="0"/>
            <a:ext cx="2971800" cy="457200"/>
          </a:xfrm>
          <a:prstGeom prst="rect">
            <a:avLst/>
          </a:prstGeom>
          <a:noFill/>
          <a:ln w="9525">
            <a:noFill/>
          </a:ln>
        </p:spPr>
        <p:txBody>
          <a:bodyPr/>
          <a:lstStyle>
            <a:lvl1pPr algn="r" eaLnBrk="1" hangingPunct="1">
              <a:defRPr sz="1200" b="0" noProof="1">
                <a:solidFill>
                  <a:schemeClr val="tx1"/>
                </a:solidFill>
                <a:ea typeface="宋体" panose="02010600030101010101" pitchFamily="2" charset="-122"/>
              </a:defRPr>
            </a:lvl1pPr>
          </a:lstStyle>
          <a:p>
            <a:pPr>
              <a:defRPr/>
            </a:pPr>
            <a:endParaRPr lang="en-US" altLang="en-US"/>
          </a:p>
        </p:txBody>
      </p:sp>
      <p:sp>
        <p:nvSpPr>
          <p:cNvPr id="3076" name="Rectangle 4"/>
          <p:cNvSpPr>
            <a:spLocks noGrp="1" noChangeArrowheads="1"/>
          </p:cNvSpPr>
          <p:nvPr>
            <p:ph type="sldImg" idx="4294967295"/>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3077" name="Rectangle 5"/>
          <p:cNvSpPr>
            <a:spLocks noGrp="1" noChangeArrowheads="1"/>
          </p:cNvSpPr>
          <p:nvPr>
            <p:ph type="body" sz="quarter" idx="4294967295"/>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5126" name="Rectangle 6"/>
          <p:cNvSpPr>
            <a:spLocks noGrp="1"/>
          </p:cNvSpPr>
          <p:nvPr>
            <p:ph type="ftr" sz="quarter" idx="4"/>
          </p:nvPr>
        </p:nvSpPr>
        <p:spPr>
          <a:xfrm>
            <a:off x="0" y="8686800"/>
            <a:ext cx="2971800" cy="457200"/>
          </a:xfrm>
          <a:prstGeom prst="rect">
            <a:avLst/>
          </a:prstGeom>
          <a:noFill/>
          <a:ln w="9525">
            <a:noFill/>
          </a:ln>
        </p:spPr>
        <p:txBody>
          <a:bodyPr anchor="b"/>
          <a:lstStyle>
            <a:lvl1pPr eaLnBrk="1" hangingPunct="1">
              <a:defRPr sz="1200" b="0" noProof="1">
                <a:solidFill>
                  <a:schemeClr val="tx1"/>
                </a:solidFill>
                <a:ea typeface="宋体" panose="02010600030101010101" pitchFamily="2" charset="-122"/>
              </a:defRPr>
            </a:lvl1pPr>
          </a:lstStyle>
          <a:p>
            <a:pPr>
              <a:defRPr/>
            </a:pPr>
            <a:endParaRPr lang="en-US" altLang="en-US"/>
          </a:p>
        </p:txBody>
      </p:sp>
      <p:sp>
        <p:nvSpPr>
          <p:cNvPr id="5127" name="Rectangle 7"/>
          <p:cNvSpPr>
            <a:spLocks noGrp="1"/>
          </p:cNvSpPr>
          <p:nvPr>
            <p:ph type="sldNum" sz="quarter" idx="5"/>
          </p:nvPr>
        </p:nvSpPr>
        <p:spPr>
          <a:xfrm>
            <a:off x="3886200" y="8686800"/>
            <a:ext cx="2971800" cy="457200"/>
          </a:xfrm>
          <a:prstGeom prst="rect">
            <a:avLst/>
          </a:prstGeom>
          <a:noFill/>
          <a:ln w="9525">
            <a:noFill/>
          </a:ln>
        </p:spPr>
        <p:txBody>
          <a:bodyPr anchor="b"/>
          <a:lstStyle>
            <a:lvl1pPr algn="r" eaLnBrk="1" hangingPunct="1">
              <a:defRPr sz="1200" b="0" noProof="1">
                <a:solidFill>
                  <a:schemeClr val="tx1"/>
                </a:solidFill>
                <a:ea typeface="宋体" panose="02010600030101010101" pitchFamily="2" charset="-122"/>
              </a:defRPr>
            </a:lvl1pPr>
          </a:lstStyle>
          <a:p>
            <a:pPr>
              <a:defRPr/>
            </a:pPr>
            <a:fld id="{23F63F28-A49C-4414-8195-D7FADEAC68FF}" type="slidenum">
              <a:rPr lang="zh-CN" altLang="en-US"/>
              <a:pPr>
                <a:defRPr/>
              </a:pPr>
              <a:t>‹#›</a:t>
            </a:fld>
            <a:endParaRPr lang="zh-CN" altLang="en-US"/>
          </a:p>
        </p:txBody>
      </p:sp>
    </p:spTree>
    <p:extLst>
      <p:ext uri="{BB962C8B-B14F-4D97-AF65-F5344CB8AC3E}">
        <p14:creationId xmlns:p14="http://schemas.microsoft.com/office/powerpoint/2010/main" val="64638664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482" name="Rectangle 2"/>
          <p:cNvSpPr>
            <a:spLocks noGrp="1" noChangeArrowheads="1" noTextEdit="1"/>
          </p:cNvSpPr>
          <p:nvPr>
            <p:ph type="sldImg" idx="4294967295"/>
          </p:nvPr>
        </p:nvSpPr>
        <p:spPr/>
      </p:sp>
      <p:sp>
        <p:nvSpPr>
          <p:cNvPr id="20483" name="Rectangle 3"/>
          <p:cNvSpPr>
            <a:spLocks noGrp="1" noChangeArrowheads="1"/>
          </p:cNvSpPr>
          <p:nvPr>
            <p:ph type="body" idx="4294967295"/>
          </p:nvPr>
        </p:nvSpPr>
        <p:spPr>
          <a:ln/>
          <a:extLst>
            <a:ext uri="{91240B29-F687-4F45-9708-019B960494DF}">
              <a14:hiddenLine xmlns:a14="http://schemas.microsoft.com/office/drawing/2010/main" w="1">
                <a:solidFill>
                  <a:srgbClr val="000000"/>
                </a:solidFill>
                <a:miter lim="800000"/>
                <a:headEnd/>
                <a:tailEnd/>
              </a14:hiddenLine>
            </a:ext>
          </a:extLst>
        </p:spPr>
        <p:txBody>
          <a:bodyPr/>
          <a:lstStyle/>
          <a:p>
            <a:pPr eaLnBrk="1" hangingPunct="1"/>
            <a:r>
              <a:rPr lang="zh-CN" altLang="en-US" smtClean="0"/>
              <a:t>1 毒苹果，</a:t>
            </a:r>
          </a:p>
          <a:p>
            <a:pPr eaLnBrk="1" hangingPunct="1"/>
            <a:r>
              <a:rPr lang="zh-CN" altLang="en-US" smtClean="0"/>
              <a:t>2 迄今为止，世界上出现了3个著名的</a:t>
            </a:r>
            <a:r>
              <a:rPr lang="zh-CN" altLang="en-US" smtClean="0">
                <a:latin typeface="Times New Roman" panose="02020603050405020304" pitchFamily="18" charset="0"/>
              </a:rPr>
              <a:t>“</a:t>
            </a:r>
            <a:r>
              <a:rPr lang="zh-CN" altLang="en-US" smtClean="0"/>
              <a:t>苹果</a:t>
            </a:r>
            <a:r>
              <a:rPr lang="zh-CN" altLang="en-US" smtClean="0">
                <a:latin typeface="Times New Roman" panose="02020603050405020304" pitchFamily="18" charset="0"/>
              </a:rPr>
              <a:t>”</a:t>
            </a:r>
            <a:r>
              <a:rPr lang="zh-CN" altLang="en-US" smtClean="0"/>
              <a:t>，并对人类历史产生了重大影响：</a:t>
            </a:r>
          </a:p>
          <a:p>
            <a:pPr eaLnBrk="1" hangingPunct="1"/>
            <a:endParaRPr lang="zh-CN" altLang="en-US" smtClean="0"/>
          </a:p>
          <a:p>
            <a:pPr eaLnBrk="1" hangingPunct="1"/>
            <a:r>
              <a:rPr lang="zh-CN" altLang="en-US" smtClean="0"/>
              <a:t>    第1个苹果诱惑了夏娃，从此有了人类；</a:t>
            </a:r>
          </a:p>
          <a:p>
            <a:pPr eaLnBrk="1" hangingPunct="1"/>
            <a:endParaRPr lang="zh-CN" altLang="en-US" smtClean="0"/>
          </a:p>
          <a:p>
            <a:pPr eaLnBrk="1" hangingPunct="1"/>
            <a:r>
              <a:rPr lang="zh-CN" altLang="en-US" smtClean="0"/>
              <a:t>    第2个苹果砸醒了牛顿，万有引力定律指导着人类几千年的生活；</a:t>
            </a:r>
          </a:p>
          <a:p>
            <a:pPr eaLnBrk="1" hangingPunct="1"/>
            <a:endParaRPr lang="zh-CN" altLang="en-US" smtClean="0"/>
          </a:p>
          <a:p>
            <a:pPr eaLnBrk="1" hangingPunct="1"/>
            <a:r>
              <a:rPr lang="zh-CN" altLang="en-US" smtClean="0"/>
              <a:t>    第3个苹果现正握在乔布斯手中，引领这手机和平板电脑的消费时尚潮流。</a:t>
            </a:r>
          </a:p>
          <a:p>
            <a:pPr eaLnBrk="1" hangingPunct="1"/>
            <a:endParaRPr lang="zh-CN" altLang="en-US" smtClean="0"/>
          </a:p>
          <a:p>
            <a:pPr eaLnBrk="1" hangingPunct="1"/>
            <a:endParaRPr lang="zh-CN" altLang="en-US" smtClean="0"/>
          </a:p>
        </p:txBody>
      </p:sp>
    </p:spTree>
    <p:extLst>
      <p:ext uri="{BB962C8B-B14F-4D97-AF65-F5344CB8AC3E}">
        <p14:creationId xmlns:p14="http://schemas.microsoft.com/office/powerpoint/2010/main" val="2513268346"/>
      </p:ext>
    </p:extLst>
  </p:cSld>
  <p:clrMapOvr>
    <a:overrideClrMapping bg1="lt1" tx1="dk1" bg2="lt2" tx2="dk2" accent1="accent1" accent2="accent2" accent3="accent3" accent4="accent4" accent5="accent5" accent6="accent6" hlink="hlink" folHlink="folHlink"/>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ChangeArrowheads="1" noTextEdit="1"/>
          </p:cNvSpPr>
          <p:nvPr>
            <p:ph type="sldImg" idx="4294967295"/>
          </p:nvPr>
        </p:nvSpPr>
        <p:spPr/>
      </p:sp>
      <p:sp>
        <p:nvSpPr>
          <p:cNvPr id="103427" name="文本占位符 2"/>
          <p:cNvSpPr>
            <a:spLocks noGrp="1" noChangeArrowheads="1"/>
          </p:cNvSpPr>
          <p:nvPr>
            <p:ph type="body" idx="4294967295"/>
          </p:nvPr>
        </p:nvSpPr>
        <p:spPr/>
        <p:txBody>
          <a:bodyPr/>
          <a:lstStyle/>
          <a:p>
            <a:endParaRPr lang="zh-CN" altLang="en-US" smtClean="0"/>
          </a:p>
        </p:txBody>
      </p:sp>
    </p:spTree>
    <p:extLst>
      <p:ext uri="{BB962C8B-B14F-4D97-AF65-F5344CB8AC3E}">
        <p14:creationId xmlns:p14="http://schemas.microsoft.com/office/powerpoint/2010/main" val="2584629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noTextEdit="1"/>
          </p:cNvSpPr>
          <p:nvPr>
            <p:ph type="sldImg" idx="4294967295"/>
          </p:nvPr>
        </p:nvSpPr>
        <p:spPr/>
      </p:sp>
      <p:sp>
        <p:nvSpPr>
          <p:cNvPr id="24579" name="Rectangle 3"/>
          <p:cNvSpPr>
            <a:spLocks noGrp="1" noChangeArrowheads="1"/>
          </p:cNvSpPr>
          <p:nvPr>
            <p:ph type="body" idx="4294967295"/>
          </p:nvPr>
        </p:nvSpPr>
        <p:spPr/>
        <p:txBody>
          <a:bodyPr/>
          <a:lstStyle/>
          <a:p>
            <a:r>
              <a:rPr lang="en-US" altLang="zh-CN" smtClean="0"/>
              <a:t>3</a:t>
            </a:r>
            <a:r>
              <a:rPr lang="zh-CN" altLang="en-US" smtClean="0"/>
              <a:t>个苹果</a:t>
            </a:r>
          </a:p>
        </p:txBody>
      </p:sp>
    </p:spTree>
    <p:extLst>
      <p:ext uri="{BB962C8B-B14F-4D97-AF65-F5344CB8AC3E}">
        <p14:creationId xmlns:p14="http://schemas.microsoft.com/office/powerpoint/2010/main" val="728987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p:sp>
      <p:sp>
        <p:nvSpPr>
          <p:cNvPr id="27651" name="备注占位符 2"/>
          <p:cNvSpPr>
            <a:spLocks noGrp="1"/>
          </p:cNvSpPr>
          <p:nvPr>
            <p:ph type="body" idx="1"/>
          </p:nvPr>
        </p:nvSpPr>
        <p:spPr>
          <a:noFill/>
        </p:spPr>
        <p:txBody>
          <a:bodyPr/>
          <a:lstStyle/>
          <a:p>
            <a:r>
              <a:rPr lang="zh-CN" altLang="en-US" smtClean="0"/>
              <a:t>经过</a:t>
            </a:r>
            <a:r>
              <a:rPr lang="en-US" altLang="zh-CN" smtClean="0"/>
              <a:t>5</a:t>
            </a:r>
            <a:r>
              <a:rPr lang="zh-CN" altLang="en-US" smtClean="0"/>
              <a:t>分钟的询问后，</a:t>
            </a:r>
            <a:r>
              <a:rPr lang="en-US" altLang="zh-CN" smtClean="0"/>
              <a:t>30%</a:t>
            </a:r>
            <a:r>
              <a:rPr lang="zh-CN" altLang="en-US" smtClean="0"/>
              <a:t>的询问者都能觉得回答问题的是真人，而非一个台机器</a:t>
            </a:r>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lvl1pPr>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fld id="{4915F401-A0DD-4CFC-8228-FD3D8CF6777E}" type="slidenum">
              <a:rPr altLang="en-US" sz="1200" b="0" smtClean="0">
                <a:solidFill>
                  <a:schemeClr val="tx1"/>
                </a:solidFill>
                <a:ea typeface="宋体" panose="02010600030101010101" pitchFamily="2" charset="-122"/>
              </a:rPr>
              <a:pPr/>
              <a:t>15</a:t>
            </a:fld>
            <a:endParaRPr lang="zh-CN" altLang="en-US" sz="1200" b="0" smtClean="0">
              <a:solidFill>
                <a:schemeClr val="tx1"/>
              </a:solidFill>
              <a:ea typeface="宋体" panose="02010600030101010101" pitchFamily="2" charset="-122"/>
            </a:endParaRPr>
          </a:p>
        </p:txBody>
      </p:sp>
    </p:spTree>
    <p:extLst>
      <p:ext uri="{BB962C8B-B14F-4D97-AF65-F5344CB8AC3E}">
        <p14:creationId xmlns:p14="http://schemas.microsoft.com/office/powerpoint/2010/main" val="4145189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p:sp>
      <p:sp>
        <p:nvSpPr>
          <p:cNvPr id="29699" name="备注占位符 2"/>
          <p:cNvSpPr>
            <a:spLocks noGrp="1"/>
          </p:cNvSpPr>
          <p:nvPr>
            <p:ph type="body" idx="1"/>
          </p:nvPr>
        </p:nvSpPr>
        <p:spPr>
          <a:noFill/>
        </p:spPr>
        <p:txBody>
          <a:bodyPr/>
          <a:lstStyle/>
          <a:p>
            <a:endParaRPr lang="zh-CN" altLang="en-US" smtClean="0"/>
          </a:p>
        </p:txBody>
      </p:sp>
      <p:sp>
        <p:nvSpPr>
          <p:cNvPr id="297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lvl1pPr>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fld id="{EED15A50-8D63-4CC2-A397-336850CDF4FD}" type="slidenum">
              <a:rPr altLang="en-US" sz="1200" b="0" smtClean="0">
                <a:solidFill>
                  <a:schemeClr val="tx1"/>
                </a:solidFill>
                <a:ea typeface="宋体" panose="02010600030101010101" pitchFamily="2" charset="-122"/>
              </a:rPr>
              <a:pPr/>
              <a:t>16</a:t>
            </a:fld>
            <a:endParaRPr lang="zh-CN" altLang="en-US" sz="1200" b="0" smtClean="0">
              <a:solidFill>
                <a:schemeClr val="tx1"/>
              </a:solidFill>
              <a:ea typeface="宋体" panose="02010600030101010101" pitchFamily="2" charset="-122"/>
            </a:endParaRPr>
          </a:p>
        </p:txBody>
      </p:sp>
    </p:spTree>
    <p:extLst>
      <p:ext uri="{BB962C8B-B14F-4D97-AF65-F5344CB8AC3E}">
        <p14:creationId xmlns:p14="http://schemas.microsoft.com/office/powerpoint/2010/main" val="3401133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p:sp>
      <p:sp>
        <p:nvSpPr>
          <p:cNvPr id="35843" name="备注占位符 2"/>
          <p:cNvSpPr>
            <a:spLocks noGrp="1"/>
          </p:cNvSpPr>
          <p:nvPr>
            <p:ph type="body" idx="1"/>
          </p:nvPr>
        </p:nvSpPr>
        <p:spPr>
          <a:noFill/>
        </p:spPr>
        <p:txBody>
          <a:bodyPr/>
          <a:lstStyle/>
          <a:p>
            <a:r>
              <a:rPr lang="zh-CN" altLang="en-US" smtClean="0"/>
              <a:t>经过</a:t>
            </a:r>
            <a:r>
              <a:rPr lang="en-US" altLang="zh-CN" smtClean="0"/>
              <a:t>5</a:t>
            </a:r>
            <a:r>
              <a:rPr lang="zh-CN" altLang="en-US" smtClean="0"/>
              <a:t>分钟的询问后，</a:t>
            </a:r>
            <a:r>
              <a:rPr lang="en-US" altLang="zh-CN" smtClean="0"/>
              <a:t>30%</a:t>
            </a:r>
            <a:r>
              <a:rPr lang="zh-CN" altLang="en-US" smtClean="0"/>
              <a:t>的询问者都能觉得回答问题的是真人，而非一个台机器</a:t>
            </a:r>
          </a:p>
        </p:txBody>
      </p:sp>
      <p:sp>
        <p:nvSpPr>
          <p:cNvPr id="358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lvl1pPr>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fld id="{CF74B685-0B49-4D0B-8B79-27B1396E1EF6}" type="slidenum">
              <a:rPr altLang="en-US" sz="1200" b="0" smtClean="0">
                <a:solidFill>
                  <a:schemeClr val="tx1"/>
                </a:solidFill>
                <a:ea typeface="宋体" panose="02010600030101010101" pitchFamily="2" charset="-122"/>
              </a:rPr>
              <a:pPr/>
              <a:t>21</a:t>
            </a:fld>
            <a:endParaRPr lang="zh-CN" altLang="en-US" sz="1200" b="0" smtClean="0">
              <a:solidFill>
                <a:schemeClr val="tx1"/>
              </a:solidFill>
              <a:ea typeface="宋体" panose="02010600030101010101" pitchFamily="2" charset="-122"/>
            </a:endParaRPr>
          </a:p>
        </p:txBody>
      </p:sp>
    </p:spTree>
    <p:extLst>
      <p:ext uri="{BB962C8B-B14F-4D97-AF65-F5344CB8AC3E}">
        <p14:creationId xmlns:p14="http://schemas.microsoft.com/office/powerpoint/2010/main" val="259409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p:sp>
      <p:sp>
        <p:nvSpPr>
          <p:cNvPr id="40963" name="备注占位符 2"/>
          <p:cNvSpPr>
            <a:spLocks noGrp="1"/>
          </p:cNvSpPr>
          <p:nvPr>
            <p:ph type="body" idx="1"/>
          </p:nvPr>
        </p:nvSpPr>
        <p:spPr>
          <a:noFill/>
        </p:spPr>
        <p:txBody>
          <a:bodyPr/>
          <a:lstStyle/>
          <a:p>
            <a:r>
              <a:rPr lang="en-US" altLang="zh-CN" smtClean="0"/>
              <a:t>Nick</a:t>
            </a:r>
            <a:r>
              <a:rPr lang="en-US" altLang="zh-CN" i="1" smtClean="0"/>
              <a:t>Bostrom</a:t>
            </a:r>
            <a:r>
              <a:rPr lang="zh-CN" altLang="en-US" smtClean="0"/>
              <a:t>是</a:t>
            </a:r>
            <a:r>
              <a:rPr lang="en-US" altLang="zh-CN" smtClean="0"/>
              <a:t>《</a:t>
            </a:r>
            <a:r>
              <a:rPr lang="zh-CN" altLang="en-US" smtClean="0"/>
              <a:t>超级智能</a:t>
            </a:r>
            <a:r>
              <a:rPr lang="en-US" altLang="zh-CN" smtClean="0"/>
              <a:t>》</a:t>
            </a:r>
            <a:r>
              <a:rPr lang="zh-CN" altLang="en-US" smtClean="0"/>
              <a:t>作者，牛津大学哲学系的教授，人类未来研究院的创始人和主任</a:t>
            </a:r>
          </a:p>
        </p:txBody>
      </p:sp>
      <p:sp>
        <p:nvSpPr>
          <p:cNvPr id="409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lvl1pPr>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fld id="{BBBCE20D-74A2-4DAE-9B69-6E01FBFD22C2}" type="slidenum">
              <a:rPr altLang="en-US" sz="1200" b="0" smtClean="0">
                <a:solidFill>
                  <a:schemeClr val="tx1"/>
                </a:solidFill>
                <a:ea typeface="宋体" panose="02010600030101010101" pitchFamily="2" charset="-122"/>
              </a:rPr>
              <a:pPr/>
              <a:t>25</a:t>
            </a:fld>
            <a:endParaRPr lang="zh-CN" altLang="en-US" sz="1200" b="0" smtClean="0">
              <a:solidFill>
                <a:schemeClr val="tx1"/>
              </a:solidFill>
              <a:ea typeface="宋体" panose="02010600030101010101" pitchFamily="2" charset="-122"/>
            </a:endParaRPr>
          </a:p>
        </p:txBody>
      </p:sp>
    </p:spTree>
    <p:extLst>
      <p:ext uri="{BB962C8B-B14F-4D97-AF65-F5344CB8AC3E}">
        <p14:creationId xmlns:p14="http://schemas.microsoft.com/office/powerpoint/2010/main" val="1613995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ChangeArrowheads="1" noTextEdit="1"/>
          </p:cNvSpPr>
          <p:nvPr>
            <p:ph type="sldImg" idx="4294967295"/>
          </p:nvPr>
        </p:nvSpPr>
        <p:spPr/>
      </p:sp>
      <p:sp>
        <p:nvSpPr>
          <p:cNvPr id="97283" name="文本占位符 2"/>
          <p:cNvSpPr>
            <a:spLocks noGrp="1" noChangeArrowheads="1"/>
          </p:cNvSpPr>
          <p:nvPr>
            <p:ph type="body" idx="4294967295"/>
          </p:nvPr>
        </p:nvSpPr>
        <p:spPr/>
        <p:txBody>
          <a:bodyPr/>
          <a:lstStyle/>
          <a:p>
            <a:endParaRPr lang="zh-CN" altLang="en-US" smtClean="0"/>
          </a:p>
        </p:txBody>
      </p:sp>
    </p:spTree>
    <p:extLst>
      <p:ext uri="{BB962C8B-B14F-4D97-AF65-F5344CB8AC3E}">
        <p14:creationId xmlns:p14="http://schemas.microsoft.com/office/powerpoint/2010/main" val="3488293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p:cNvSpPr>
            <a:spLocks noGrp="1" noChangeArrowheads="1" noTextEdit="1"/>
          </p:cNvSpPr>
          <p:nvPr>
            <p:ph type="sldImg" idx="4294967295"/>
          </p:nvPr>
        </p:nvSpPr>
        <p:spPr/>
      </p:sp>
      <p:sp>
        <p:nvSpPr>
          <p:cNvPr id="99331" name="文本占位符 2"/>
          <p:cNvSpPr>
            <a:spLocks noGrp="1" noChangeArrowheads="1"/>
          </p:cNvSpPr>
          <p:nvPr>
            <p:ph type="body" idx="4294967295"/>
          </p:nvPr>
        </p:nvSpPr>
        <p:spPr/>
        <p:txBody>
          <a:bodyPr/>
          <a:lstStyle/>
          <a:p>
            <a:endParaRPr lang="zh-CN" altLang="en-US" smtClean="0"/>
          </a:p>
        </p:txBody>
      </p:sp>
    </p:spTree>
    <p:extLst>
      <p:ext uri="{BB962C8B-B14F-4D97-AF65-F5344CB8AC3E}">
        <p14:creationId xmlns:p14="http://schemas.microsoft.com/office/powerpoint/2010/main" val="21312454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p:cNvSpPr>
            <a:spLocks noGrp="1" noChangeArrowheads="1" noTextEdit="1"/>
          </p:cNvSpPr>
          <p:nvPr>
            <p:ph type="sldImg" idx="4294967295"/>
          </p:nvPr>
        </p:nvSpPr>
        <p:spPr/>
      </p:sp>
      <p:sp>
        <p:nvSpPr>
          <p:cNvPr id="101379" name="文本占位符 2"/>
          <p:cNvSpPr>
            <a:spLocks noGrp="1" noChangeArrowheads="1"/>
          </p:cNvSpPr>
          <p:nvPr>
            <p:ph type="body" idx="4294967295"/>
          </p:nvPr>
        </p:nvSpPr>
        <p:spPr/>
        <p:txBody>
          <a:bodyPr/>
          <a:lstStyle/>
          <a:p>
            <a:endParaRPr lang="zh-CN" altLang="en-US" smtClean="0"/>
          </a:p>
        </p:txBody>
      </p:sp>
    </p:spTree>
    <p:extLst>
      <p:ext uri="{BB962C8B-B14F-4D97-AF65-F5344CB8AC3E}">
        <p14:creationId xmlns:p14="http://schemas.microsoft.com/office/powerpoint/2010/main" val="9081260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Picture 1026" descr="waseda_mark"/>
          <p:cNvPicPr>
            <a:picLocks noChangeAspect="1" noChangeArrowheads="1"/>
          </p:cNvPicPr>
          <p:nvPr/>
        </p:nvPicPr>
        <p:blipFill>
          <a:blip r:embed="rId2">
            <a:lum bright="80000" contrast="-90000"/>
            <a:grayscl/>
            <a:extLst>
              <a:ext uri="{28A0092B-C50C-407E-A947-70E740481C1C}">
                <a14:useLocalDpi xmlns:a14="http://schemas.microsoft.com/office/drawing/2010/main" val="0"/>
              </a:ext>
            </a:extLst>
          </a:blip>
          <a:srcRect/>
          <a:stretch>
            <a:fillRect/>
          </a:stretch>
        </p:blipFill>
        <p:spPr bwMode="auto">
          <a:xfrm>
            <a:off x="1116013" y="930275"/>
            <a:ext cx="6840537" cy="530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27" descr="wsd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661025"/>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AutoShape 1031"/>
          <p:cNvSpPr>
            <a:spLocks noChangeArrowheads="1"/>
          </p:cNvSpPr>
          <p:nvPr/>
        </p:nvSpPr>
        <p:spPr bwMode="auto">
          <a:xfrm>
            <a:off x="685800" y="3395663"/>
            <a:ext cx="7772400" cy="109537"/>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0 w 1000"/>
              <a:gd name="T11" fmla="*/ 0 h 1000"/>
              <a:gd name="T12" fmla="*/ 2147483646 w 1000"/>
              <a:gd name="T13" fmla="*/ 0 h 10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solidFill>
          <a:ln w="9525">
            <a:solidFill>
              <a:schemeClr val="accent2"/>
            </a:solidFill>
            <a:round/>
            <a:headEnd/>
            <a:tailEnd/>
          </a:ln>
        </p:spPr>
        <p:txBody>
          <a:bodyPr/>
          <a:lstStyle/>
          <a:p>
            <a:endParaRPr lang="zh-CN" altLang="en-US"/>
          </a:p>
        </p:txBody>
      </p:sp>
      <p:sp>
        <p:nvSpPr>
          <p:cNvPr id="7" name="Text Box 1034"/>
          <p:cNvSpPr txBox="1">
            <a:spLocks noChangeArrowheads="1"/>
          </p:cNvSpPr>
          <p:nvPr userDrawn="1"/>
        </p:nvSpPr>
        <p:spPr bwMode="auto">
          <a:xfrm>
            <a:off x="0" y="762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algn="ctr">
              <a:spcBef>
                <a:spcPct val="50000"/>
              </a:spcBef>
              <a:defRPr/>
            </a:pPr>
            <a:r>
              <a:rPr lang="en-US" altLang="zh-CN" sz="2000" smtClean="0">
                <a:solidFill>
                  <a:schemeClr val="accent2"/>
                </a:solidFill>
              </a:rPr>
              <a:t>Introduction of Artificial Intelligence</a:t>
            </a:r>
          </a:p>
        </p:txBody>
      </p:sp>
      <p:sp>
        <p:nvSpPr>
          <p:cNvPr id="8" name="Line 1035"/>
          <p:cNvSpPr>
            <a:spLocks noChangeShapeType="1"/>
          </p:cNvSpPr>
          <p:nvPr userDrawn="1"/>
        </p:nvSpPr>
        <p:spPr bwMode="auto">
          <a:xfrm>
            <a:off x="0" y="457200"/>
            <a:ext cx="9144000" cy="0"/>
          </a:xfrm>
          <a:prstGeom prst="line">
            <a:avLst/>
          </a:prstGeom>
          <a:noFill/>
          <a:ln w="57150" cmpd="thinThick">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620" name="Rectangle 1028"/>
          <p:cNvSpPr>
            <a:spLocks noGrp="1" noChangeArrowheads="1"/>
          </p:cNvSpPr>
          <p:nvPr>
            <p:ph type="ctrTitle"/>
          </p:nvPr>
        </p:nvSpPr>
        <p:spPr>
          <a:xfrm>
            <a:off x="685800" y="836613"/>
            <a:ext cx="7772400" cy="2019300"/>
          </a:xfrm>
          <a:noFill/>
        </p:spPr>
        <p:txBody>
          <a:bodyPr/>
          <a:lstStyle>
            <a:lvl1pPr>
              <a:defRPr/>
            </a:lvl1pPr>
          </a:lstStyle>
          <a:p>
            <a:r>
              <a:rPr lang="ja-JP" altLang="en-US" noProof="1"/>
              <a:t>マスタ タイトルの書式設定</a:t>
            </a:r>
          </a:p>
        </p:txBody>
      </p:sp>
      <p:sp>
        <p:nvSpPr>
          <p:cNvPr id="111621" name="Rectangle 1029"/>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r>
              <a:rPr lang="ja-JP" altLang="en-US" noProof="1"/>
              <a:t>マスタ サブタイトルの書式設定</a:t>
            </a:r>
          </a:p>
        </p:txBody>
      </p:sp>
      <p:sp>
        <p:nvSpPr>
          <p:cNvPr id="9" name="灯片编号占位符 1"/>
          <p:cNvSpPr>
            <a:spLocks noGrp="1"/>
          </p:cNvSpPr>
          <p:nvPr>
            <p:ph type="sldNum" sz="quarter" idx="10"/>
          </p:nvPr>
        </p:nvSpPr>
        <p:spPr/>
        <p:txBody>
          <a:bodyPr/>
          <a:lstStyle>
            <a:lvl1pPr>
              <a:defRPr/>
            </a:lvl1pPr>
          </a:lstStyle>
          <a:p>
            <a:pPr>
              <a:defRPr/>
            </a:pPr>
            <a:fld id="{5A8FFE02-8929-4B55-835B-1307C8F1F5D7}" type="slidenum">
              <a:rPr lang="ja-JP" altLang="en-US"/>
              <a:pPr>
                <a:defRPr/>
              </a:pPr>
              <a:t>‹#›</a:t>
            </a:fld>
            <a:endParaRPr lang="ja-JP" altLang="en-US"/>
          </a:p>
        </p:txBody>
      </p:sp>
    </p:spTree>
    <p:extLst>
      <p:ext uri="{BB962C8B-B14F-4D97-AF65-F5344CB8AC3E}">
        <p14:creationId xmlns:p14="http://schemas.microsoft.com/office/powerpoint/2010/main" val="320878625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6"/>
          <p:cNvSpPr>
            <a:spLocks noGrp="1" noChangeArrowheads="1"/>
          </p:cNvSpPr>
          <p:nvPr>
            <p:ph type="sldNum" sz="quarter" idx="10"/>
          </p:nvPr>
        </p:nvSpPr>
        <p:spPr>
          <a:ln/>
        </p:spPr>
        <p:txBody>
          <a:bodyPr/>
          <a:lstStyle>
            <a:lvl1pPr>
              <a:defRPr/>
            </a:lvl1pPr>
          </a:lstStyle>
          <a:p>
            <a:pPr>
              <a:defRPr/>
            </a:pPr>
            <a:fld id="{0EBC4766-1824-48CC-A792-4BBFA36A5437}" type="slidenum">
              <a:rPr lang="ja-JP" altLang="en-US"/>
              <a:pPr>
                <a:defRPr/>
              </a:pPr>
              <a:t>‹#›</a:t>
            </a:fld>
            <a:endParaRPr lang="ja-JP" altLang="en-US"/>
          </a:p>
        </p:txBody>
      </p:sp>
    </p:spTree>
    <p:extLst>
      <p:ext uri="{BB962C8B-B14F-4D97-AF65-F5344CB8AC3E}">
        <p14:creationId xmlns:p14="http://schemas.microsoft.com/office/powerpoint/2010/main" val="2741054120"/>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6"/>
          <p:cNvSpPr>
            <a:spLocks noGrp="1" noChangeArrowheads="1"/>
          </p:cNvSpPr>
          <p:nvPr>
            <p:ph type="sldNum" sz="quarter" idx="10"/>
          </p:nvPr>
        </p:nvSpPr>
        <p:spPr>
          <a:ln/>
        </p:spPr>
        <p:txBody>
          <a:bodyPr/>
          <a:lstStyle>
            <a:lvl1pPr>
              <a:defRPr/>
            </a:lvl1pPr>
          </a:lstStyle>
          <a:p>
            <a:pPr>
              <a:defRPr/>
            </a:pPr>
            <a:fld id="{EF7EC832-B3E4-486C-B1AA-2FC951F49EAF}" type="slidenum">
              <a:rPr lang="ja-JP" altLang="en-US"/>
              <a:pPr>
                <a:defRPr/>
              </a:pPr>
              <a:t>‹#›</a:t>
            </a:fld>
            <a:endParaRPr lang="ja-JP" altLang="en-US"/>
          </a:p>
        </p:txBody>
      </p:sp>
    </p:spTree>
    <p:extLst>
      <p:ext uri="{BB962C8B-B14F-4D97-AF65-F5344CB8AC3E}">
        <p14:creationId xmlns:p14="http://schemas.microsoft.com/office/powerpoint/2010/main" val="127760242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6"/>
          <p:cNvSpPr>
            <a:spLocks noGrp="1" noChangeArrowheads="1"/>
          </p:cNvSpPr>
          <p:nvPr>
            <p:ph type="sldNum" sz="quarter" idx="10"/>
          </p:nvPr>
        </p:nvSpPr>
        <p:spPr>
          <a:ln/>
        </p:spPr>
        <p:txBody>
          <a:bodyPr/>
          <a:lstStyle>
            <a:lvl1pPr>
              <a:defRPr/>
            </a:lvl1pPr>
          </a:lstStyle>
          <a:p>
            <a:pPr>
              <a:defRPr/>
            </a:pPr>
            <a:fld id="{41E90420-E48A-406D-A436-34FCCB008B11}" type="slidenum">
              <a:rPr lang="ja-JP" altLang="en-US"/>
              <a:pPr>
                <a:defRPr/>
              </a:pPr>
              <a:t>‹#›</a:t>
            </a:fld>
            <a:endParaRPr lang="ja-JP" altLang="en-US"/>
          </a:p>
        </p:txBody>
      </p:sp>
    </p:spTree>
    <p:extLst>
      <p:ext uri="{BB962C8B-B14F-4D97-AF65-F5344CB8AC3E}">
        <p14:creationId xmlns:p14="http://schemas.microsoft.com/office/powerpoint/2010/main" val="414388564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Rectangle 6"/>
          <p:cNvSpPr>
            <a:spLocks noGrp="1" noChangeArrowheads="1"/>
          </p:cNvSpPr>
          <p:nvPr>
            <p:ph type="sldNum" sz="quarter" idx="10"/>
          </p:nvPr>
        </p:nvSpPr>
        <p:spPr>
          <a:ln/>
        </p:spPr>
        <p:txBody>
          <a:bodyPr/>
          <a:lstStyle>
            <a:lvl1pPr>
              <a:defRPr/>
            </a:lvl1pPr>
          </a:lstStyle>
          <a:p>
            <a:pPr>
              <a:defRPr/>
            </a:pPr>
            <a:fld id="{6165EBAA-1208-4694-9907-1ECBC987D827}" type="slidenum">
              <a:rPr lang="ja-JP" altLang="en-US"/>
              <a:pPr>
                <a:defRPr/>
              </a:pPr>
              <a:t>‹#›</a:t>
            </a:fld>
            <a:endParaRPr lang="ja-JP" altLang="en-US"/>
          </a:p>
        </p:txBody>
      </p:sp>
    </p:spTree>
    <p:extLst>
      <p:ext uri="{BB962C8B-B14F-4D97-AF65-F5344CB8AC3E}">
        <p14:creationId xmlns:p14="http://schemas.microsoft.com/office/powerpoint/2010/main" val="397512899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6"/>
          <p:cNvSpPr>
            <a:spLocks noGrp="1" noChangeArrowheads="1"/>
          </p:cNvSpPr>
          <p:nvPr>
            <p:ph type="sldNum" sz="quarter" idx="10"/>
          </p:nvPr>
        </p:nvSpPr>
        <p:spPr>
          <a:ln/>
        </p:spPr>
        <p:txBody>
          <a:bodyPr/>
          <a:lstStyle>
            <a:lvl1pPr>
              <a:defRPr/>
            </a:lvl1pPr>
          </a:lstStyle>
          <a:p>
            <a:pPr>
              <a:defRPr/>
            </a:pPr>
            <a:fld id="{BA87F3CF-D844-40A0-ADDA-688B16996140}" type="slidenum">
              <a:rPr lang="ja-JP" altLang="en-US"/>
              <a:pPr>
                <a:defRPr/>
              </a:pPr>
              <a:t>‹#›</a:t>
            </a:fld>
            <a:endParaRPr lang="ja-JP" altLang="en-US"/>
          </a:p>
        </p:txBody>
      </p:sp>
    </p:spTree>
    <p:extLst>
      <p:ext uri="{BB962C8B-B14F-4D97-AF65-F5344CB8AC3E}">
        <p14:creationId xmlns:p14="http://schemas.microsoft.com/office/powerpoint/2010/main" val="22430168"/>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Rectangle 6"/>
          <p:cNvSpPr>
            <a:spLocks noGrp="1" noChangeArrowheads="1"/>
          </p:cNvSpPr>
          <p:nvPr>
            <p:ph type="sldNum" sz="quarter" idx="10"/>
          </p:nvPr>
        </p:nvSpPr>
        <p:spPr>
          <a:ln/>
        </p:spPr>
        <p:txBody>
          <a:bodyPr/>
          <a:lstStyle>
            <a:lvl1pPr>
              <a:defRPr/>
            </a:lvl1pPr>
          </a:lstStyle>
          <a:p>
            <a:pPr>
              <a:defRPr/>
            </a:pPr>
            <a:fld id="{476C9665-C049-4DA2-A04B-417335EE517B}" type="slidenum">
              <a:rPr lang="ja-JP" altLang="en-US"/>
              <a:pPr>
                <a:defRPr/>
              </a:pPr>
              <a:t>‹#›</a:t>
            </a:fld>
            <a:endParaRPr lang="ja-JP" altLang="en-US"/>
          </a:p>
        </p:txBody>
      </p:sp>
    </p:spTree>
    <p:extLst>
      <p:ext uri="{BB962C8B-B14F-4D97-AF65-F5344CB8AC3E}">
        <p14:creationId xmlns:p14="http://schemas.microsoft.com/office/powerpoint/2010/main" val="295119420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Rectangle 6"/>
          <p:cNvSpPr>
            <a:spLocks noGrp="1" noChangeArrowheads="1"/>
          </p:cNvSpPr>
          <p:nvPr>
            <p:ph type="sldNum" sz="quarter" idx="10"/>
          </p:nvPr>
        </p:nvSpPr>
        <p:spPr>
          <a:ln/>
        </p:spPr>
        <p:txBody>
          <a:bodyPr/>
          <a:lstStyle>
            <a:lvl1pPr>
              <a:defRPr/>
            </a:lvl1pPr>
          </a:lstStyle>
          <a:p>
            <a:pPr>
              <a:defRPr/>
            </a:pPr>
            <a:fld id="{3095B70B-BD95-4C1C-92F7-BB7D74FD2B91}" type="slidenum">
              <a:rPr lang="ja-JP" altLang="en-US"/>
              <a:pPr>
                <a:defRPr/>
              </a:pPr>
              <a:t>‹#›</a:t>
            </a:fld>
            <a:endParaRPr lang="ja-JP" altLang="en-US"/>
          </a:p>
        </p:txBody>
      </p:sp>
    </p:spTree>
    <p:extLst>
      <p:ext uri="{BB962C8B-B14F-4D97-AF65-F5344CB8AC3E}">
        <p14:creationId xmlns:p14="http://schemas.microsoft.com/office/powerpoint/2010/main" val="290392219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3CDE63D6-FAAA-43F8-8D54-B4D12F4F3D7B}" type="slidenum">
              <a:rPr lang="ja-JP" altLang="en-US"/>
              <a:pPr>
                <a:defRPr/>
              </a:pPr>
              <a:t>‹#›</a:t>
            </a:fld>
            <a:endParaRPr lang="ja-JP" altLang="en-US"/>
          </a:p>
        </p:txBody>
      </p:sp>
    </p:spTree>
    <p:extLst>
      <p:ext uri="{BB962C8B-B14F-4D97-AF65-F5344CB8AC3E}">
        <p14:creationId xmlns:p14="http://schemas.microsoft.com/office/powerpoint/2010/main" val="789390186"/>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pPr>
              <a:defRPr/>
            </a:pPr>
            <a:fld id="{AAEA04CD-0FB7-4465-A71E-636F6FF45A87}" type="slidenum">
              <a:rPr lang="ja-JP" altLang="en-US"/>
              <a:pPr>
                <a:defRPr/>
              </a:pPr>
              <a:t>‹#›</a:t>
            </a:fld>
            <a:endParaRPr lang="ja-JP" altLang="en-US"/>
          </a:p>
        </p:txBody>
      </p:sp>
    </p:spTree>
    <p:extLst>
      <p:ext uri="{BB962C8B-B14F-4D97-AF65-F5344CB8AC3E}">
        <p14:creationId xmlns:p14="http://schemas.microsoft.com/office/powerpoint/2010/main" val="226397455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pPr>
              <a:defRPr/>
            </a:pPr>
            <a:fld id="{F150930B-6210-4DC9-B811-6EEF5A9D9CFB}" type="slidenum">
              <a:rPr lang="ja-JP" altLang="en-US"/>
              <a:pPr>
                <a:defRPr/>
              </a:pPr>
              <a:t>‹#›</a:t>
            </a:fld>
            <a:endParaRPr lang="ja-JP" altLang="en-US"/>
          </a:p>
        </p:txBody>
      </p:sp>
    </p:spTree>
    <p:extLst>
      <p:ext uri="{BB962C8B-B14F-4D97-AF65-F5344CB8AC3E}">
        <p14:creationId xmlns:p14="http://schemas.microsoft.com/office/powerpoint/2010/main" val="202851960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idx="4294967295"/>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ja-JP" altLang="en-US" smtClean="0"/>
              <a:t>マスタ タイトルの書式設定</a:t>
            </a:r>
          </a:p>
        </p:txBody>
      </p:sp>
      <p:sp>
        <p:nvSpPr>
          <p:cNvPr id="1027" name="Rectangle 3"/>
          <p:cNvSpPr>
            <a:spLocks noGrp="1" noChangeArrowheads="1"/>
          </p:cNvSpPr>
          <p:nvPr>
            <p:ph type="body" idx="4294967295"/>
          </p:nvPr>
        </p:nvSpPr>
        <p:spPr bwMode="auto">
          <a:xfrm>
            <a:off x="250825" y="908050"/>
            <a:ext cx="86423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110598" name="Rectangle 6"/>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800" noProof="1">
                <a:solidFill>
                  <a:srgbClr val="A50021"/>
                </a:solidFill>
                <a:latin typeface="Arial" panose="020B0604020202020204" pitchFamily="34" charset="0"/>
                <a:ea typeface="MS PGothic" panose="020B0600070205080204" pitchFamily="34" charset="-128"/>
              </a:defRPr>
            </a:lvl1pPr>
          </a:lstStyle>
          <a:p>
            <a:pPr>
              <a:defRPr/>
            </a:pPr>
            <a:fld id="{A91CF1BC-BF19-4B2A-87F0-95D441DF5DB3}" type="slidenum">
              <a:rPr lang="ja-JP" altLang="en-US"/>
              <a:pPr>
                <a:defRPr/>
              </a:pPr>
              <a:t>‹#›</a:t>
            </a:fld>
            <a:endParaRPr lang="ja-JP" altLang="en-US"/>
          </a:p>
        </p:txBody>
      </p:sp>
    </p:spTree>
  </p:cSld>
  <p:clrMap bg1="lt1" tx1="dk1" bg2="lt2" tx2="dk2" accent1="accent1" accent2="accent2" accent3="accent3" accent4="accent4" accent5="accent5" accent6="accent6" hlink="hlink" folHlink="folHlink"/>
  <p:sldLayoutIdLst>
    <p:sldLayoutId id="2147483887"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Lst>
  <p:transition/>
  <p:txStyles>
    <p:titleStyle>
      <a:lvl1pPr indent="176213" algn="l" rtl="0" eaLnBrk="0" fontAlgn="base" hangingPunct="0">
        <a:spcBef>
          <a:spcPct val="0"/>
        </a:spcBef>
        <a:spcAft>
          <a:spcPct val="0"/>
        </a:spcAft>
        <a:defRPr sz="3800" b="1">
          <a:solidFill>
            <a:schemeClr val="bg1"/>
          </a:solidFill>
          <a:latin typeface="+mj-lt"/>
          <a:ea typeface="+mj-ea"/>
          <a:cs typeface="宋体" panose="02010600030101010101" pitchFamily="2" charset="-122"/>
        </a:defRPr>
      </a:lvl1pPr>
      <a:lvl2pPr indent="176213"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cs typeface="宋体" panose="02010600030101010101" pitchFamily="2" charset="-122"/>
        </a:defRPr>
      </a:lvl2pPr>
      <a:lvl3pPr indent="176213"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cs typeface="宋体" panose="02010600030101010101" pitchFamily="2" charset="-122"/>
        </a:defRPr>
      </a:lvl3pPr>
      <a:lvl4pPr indent="176213"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cs typeface="宋体" panose="02010600030101010101" pitchFamily="2" charset="-122"/>
        </a:defRPr>
      </a:lvl4pPr>
      <a:lvl5pPr indent="176213"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cs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Char char="o"/>
        <a:defRPr sz="2800">
          <a:solidFill>
            <a:schemeClr val="tx1"/>
          </a:solidFill>
          <a:latin typeface="+mn-lt"/>
          <a:ea typeface="+mn-ea"/>
          <a:cs typeface="宋体" panose="02010600030101010101" pitchFamily="2" charset="-122"/>
        </a:defRPr>
      </a:lvl1pPr>
      <a:lvl2pPr marL="908050" indent="-436563" algn="l" rtl="0" eaLnBrk="0" fontAlgn="base" hangingPunct="0">
        <a:lnSpc>
          <a:spcPct val="120000"/>
        </a:lnSpc>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288" algn="l" rtl="0" eaLnBrk="0" fontAlgn="base" hangingPunct="0">
        <a:lnSpc>
          <a:spcPct val="120000"/>
        </a:lnSpc>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3863" indent="-387350" algn="l" rtl="0" eaLnBrk="0" fontAlgn="base" hangingPunct="0">
        <a:lnSpc>
          <a:spcPct val="120000"/>
        </a:lnSpc>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3913" indent="-398463" algn="l" rtl="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imgsrc.baidu.com/baike/pic/item/d048addef11bf44bccbf1a89.jpg"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hyperlink" Target="https://www.worldaic.com.cn/" TargetMode="External"/><Relationship Id="rId2" Type="http://schemas.openxmlformats.org/officeDocument/2006/relationships/hyperlink" Target="http://ccai.caai.cn/"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jpe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2"/>
          <p:cNvSpPr>
            <a:spLocks noGrp="1"/>
          </p:cNvSpPr>
          <p:nvPr>
            <p:ph type="ctrTitle"/>
          </p:nvPr>
        </p:nvSpPr>
        <p:spPr>
          <a:xfrm>
            <a:off x="381000" y="1600200"/>
            <a:ext cx="7772400" cy="952500"/>
          </a:xfrm>
          <a:solidFill>
            <a:srgbClr val="A50021"/>
          </a:solidFill>
          <a:extLst/>
        </p:spPr>
        <p:txBody>
          <a:bodyPr/>
          <a:lstStyle/>
          <a:p>
            <a:pPr algn="ctr" eaLnBrk="1" hangingPunct="1">
              <a:defRPr/>
            </a:pPr>
            <a:r>
              <a:rPr lang="zh-CN" altLang="en-US" sz="4600" noProof="1"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6" charset="0"/>
                <a:ea typeface="黑体" panose="02010609060101010101" pitchFamily="6" charset="-122"/>
              </a:rPr>
              <a:t>人工智能</a:t>
            </a:r>
            <a:endParaRPr lang="zh-CN" altLang="en-US" sz="4600" noProof="1">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6" charset="0"/>
              <a:ea typeface="黑体" panose="02010609060101010101" pitchFamily="6" charset="-122"/>
            </a:endParaRPr>
          </a:p>
        </p:txBody>
      </p:sp>
      <p:sp>
        <p:nvSpPr>
          <p:cNvPr id="3" name="文本框 2"/>
          <p:cNvSpPr txBox="1"/>
          <p:nvPr/>
        </p:nvSpPr>
        <p:spPr>
          <a:xfrm>
            <a:off x="5503544" y="4058919"/>
            <a:ext cx="3023864" cy="646331"/>
          </a:xfrm>
          <a:prstGeom prst="rect">
            <a:avLst/>
          </a:prstGeom>
          <a:noFill/>
        </p:spPr>
        <p:txBody>
          <a:bodyPr>
            <a:spAutoFit/>
            <a:scene3d>
              <a:camera prst="orthographicFront"/>
              <a:lightRig rig="threePt" dir="t"/>
            </a:scene3d>
          </a:bodyPr>
          <a:lstStyle/>
          <a:p>
            <a:pPr algn="ctr">
              <a:defRPr/>
            </a:pPr>
            <a:r>
              <a:rPr lang="zh-CN" altLang="en-US" sz="3600" noProof="1">
                <a:effectLst>
                  <a:outerShdw blurRad="38100" dist="19050" dir="2700000" algn="tl" rotWithShape="0">
                    <a:schemeClr val="dk1">
                      <a:alpha val="40000"/>
                    </a:schemeClr>
                  </a:outerShdw>
                </a:effectLst>
                <a:ea typeface="宋体" panose="02010600030101010101" pitchFamily="2" charset="-122"/>
              </a:rPr>
              <a:t>陈志华</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d048addef11bf44bccbf1a89">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313" y="1844675"/>
            <a:ext cx="3889375"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 name="Picture 3" descr="1240aa1ff32g2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8500" y="1435100"/>
            <a:ext cx="41402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1.1</a:t>
            </a:r>
            <a:r>
              <a:rPr lang="zh-CN" altLang="en-US" sz="3800">
                <a:solidFill>
                  <a:schemeClr val="bg1"/>
                </a:solidFill>
                <a:ea typeface="宋体" panose="02010600030101010101" pitchFamily="2" charset="-122"/>
              </a:rPr>
              <a:t> 什么是人工智能</a:t>
            </a:r>
          </a:p>
        </p:txBody>
      </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3"/>
          <p:cNvSpPr>
            <a:spLocks noGrp="1" noChangeArrowheads="1"/>
          </p:cNvSpPr>
          <p:nvPr>
            <p:ph idx="1"/>
          </p:nvPr>
        </p:nvSpPr>
        <p:spPr/>
        <p:txBody>
          <a:bodyPr/>
          <a:lstStyle/>
          <a:p>
            <a:pPr>
              <a:lnSpc>
                <a:spcPct val="110000"/>
              </a:lnSpc>
            </a:pPr>
            <a:r>
              <a:rPr lang="zh-CN" altLang="en-US" sz="2600" b="1" smtClean="0">
                <a:latin typeface="Times New Roman" panose="02020603050405020304" pitchFamily="18" charset="0"/>
                <a:ea typeface="楷体" panose="02010609060101010101" pitchFamily="49" charset="-122"/>
              </a:rPr>
              <a:t>连接主义的代表性成果是</a:t>
            </a:r>
            <a:r>
              <a:rPr lang="en-US" altLang="zh-CN" sz="2600" b="1" smtClean="0">
                <a:latin typeface="Times New Roman" panose="02020603050405020304" pitchFamily="18" charset="0"/>
                <a:ea typeface="楷体" panose="02010609060101010101" pitchFamily="49" charset="-122"/>
              </a:rPr>
              <a:t>1943</a:t>
            </a:r>
            <a:r>
              <a:rPr lang="zh-CN" altLang="en-US" sz="2600" b="1" smtClean="0">
                <a:latin typeface="Times New Roman" panose="02020603050405020304" pitchFamily="18" charset="0"/>
                <a:ea typeface="楷体" panose="02010609060101010101" pitchFamily="49" charset="-122"/>
              </a:rPr>
              <a:t>年由麦克洛奇和皮兹提出的形式化神经元模型，即</a:t>
            </a:r>
            <a:r>
              <a:rPr lang="en-US" altLang="zh-CN" sz="2600" b="1" smtClean="0">
                <a:solidFill>
                  <a:srgbClr val="FF0000"/>
                </a:solidFill>
                <a:latin typeface="Times New Roman" panose="02020603050405020304" pitchFamily="18" charset="0"/>
                <a:ea typeface="楷体" panose="02010609060101010101" pitchFamily="49" charset="-122"/>
              </a:rPr>
              <a:t>M-P</a:t>
            </a:r>
            <a:r>
              <a:rPr lang="zh-CN" altLang="en-US" sz="2600" b="1" smtClean="0">
                <a:solidFill>
                  <a:srgbClr val="FF0000"/>
                </a:solidFill>
                <a:latin typeface="Times New Roman" panose="02020603050405020304" pitchFamily="18" charset="0"/>
                <a:ea typeface="楷体" panose="02010609060101010101" pitchFamily="49" charset="-122"/>
              </a:rPr>
              <a:t>模型</a:t>
            </a:r>
            <a:r>
              <a:rPr lang="zh-CN" altLang="en-US" sz="2600" b="1" smtClean="0">
                <a:latin typeface="Times New Roman" panose="02020603050405020304" pitchFamily="18" charset="0"/>
                <a:ea typeface="楷体" panose="02010609060101010101" pitchFamily="49" charset="-122"/>
              </a:rPr>
              <a:t>。 </a:t>
            </a:r>
          </a:p>
          <a:p>
            <a:pPr>
              <a:lnSpc>
                <a:spcPct val="110000"/>
              </a:lnSpc>
            </a:pPr>
            <a:r>
              <a:rPr lang="en-US" altLang="zh-CN" sz="2600" b="1" smtClean="0">
                <a:latin typeface="Times New Roman" panose="02020603050405020304" pitchFamily="18" charset="0"/>
                <a:ea typeface="楷体" panose="02010609060101010101" pitchFamily="49" charset="-122"/>
              </a:rPr>
              <a:t>1982</a:t>
            </a:r>
            <a:r>
              <a:rPr lang="zh-CN" altLang="en-US" sz="2600" b="1" smtClean="0">
                <a:latin typeface="Times New Roman" panose="02020603050405020304" pitchFamily="18" charset="0"/>
                <a:ea typeface="楷体" panose="02010609060101010101" pitchFamily="49" charset="-122"/>
              </a:rPr>
              <a:t>年，美国物理学家霍普菲尔特提出了离散的</a:t>
            </a:r>
            <a:r>
              <a:rPr lang="zh-CN" altLang="en-US" sz="2600" b="1" smtClean="0">
                <a:solidFill>
                  <a:srgbClr val="FF0000"/>
                </a:solidFill>
                <a:latin typeface="Times New Roman" panose="02020603050405020304" pitchFamily="18" charset="0"/>
                <a:ea typeface="楷体" panose="02010609060101010101" pitchFamily="49" charset="-122"/>
              </a:rPr>
              <a:t>神经网络模型</a:t>
            </a:r>
            <a:r>
              <a:rPr lang="zh-CN" altLang="en-US" sz="2600" b="1" smtClean="0">
                <a:latin typeface="Times New Roman" panose="02020603050405020304" pitchFamily="18" charset="0"/>
                <a:ea typeface="楷体" panose="02010609060101010101" pitchFamily="49" charset="-122"/>
              </a:rPr>
              <a:t>，</a:t>
            </a:r>
            <a:r>
              <a:rPr lang="en-US" altLang="zh-CN" sz="2600" b="1" smtClean="0">
                <a:latin typeface="Times New Roman" panose="02020603050405020304" pitchFamily="18" charset="0"/>
                <a:ea typeface="楷体" panose="02010609060101010101" pitchFamily="49" charset="-122"/>
              </a:rPr>
              <a:t>1984</a:t>
            </a:r>
            <a:r>
              <a:rPr lang="zh-CN" altLang="en-US" sz="2600" b="1" smtClean="0">
                <a:latin typeface="Times New Roman" panose="02020603050405020304" pitchFamily="18" charset="0"/>
                <a:ea typeface="楷体" panose="02010609060101010101" pitchFamily="49" charset="-122"/>
              </a:rPr>
              <a:t>年他又提出了连续的神经网络模型，使神经网络可以用电子线路来仿真，开拓了神经网络用于计算机的新途径。</a:t>
            </a:r>
          </a:p>
          <a:p>
            <a:pPr>
              <a:lnSpc>
                <a:spcPct val="110000"/>
              </a:lnSpc>
            </a:pPr>
            <a:r>
              <a:rPr lang="en-US" altLang="zh-CN" sz="2600" b="1" smtClean="0">
                <a:latin typeface="Times New Roman" panose="02020603050405020304" pitchFamily="18" charset="0"/>
                <a:ea typeface="楷体" panose="02010609060101010101" pitchFamily="49" charset="-122"/>
              </a:rPr>
              <a:t>1986</a:t>
            </a:r>
            <a:r>
              <a:rPr lang="zh-CN" altLang="en-US" sz="2600" b="1" smtClean="0">
                <a:latin typeface="Times New Roman" panose="02020603050405020304" pitchFamily="18" charset="0"/>
                <a:ea typeface="楷体" panose="02010609060101010101" pitchFamily="49" charset="-122"/>
              </a:rPr>
              <a:t>年，鲁梅尔哈特等人提出了多层网络中的</a:t>
            </a:r>
            <a:r>
              <a:rPr lang="zh-CN" altLang="en-US" sz="2600" b="1" smtClean="0">
                <a:solidFill>
                  <a:srgbClr val="FF0000"/>
                </a:solidFill>
                <a:latin typeface="Times New Roman" panose="02020603050405020304" pitchFamily="18" charset="0"/>
                <a:ea typeface="楷体" panose="02010609060101010101" pitchFamily="49" charset="-122"/>
              </a:rPr>
              <a:t>反向传播（</a:t>
            </a:r>
            <a:r>
              <a:rPr lang="en-US" altLang="zh-CN" sz="2600" b="1" smtClean="0">
                <a:solidFill>
                  <a:srgbClr val="FF0000"/>
                </a:solidFill>
                <a:latin typeface="Times New Roman" panose="02020603050405020304" pitchFamily="18" charset="0"/>
                <a:ea typeface="楷体" panose="02010609060101010101" pitchFamily="49" charset="-122"/>
              </a:rPr>
              <a:t>BP</a:t>
            </a:r>
            <a:r>
              <a:rPr lang="zh-CN" altLang="en-US" sz="2600" b="1" smtClean="0">
                <a:solidFill>
                  <a:srgbClr val="FF0000"/>
                </a:solidFill>
                <a:latin typeface="Times New Roman" panose="02020603050405020304" pitchFamily="18" charset="0"/>
                <a:ea typeface="楷体" panose="02010609060101010101" pitchFamily="49" charset="-122"/>
              </a:rPr>
              <a:t>）算法</a:t>
            </a:r>
            <a:r>
              <a:rPr lang="zh-CN" altLang="en-US" sz="2600" b="1" smtClean="0">
                <a:latin typeface="Times New Roman" panose="02020603050405020304" pitchFamily="18" charset="0"/>
                <a:ea typeface="楷体" panose="02010609060101010101" pitchFamily="49" charset="-122"/>
              </a:rPr>
              <a:t>。</a:t>
            </a:r>
          </a:p>
          <a:p>
            <a:pPr>
              <a:lnSpc>
                <a:spcPct val="110000"/>
              </a:lnSpc>
            </a:pPr>
            <a:r>
              <a:rPr lang="zh-CN" altLang="en-US" sz="2600" b="1" smtClean="0">
                <a:latin typeface="Times New Roman" panose="02020603050405020304" pitchFamily="18" charset="0"/>
                <a:ea typeface="楷体" panose="02010609060101010101" pitchFamily="49" charset="-122"/>
              </a:rPr>
              <a:t>后来许多科学家加入了人工神经网络的理论与技术研究，并应用在图像处理、模式识别等领域，取得了重要的突破。</a:t>
            </a:r>
            <a:r>
              <a:rPr lang="zh-CN" altLang="en-US" sz="2400" b="1" smtClean="0"/>
              <a:t> </a:t>
            </a:r>
          </a:p>
        </p:txBody>
      </p:sp>
      <p:sp>
        <p:nvSpPr>
          <p:cNvPr id="121859"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5.3</a:t>
            </a:r>
            <a:r>
              <a:rPr lang="zh-CN" altLang="en-US" sz="3800">
                <a:solidFill>
                  <a:schemeClr val="bg1"/>
                </a:solidFill>
                <a:ea typeface="宋体" panose="02010600030101010101" pitchFamily="2" charset="-122"/>
              </a:rPr>
              <a:t> 连接主义发展概况</a:t>
            </a:r>
          </a:p>
        </p:txBody>
      </p:sp>
    </p:spTree>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3"/>
          <p:cNvSpPr>
            <a:spLocks noGrp="1" noChangeArrowheads="1"/>
          </p:cNvSpPr>
          <p:nvPr>
            <p:ph idx="1"/>
          </p:nvPr>
        </p:nvSpPr>
        <p:spPr/>
        <p:txBody>
          <a:bodyPr/>
          <a:lstStyle/>
          <a:p>
            <a:pPr>
              <a:lnSpc>
                <a:spcPct val="150000"/>
              </a:lnSpc>
            </a:pPr>
            <a:r>
              <a:rPr lang="zh-CN" altLang="en-US" b="1" smtClean="0">
                <a:latin typeface="Times New Roman" panose="02020603050405020304" pitchFamily="18" charset="0"/>
                <a:ea typeface="楷体" panose="02010609060101010101" pitchFamily="49" charset="-122"/>
              </a:rPr>
              <a:t>行为主义起源的控制论思想早在</a:t>
            </a:r>
            <a:r>
              <a:rPr lang="en-US" altLang="zh-CN" b="1" smtClean="0">
                <a:latin typeface="Times New Roman" panose="02020603050405020304" pitchFamily="18" charset="0"/>
                <a:ea typeface="楷体" panose="02010609060101010101" pitchFamily="49" charset="-122"/>
              </a:rPr>
              <a:t>40 —50 </a:t>
            </a:r>
            <a:r>
              <a:rPr lang="zh-CN" altLang="en-US" b="1" smtClean="0">
                <a:latin typeface="Times New Roman" panose="02020603050405020304" pitchFamily="18" charset="0"/>
                <a:ea typeface="楷体" panose="02010609060101010101" pitchFamily="49" charset="-122"/>
              </a:rPr>
              <a:t>年代就成为时代思潮的重要部分</a:t>
            </a:r>
            <a:r>
              <a:rPr lang="en-US" altLang="zh-CN" b="1" smtClean="0">
                <a:latin typeface="Times New Roman" panose="02020603050405020304" pitchFamily="18" charset="0"/>
                <a:ea typeface="楷体" panose="02010609060101010101" pitchFamily="49" charset="-122"/>
              </a:rPr>
              <a:t>,</a:t>
            </a:r>
            <a:r>
              <a:rPr lang="zh-CN" altLang="en-US" b="1" smtClean="0">
                <a:latin typeface="Times New Roman" panose="02020603050405020304" pitchFamily="18" charset="0"/>
                <a:ea typeface="楷体" panose="02010609060101010101" pitchFamily="49" charset="-122"/>
              </a:rPr>
              <a:t>影响了早期的人工智能工作者</a:t>
            </a:r>
            <a:r>
              <a:rPr lang="en-US" altLang="zh-CN" b="1" smtClean="0">
                <a:latin typeface="Times New Roman" panose="02020603050405020304" pitchFamily="18" charset="0"/>
                <a:ea typeface="楷体" panose="02010609060101010101" pitchFamily="49" charset="-122"/>
              </a:rPr>
              <a:t>. </a:t>
            </a:r>
          </a:p>
          <a:p>
            <a:pPr>
              <a:lnSpc>
                <a:spcPct val="150000"/>
              </a:lnSpc>
            </a:pPr>
            <a:r>
              <a:rPr lang="zh-CN" altLang="en-US" b="1" smtClean="0">
                <a:latin typeface="Times New Roman" panose="02020603050405020304" pitchFamily="18" charset="0"/>
                <a:ea typeface="楷体" panose="02010609060101010101" pitchFamily="49" charset="-122"/>
              </a:rPr>
              <a:t>早期的研究工作重点是模拟人在控制过程中的智能行为和作用</a:t>
            </a:r>
            <a:r>
              <a:rPr lang="en-US" altLang="zh-CN" b="1" smtClean="0">
                <a:latin typeface="Times New Roman" panose="02020603050405020304" pitchFamily="18" charset="0"/>
                <a:ea typeface="楷体" panose="02010609060101010101" pitchFamily="49" charset="-122"/>
              </a:rPr>
              <a:t>, </a:t>
            </a:r>
            <a:r>
              <a:rPr lang="zh-CN" altLang="en-US" b="1" smtClean="0">
                <a:latin typeface="Times New Roman" panose="02020603050405020304" pitchFamily="18" charset="0"/>
                <a:ea typeface="楷体" panose="02010609060101010101" pitchFamily="49" charset="-122"/>
              </a:rPr>
              <a:t>对自寻优、自适应、自校正、自镇定、自组织和自学习等控制论系统的研究</a:t>
            </a:r>
            <a:r>
              <a:rPr lang="en-US" altLang="zh-CN" b="1" smtClean="0">
                <a:latin typeface="Times New Roman" panose="02020603050405020304" pitchFamily="18" charset="0"/>
                <a:ea typeface="楷体" panose="02010609060101010101" pitchFamily="49" charset="-122"/>
              </a:rPr>
              <a:t>,</a:t>
            </a:r>
            <a:r>
              <a:rPr lang="zh-CN" altLang="en-US" b="1" smtClean="0">
                <a:latin typeface="Times New Roman" panose="02020603050405020304" pitchFamily="18" charset="0"/>
                <a:ea typeface="楷体" panose="02010609060101010101" pitchFamily="49" charset="-122"/>
              </a:rPr>
              <a:t>并进行“控制动物”的研制</a:t>
            </a:r>
            <a:r>
              <a:rPr lang="en-US" altLang="zh-CN" b="1" smtClean="0">
                <a:latin typeface="Times New Roman" panose="02020603050405020304" pitchFamily="18" charset="0"/>
                <a:ea typeface="楷体" panose="02010609060101010101" pitchFamily="49" charset="-122"/>
              </a:rPr>
              <a:t>.</a:t>
            </a:r>
            <a:r>
              <a:rPr lang="en-US" altLang="zh-CN" b="1" smtClean="0">
                <a:latin typeface="楷体" panose="02010609060101010101" pitchFamily="49" charset="-122"/>
                <a:ea typeface="楷体" panose="02010609060101010101" pitchFamily="49" charset="-122"/>
              </a:rPr>
              <a:t> </a:t>
            </a:r>
            <a:endParaRPr lang="zh-CN" altLang="en-US" b="1" smtClean="0">
              <a:latin typeface="楷体" panose="02010609060101010101" pitchFamily="49" charset="-122"/>
              <a:ea typeface="楷体" panose="02010609060101010101" pitchFamily="49" charset="-122"/>
            </a:endParaRPr>
          </a:p>
        </p:txBody>
      </p:sp>
      <p:sp>
        <p:nvSpPr>
          <p:cNvPr id="122883"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5.4</a:t>
            </a:r>
            <a:r>
              <a:rPr lang="zh-CN" altLang="en-US" sz="3800">
                <a:solidFill>
                  <a:schemeClr val="bg1"/>
                </a:solidFill>
                <a:ea typeface="宋体" panose="02010600030101010101" pitchFamily="2" charset="-122"/>
              </a:rPr>
              <a:t> 行为主义发展概况</a:t>
            </a:r>
          </a:p>
        </p:txBody>
      </p:sp>
    </p:spTree>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3"/>
          <p:cNvSpPr>
            <a:spLocks noGrp="1" noChangeArrowheads="1"/>
          </p:cNvSpPr>
          <p:nvPr>
            <p:ph idx="1"/>
          </p:nvPr>
        </p:nvSpPr>
        <p:spPr/>
        <p:txBody>
          <a:bodyPr/>
          <a:lstStyle/>
          <a:p>
            <a:pPr>
              <a:lnSpc>
                <a:spcPct val="150000"/>
              </a:lnSpc>
            </a:pPr>
            <a:r>
              <a:rPr lang="zh-CN" altLang="en-US" b="1" smtClean="0">
                <a:latin typeface="Times New Roman" panose="02020603050405020304" pitchFamily="18" charset="0"/>
                <a:ea typeface="楷体" panose="02010609060101010101" pitchFamily="49" charset="-122"/>
              </a:rPr>
              <a:t>到上世纪</a:t>
            </a:r>
            <a:r>
              <a:rPr lang="en-US" altLang="zh-CN" b="1" smtClean="0">
                <a:latin typeface="Times New Roman" panose="02020603050405020304" pitchFamily="18" charset="0"/>
                <a:ea typeface="楷体" panose="02010609060101010101" pitchFamily="49" charset="-122"/>
              </a:rPr>
              <a:t>60 —70 </a:t>
            </a:r>
            <a:r>
              <a:rPr lang="zh-CN" altLang="en-US" b="1" smtClean="0">
                <a:latin typeface="Times New Roman" panose="02020603050405020304" pitchFamily="18" charset="0"/>
                <a:ea typeface="楷体" panose="02010609060101010101" pitchFamily="49" charset="-122"/>
              </a:rPr>
              <a:t>年代，上述这些控制论系统的研究取得一定进展，播下智能控制和智能机器人的种子，在</a:t>
            </a:r>
            <a:r>
              <a:rPr lang="en-US" altLang="zh-CN" b="1" smtClean="0">
                <a:latin typeface="Times New Roman" panose="02020603050405020304" pitchFamily="18" charset="0"/>
                <a:ea typeface="楷体" panose="02010609060101010101" pitchFamily="49" charset="-122"/>
              </a:rPr>
              <a:t>80 </a:t>
            </a:r>
            <a:r>
              <a:rPr lang="zh-CN" altLang="en-US" b="1" smtClean="0">
                <a:latin typeface="Times New Roman" panose="02020603050405020304" pitchFamily="18" charset="0"/>
                <a:ea typeface="楷体" panose="02010609060101010101" pitchFamily="49" charset="-122"/>
              </a:rPr>
              <a:t>年代诞生了智能控制和智能机器人系统</a:t>
            </a:r>
            <a:r>
              <a:rPr lang="en-US" altLang="zh-CN" b="1" smtClean="0">
                <a:latin typeface="Times New Roman" panose="02020603050405020304" pitchFamily="18" charset="0"/>
                <a:ea typeface="楷体" panose="02010609060101010101" pitchFamily="49" charset="-122"/>
              </a:rPr>
              <a:t>. </a:t>
            </a:r>
          </a:p>
          <a:p>
            <a:pPr>
              <a:lnSpc>
                <a:spcPct val="150000"/>
              </a:lnSpc>
            </a:pPr>
            <a:r>
              <a:rPr lang="zh-CN" altLang="en-US" b="1" smtClean="0">
                <a:latin typeface="Times New Roman" panose="02020603050405020304" pitchFamily="18" charset="0"/>
                <a:ea typeface="楷体" panose="02010609060101010101" pitchFamily="49" charset="-122"/>
              </a:rPr>
              <a:t>行为主义的杰出代表布鲁克斯教授在</a:t>
            </a:r>
            <a:r>
              <a:rPr lang="en-US" altLang="zh-CN" b="1" smtClean="0">
                <a:latin typeface="Times New Roman" panose="02020603050405020304" pitchFamily="18" charset="0"/>
                <a:ea typeface="楷体" panose="02010609060101010101" pitchFamily="49" charset="-122"/>
              </a:rPr>
              <a:t>1990</a:t>
            </a:r>
            <a:r>
              <a:rPr lang="zh-CN" altLang="en-US" b="1" smtClean="0">
                <a:latin typeface="Times New Roman" panose="02020603050405020304" pitchFamily="18" charset="0"/>
                <a:ea typeface="楷体" panose="02010609060101010101" pitchFamily="49" charset="-122"/>
              </a:rPr>
              <a:t>、</a:t>
            </a:r>
            <a:r>
              <a:rPr lang="en-US" altLang="zh-CN" b="1" smtClean="0">
                <a:latin typeface="Times New Roman" panose="02020603050405020304" pitchFamily="18" charset="0"/>
                <a:ea typeface="楷体" panose="02010609060101010101" pitchFamily="49" charset="-122"/>
              </a:rPr>
              <a:t>1991</a:t>
            </a:r>
            <a:r>
              <a:rPr lang="zh-CN" altLang="en-US" b="1" smtClean="0">
                <a:latin typeface="Times New Roman" panose="02020603050405020304" pitchFamily="18" charset="0"/>
                <a:ea typeface="楷体" panose="02010609060101010101" pitchFamily="49" charset="-122"/>
              </a:rPr>
              <a:t>年相继发表论文，提出了基于行为（进化）的观点，开辟了人工智能的新途径，在国际人工智能界形成了行为主义这个新的学派。</a:t>
            </a:r>
          </a:p>
          <a:p>
            <a:pPr>
              <a:lnSpc>
                <a:spcPct val="90000"/>
              </a:lnSpc>
            </a:pPr>
            <a:endParaRPr lang="zh-CN" altLang="en-US" b="1" smtClean="0"/>
          </a:p>
        </p:txBody>
      </p:sp>
      <p:sp>
        <p:nvSpPr>
          <p:cNvPr id="123907"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5.4</a:t>
            </a:r>
            <a:r>
              <a:rPr lang="zh-CN" altLang="en-US" sz="3800">
                <a:solidFill>
                  <a:schemeClr val="bg1"/>
                </a:solidFill>
                <a:ea typeface="宋体" panose="02010600030101010101" pitchFamily="2" charset="-122"/>
              </a:rPr>
              <a:t> 行为主义发展概况</a:t>
            </a:r>
          </a:p>
        </p:txBody>
      </p:sp>
    </p:spTree>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3"/>
          <p:cNvSpPr>
            <a:spLocks noGrp="1" noChangeArrowheads="1"/>
          </p:cNvSpPr>
          <p:nvPr>
            <p:ph idx="1"/>
          </p:nvPr>
        </p:nvSpPr>
        <p:spPr>
          <a:xfrm>
            <a:off x="250825" y="908050"/>
            <a:ext cx="8642350" cy="5710238"/>
          </a:xfrm>
        </p:spPr>
        <p:txBody>
          <a:bodyPr/>
          <a:lstStyle/>
          <a:p>
            <a:pPr>
              <a:lnSpc>
                <a:spcPct val="110000"/>
              </a:lnSpc>
            </a:pPr>
            <a:r>
              <a:rPr lang="zh-CN" altLang="en-US" sz="2700" b="1" smtClean="0">
                <a:latin typeface="Times New Roman" panose="02020603050405020304" pitchFamily="18" charset="0"/>
                <a:ea typeface="楷体" panose="02010609060101010101" pitchFamily="49" charset="-122"/>
              </a:rPr>
              <a:t>布鲁克斯的代表性成果是他研制的</a:t>
            </a:r>
            <a:r>
              <a:rPr lang="en-US" altLang="zh-CN" sz="2700" b="1" smtClean="0">
                <a:solidFill>
                  <a:srgbClr val="FF0000"/>
                </a:solidFill>
                <a:latin typeface="Times New Roman" panose="02020603050405020304" pitchFamily="18" charset="0"/>
                <a:ea typeface="楷体" panose="02010609060101010101" pitchFamily="49" charset="-122"/>
              </a:rPr>
              <a:t>6</a:t>
            </a:r>
            <a:r>
              <a:rPr lang="zh-CN" altLang="en-US" sz="2700" b="1" smtClean="0">
                <a:solidFill>
                  <a:srgbClr val="FF0000"/>
                </a:solidFill>
                <a:latin typeface="Times New Roman" panose="02020603050405020304" pitchFamily="18" charset="0"/>
                <a:ea typeface="楷体" panose="02010609060101010101" pitchFamily="49" charset="-122"/>
              </a:rPr>
              <a:t>足机器虫</a:t>
            </a:r>
            <a:r>
              <a:rPr lang="zh-CN" altLang="en-US" sz="2700" b="1" smtClean="0">
                <a:latin typeface="Times New Roman" panose="02020603050405020304" pitchFamily="18" charset="0"/>
                <a:ea typeface="楷体" panose="02010609060101010101" pitchFamily="49" charset="-122"/>
              </a:rPr>
              <a:t>。</a:t>
            </a:r>
          </a:p>
          <a:p>
            <a:pPr>
              <a:lnSpc>
                <a:spcPct val="110000"/>
              </a:lnSpc>
            </a:pPr>
            <a:r>
              <a:rPr lang="zh-CN" altLang="en-US" sz="2700" b="1" smtClean="0">
                <a:latin typeface="Times New Roman" panose="02020603050405020304" pitchFamily="18" charset="0"/>
                <a:ea typeface="楷体" panose="02010609060101010101" pitchFamily="49" charset="-122"/>
              </a:rPr>
              <a:t>布鲁克斯认为要求机器人像人一样去思维太困难了，在做一个像样的机器人之前，不如先做一个像样的机器虫，由机器虫慢慢进化，或许可以做出机器人。</a:t>
            </a:r>
          </a:p>
          <a:p>
            <a:pPr>
              <a:lnSpc>
                <a:spcPct val="110000"/>
              </a:lnSpc>
            </a:pPr>
            <a:r>
              <a:rPr lang="zh-CN" altLang="en-US" sz="2700" b="1" smtClean="0">
                <a:latin typeface="Times New Roman" panose="02020603050405020304" pitchFamily="18" charset="0"/>
                <a:ea typeface="楷体" panose="02010609060101010101" pitchFamily="49" charset="-122"/>
              </a:rPr>
              <a:t>他在</a:t>
            </a:r>
            <a:r>
              <a:rPr lang="en-US" altLang="zh-CN" sz="2700" b="1" smtClean="0">
                <a:latin typeface="Times New Roman" panose="02020603050405020304" pitchFamily="18" charset="0"/>
                <a:ea typeface="楷体" panose="02010609060101010101" pitchFamily="49" charset="-122"/>
              </a:rPr>
              <a:t>MIT</a:t>
            </a:r>
            <a:r>
              <a:rPr lang="zh-CN" altLang="en-US" sz="2700" b="1" smtClean="0">
                <a:latin typeface="Times New Roman" panose="02020603050405020304" pitchFamily="18" charset="0"/>
                <a:ea typeface="楷体" panose="02010609060101010101" pitchFamily="49" charset="-122"/>
              </a:rPr>
              <a:t>的人工智能实验室研制成功了一个由</a:t>
            </a:r>
            <a:r>
              <a:rPr lang="en-US" altLang="zh-CN" sz="2700" b="1" smtClean="0">
                <a:latin typeface="Times New Roman" panose="02020603050405020304" pitchFamily="18" charset="0"/>
                <a:ea typeface="楷体" panose="02010609060101010101" pitchFamily="49" charset="-122"/>
              </a:rPr>
              <a:t>150</a:t>
            </a:r>
            <a:r>
              <a:rPr lang="zh-CN" altLang="en-US" sz="2700" b="1" smtClean="0">
                <a:latin typeface="Times New Roman" panose="02020603050405020304" pitchFamily="18" charset="0"/>
                <a:ea typeface="楷体" panose="02010609060101010101" pitchFamily="49" charset="-122"/>
              </a:rPr>
              <a:t>个传感器和</a:t>
            </a:r>
            <a:r>
              <a:rPr lang="en-US" altLang="zh-CN" sz="2700" b="1" smtClean="0">
                <a:latin typeface="Times New Roman" panose="02020603050405020304" pitchFamily="18" charset="0"/>
                <a:ea typeface="楷体" panose="02010609060101010101" pitchFamily="49" charset="-122"/>
              </a:rPr>
              <a:t>23</a:t>
            </a:r>
            <a:r>
              <a:rPr lang="zh-CN" altLang="en-US" sz="2700" b="1" smtClean="0">
                <a:latin typeface="Times New Roman" panose="02020603050405020304" pitchFamily="18" charset="0"/>
                <a:ea typeface="楷体" panose="02010609060101010101" pitchFamily="49" charset="-122"/>
              </a:rPr>
              <a:t>个执行器构成的像蝗虫一样能做</a:t>
            </a:r>
            <a:r>
              <a:rPr lang="en-US" altLang="zh-CN" sz="2700" b="1" smtClean="0">
                <a:latin typeface="Times New Roman" panose="02020603050405020304" pitchFamily="18" charset="0"/>
                <a:ea typeface="楷体" panose="02010609060101010101" pitchFamily="49" charset="-122"/>
              </a:rPr>
              <a:t>6</a:t>
            </a:r>
            <a:r>
              <a:rPr lang="zh-CN" altLang="en-US" sz="2700" b="1" smtClean="0">
                <a:latin typeface="Times New Roman" panose="02020603050405020304" pitchFamily="18" charset="0"/>
                <a:ea typeface="楷体" panose="02010609060101010101" pitchFamily="49" charset="-122"/>
              </a:rPr>
              <a:t>足行走的机器人试验系统。</a:t>
            </a:r>
          </a:p>
          <a:p>
            <a:pPr lvl="1">
              <a:lnSpc>
                <a:spcPct val="110000"/>
              </a:lnSpc>
            </a:pPr>
            <a:r>
              <a:rPr lang="zh-CN" altLang="en-US" sz="2700" b="1" smtClean="0">
                <a:latin typeface="Times New Roman" panose="02020603050405020304" pitchFamily="18" charset="0"/>
                <a:ea typeface="楷体" panose="02010609060101010101" pitchFamily="49" charset="-122"/>
              </a:rPr>
              <a:t>这个机器虫虽然不具有像人那样的推理、规划能力，但其应付复杂环境的能力却大大超过了原有的机器人，在自然（非结构化）环境下，具有灵活的防碰撞和漫游行为。</a:t>
            </a:r>
          </a:p>
        </p:txBody>
      </p:sp>
      <p:sp>
        <p:nvSpPr>
          <p:cNvPr id="124931"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5.4</a:t>
            </a:r>
            <a:r>
              <a:rPr lang="zh-CN" altLang="en-US" sz="3800">
                <a:solidFill>
                  <a:schemeClr val="bg1"/>
                </a:solidFill>
                <a:ea typeface="宋体" panose="02010600030101010101" pitchFamily="2" charset="-122"/>
              </a:rPr>
              <a:t> 行为主义发展概况</a:t>
            </a:r>
          </a:p>
        </p:txBody>
      </p:sp>
    </p:spTree>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4" descr="pc000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0"/>
            <a:ext cx="914558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6978" name="Rectangle 3"/>
          <p:cNvSpPr>
            <a:spLocks noGrp="1" noChangeArrowheads="1"/>
          </p:cNvSpPr>
          <p:nvPr>
            <p:ph idx="1"/>
          </p:nvPr>
        </p:nvSpPr>
        <p:spPr/>
        <p:txBody>
          <a:bodyPr/>
          <a:lstStyle/>
          <a:p>
            <a:pPr eaLnBrk="1" hangingPunct="1">
              <a:lnSpc>
                <a:spcPct val="130000"/>
              </a:lnSpc>
              <a:buClr>
                <a:schemeClr val="hlink"/>
              </a:buClr>
              <a:buFont typeface="Wingdings" panose="05000000000000000000" pitchFamily="2" charset="2"/>
              <a:buChar char="q"/>
            </a:pPr>
            <a:r>
              <a:rPr lang="zh-CN" altLang="en-US" b="1" smtClean="0">
                <a:latin typeface="楷体_GB2312" pitchFamily="49" charset="-122"/>
                <a:ea typeface="楷体_GB2312" pitchFamily="49" charset="-122"/>
              </a:rPr>
              <a:t>我国人工智能的研究起步较晚</a:t>
            </a:r>
          </a:p>
          <a:p>
            <a:pPr lvl="1" eaLnBrk="1" hangingPunct="1">
              <a:lnSpc>
                <a:spcPct val="130000"/>
              </a:lnSpc>
              <a:buClr>
                <a:schemeClr val="hlink"/>
              </a:buClr>
              <a:buFont typeface="Wingdings" panose="05000000000000000000" pitchFamily="2" charset="2"/>
              <a:buChar char="q"/>
            </a:pPr>
            <a:r>
              <a:rPr lang="zh-CN" altLang="en-US" b="1" smtClean="0">
                <a:solidFill>
                  <a:schemeClr val="tx1"/>
                </a:solidFill>
                <a:latin typeface="楷体_GB2312" pitchFamily="49" charset="-122"/>
              </a:rPr>
              <a:t>1976年，</a:t>
            </a:r>
            <a:r>
              <a:rPr lang="zh-CN" altLang="en-US" b="1" smtClean="0">
                <a:solidFill>
                  <a:srgbClr val="0000FF"/>
                </a:solidFill>
                <a:latin typeface="楷体_GB2312" pitchFamily="49" charset="-122"/>
              </a:rPr>
              <a:t>涂序彦等</a:t>
            </a:r>
            <a:r>
              <a:rPr lang="zh-CN" altLang="en-US" b="1" smtClean="0">
                <a:solidFill>
                  <a:schemeClr val="tx1"/>
                </a:solidFill>
                <a:latin typeface="楷体_GB2312" pitchFamily="49" charset="-122"/>
              </a:rPr>
              <a:t>研制首个中医肝病诊断系统</a:t>
            </a:r>
          </a:p>
          <a:p>
            <a:pPr lvl="1" eaLnBrk="1" hangingPunct="1">
              <a:lnSpc>
                <a:spcPct val="130000"/>
              </a:lnSpc>
              <a:buClr>
                <a:schemeClr val="hlink"/>
              </a:buClr>
              <a:buFont typeface="Wingdings" panose="05000000000000000000" pitchFamily="2" charset="2"/>
              <a:buChar char="q"/>
            </a:pPr>
            <a:r>
              <a:rPr lang="zh-CN" altLang="en-US" b="1" smtClean="0">
                <a:solidFill>
                  <a:schemeClr val="tx1"/>
                </a:solidFill>
                <a:latin typeface="楷体_GB2312" pitchFamily="49" charset="-122"/>
              </a:rPr>
              <a:t>1977年，</a:t>
            </a:r>
            <a:r>
              <a:rPr lang="zh-CN" altLang="en-US" b="1" smtClean="0">
                <a:solidFill>
                  <a:srgbClr val="0000FF"/>
                </a:solidFill>
                <a:latin typeface="楷体_GB2312" pitchFamily="49" charset="-122"/>
              </a:rPr>
              <a:t>涂序彦等</a:t>
            </a:r>
            <a:r>
              <a:rPr lang="zh-CN" altLang="en-US" b="1" smtClean="0">
                <a:solidFill>
                  <a:schemeClr val="tx1"/>
                </a:solidFill>
                <a:latin typeface="楷体_GB2312" pitchFamily="49" charset="-122"/>
              </a:rPr>
              <a:t>发表了国内首篇关于</a:t>
            </a:r>
            <a:r>
              <a:rPr lang="en-US" altLang="zh-CN" b="1" smtClean="0">
                <a:solidFill>
                  <a:schemeClr val="tx1"/>
                </a:solidFill>
                <a:latin typeface="楷体_GB2312" pitchFamily="49" charset="-122"/>
              </a:rPr>
              <a:t>AI</a:t>
            </a:r>
            <a:r>
              <a:rPr lang="zh-CN" altLang="en-US" b="1" smtClean="0">
                <a:solidFill>
                  <a:schemeClr val="tx1"/>
                </a:solidFill>
                <a:latin typeface="楷体_GB2312" pitchFamily="49" charset="-122"/>
              </a:rPr>
              <a:t>的论文</a:t>
            </a:r>
            <a:r>
              <a:rPr lang="zh-CN" altLang="en-US" b="1" smtClean="0">
                <a:solidFill>
                  <a:schemeClr val="tx1"/>
                </a:solidFill>
                <a:latin typeface="Courier New" panose="02070309020205020404" pitchFamily="49" charset="0"/>
              </a:rPr>
              <a:t>——</a:t>
            </a:r>
            <a:r>
              <a:rPr lang="zh-CN" altLang="en-US" b="1" smtClean="0">
                <a:solidFill>
                  <a:srgbClr val="0000FF"/>
                </a:solidFill>
                <a:latin typeface="楷体_GB2312" pitchFamily="49" charset="-122"/>
              </a:rPr>
              <a:t>《智能控制及其应用》</a:t>
            </a:r>
            <a:endParaRPr lang="zh-CN" altLang="en-US" b="1" smtClean="0">
              <a:solidFill>
                <a:schemeClr val="tx1"/>
              </a:solidFill>
              <a:latin typeface="楷体_GB2312" pitchFamily="49" charset="-122"/>
            </a:endParaRPr>
          </a:p>
          <a:p>
            <a:pPr eaLnBrk="1" hangingPunct="1">
              <a:lnSpc>
                <a:spcPct val="130000"/>
              </a:lnSpc>
              <a:buClr>
                <a:schemeClr val="hlink"/>
              </a:buClr>
              <a:buFont typeface="Wingdings" panose="05000000000000000000" pitchFamily="2" charset="2"/>
              <a:buChar char="q"/>
            </a:pPr>
            <a:r>
              <a:rPr lang="zh-CN" altLang="en-US" b="1" smtClean="0">
                <a:latin typeface="楷体_GB2312" pitchFamily="49" charset="-122"/>
                <a:ea typeface="楷体_GB2312" pitchFamily="49" charset="-122"/>
              </a:rPr>
              <a:t>中国人工智能学会近年来在国际上声誉鹊起</a:t>
            </a:r>
          </a:p>
          <a:p>
            <a:pPr lvl="1" eaLnBrk="1" hangingPunct="1">
              <a:lnSpc>
                <a:spcPct val="130000"/>
              </a:lnSpc>
              <a:buClr>
                <a:schemeClr val="hlink"/>
              </a:buClr>
              <a:buFont typeface="Wingdings" panose="05000000000000000000" pitchFamily="2" charset="2"/>
              <a:buChar char="q"/>
            </a:pPr>
            <a:r>
              <a:rPr lang="zh-CN" altLang="en-US" b="1" smtClean="0">
                <a:solidFill>
                  <a:schemeClr val="tx1"/>
                </a:solidFill>
                <a:latin typeface="楷体_GB2312" pitchFamily="49" charset="-122"/>
              </a:rPr>
              <a:t>可拓学、协调学</a:t>
            </a:r>
          </a:p>
          <a:p>
            <a:pPr lvl="1" eaLnBrk="1" hangingPunct="1">
              <a:lnSpc>
                <a:spcPct val="130000"/>
              </a:lnSpc>
              <a:buClr>
                <a:schemeClr val="hlink"/>
              </a:buClr>
              <a:buFont typeface="Wingdings" panose="05000000000000000000" pitchFamily="2" charset="2"/>
              <a:buChar char="q"/>
            </a:pPr>
            <a:r>
              <a:rPr lang="zh-CN" altLang="en-US" b="1" smtClean="0">
                <a:solidFill>
                  <a:schemeClr val="tx1"/>
                </a:solidFill>
                <a:latin typeface="楷体_GB2312" pitchFamily="49" charset="-122"/>
              </a:rPr>
              <a:t>不确定性人工智能理论</a:t>
            </a:r>
          </a:p>
          <a:p>
            <a:pPr lvl="1" eaLnBrk="1" hangingPunct="1">
              <a:lnSpc>
                <a:spcPct val="130000"/>
              </a:lnSpc>
              <a:buClr>
                <a:schemeClr val="hlink"/>
              </a:buClr>
              <a:buFont typeface="Wingdings" panose="05000000000000000000" pitchFamily="2" charset="2"/>
              <a:buChar char="q"/>
            </a:pPr>
            <a:r>
              <a:rPr lang="zh-CN" altLang="en-US" b="1" smtClean="0">
                <a:solidFill>
                  <a:schemeClr val="tx1"/>
                </a:solidFill>
                <a:latin typeface="楷体_GB2312" pitchFamily="49" charset="-122"/>
              </a:rPr>
              <a:t>泛逻辑学、连续值</a:t>
            </a:r>
          </a:p>
          <a:p>
            <a:pPr lvl="1" eaLnBrk="1" hangingPunct="1">
              <a:lnSpc>
                <a:spcPct val="130000"/>
              </a:lnSpc>
              <a:buClr>
                <a:schemeClr val="hlink"/>
              </a:buClr>
              <a:buFont typeface="Wingdings" panose="05000000000000000000" pitchFamily="2" charset="2"/>
              <a:buChar char="q"/>
            </a:pPr>
            <a:r>
              <a:rPr lang="zh-CN" altLang="en-US" b="1" smtClean="0">
                <a:solidFill>
                  <a:schemeClr val="tx1"/>
                </a:solidFill>
                <a:latin typeface="楷体_GB2312" pitchFamily="49" charset="-122"/>
              </a:rPr>
              <a:t>应用：机器人、机器鱼、机器博弈、智能汽车</a:t>
            </a:r>
            <a:r>
              <a:rPr lang="en-US" altLang="zh-CN" b="1" smtClean="0">
                <a:solidFill>
                  <a:schemeClr val="tx1"/>
                </a:solidFill>
              </a:rPr>
              <a:t>…</a:t>
            </a:r>
            <a:endParaRPr lang="en-US" altLang="zh-CN" b="1" smtClean="0">
              <a:solidFill>
                <a:schemeClr val="tx1"/>
              </a:solidFill>
              <a:latin typeface="楷体_GB2312" pitchFamily="49" charset="-122"/>
            </a:endParaRPr>
          </a:p>
        </p:txBody>
      </p:sp>
      <p:sp>
        <p:nvSpPr>
          <p:cNvPr id="126979"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5.5</a:t>
            </a:r>
            <a:r>
              <a:rPr lang="zh-CN" altLang="en-US" sz="3800">
                <a:solidFill>
                  <a:schemeClr val="bg1"/>
                </a:solidFill>
                <a:ea typeface="宋体" panose="02010600030101010101" pitchFamily="2" charset="-122"/>
              </a:rPr>
              <a:t> 我国人工智能研究情况</a:t>
            </a:r>
          </a:p>
        </p:txBody>
      </p:sp>
    </p:spTree>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idx="1"/>
          </p:nvPr>
        </p:nvSpPr>
        <p:spPr/>
        <p:txBody>
          <a:bodyPr/>
          <a:lstStyle/>
          <a:p>
            <a:pPr eaLnBrk="1" hangingPunct="1">
              <a:lnSpc>
                <a:spcPct val="130000"/>
              </a:lnSpc>
            </a:pPr>
            <a:r>
              <a:rPr lang="zh-CN" altLang="en-US" b="1" smtClean="0">
                <a:ea typeface="楷体_GB2312" pitchFamily="49" charset="-122"/>
              </a:rPr>
              <a:t>我国的人工智能研究</a:t>
            </a:r>
          </a:p>
          <a:p>
            <a:pPr lvl="1" eaLnBrk="1" hangingPunct="1">
              <a:lnSpc>
                <a:spcPct val="130000"/>
              </a:lnSpc>
            </a:pPr>
            <a:r>
              <a:rPr lang="zh-CN" altLang="en-US" sz="2800" b="1" smtClean="0"/>
              <a:t>国际高等智能科学研究院</a:t>
            </a:r>
            <a:r>
              <a:rPr lang="en-US" altLang="zh-CN" sz="2800" b="1" smtClean="0"/>
              <a:t>, 07</a:t>
            </a:r>
            <a:r>
              <a:rPr lang="zh-CN" altLang="en-US" sz="2800" b="1" smtClean="0"/>
              <a:t>年</a:t>
            </a:r>
          </a:p>
          <a:p>
            <a:pPr lvl="1" eaLnBrk="1" hangingPunct="1">
              <a:lnSpc>
                <a:spcPct val="130000"/>
              </a:lnSpc>
            </a:pPr>
            <a:r>
              <a:rPr lang="zh-CN" altLang="en-US" sz="2800" b="1" smtClean="0"/>
              <a:t>首届国际高等智能学术会议，</a:t>
            </a:r>
            <a:r>
              <a:rPr lang="en-US" altLang="zh-CN" sz="2800" b="1" smtClean="0"/>
              <a:t>08</a:t>
            </a:r>
            <a:r>
              <a:rPr lang="zh-CN" altLang="en-US" sz="2800" b="1" smtClean="0"/>
              <a:t>年</a:t>
            </a:r>
          </a:p>
          <a:p>
            <a:pPr lvl="1" eaLnBrk="1" hangingPunct="1">
              <a:lnSpc>
                <a:spcPct val="130000"/>
              </a:lnSpc>
            </a:pPr>
            <a:r>
              <a:rPr lang="zh-CN" altLang="en-US" sz="2800" b="1" smtClean="0"/>
              <a:t>国际高等智能学报，</a:t>
            </a:r>
            <a:r>
              <a:rPr lang="en-US" altLang="zh-CN" sz="2800" b="1" smtClean="0"/>
              <a:t>09</a:t>
            </a:r>
            <a:r>
              <a:rPr lang="zh-CN" altLang="en-US" sz="2800" b="1" smtClean="0"/>
              <a:t>年</a:t>
            </a:r>
          </a:p>
          <a:p>
            <a:pPr eaLnBrk="1" hangingPunct="1">
              <a:lnSpc>
                <a:spcPct val="130000"/>
              </a:lnSpc>
            </a:pPr>
            <a:r>
              <a:rPr lang="zh-CN" altLang="en-US" b="1" smtClean="0">
                <a:ea typeface="楷体_GB2312" pitchFamily="49" charset="-122"/>
              </a:rPr>
              <a:t>中国人工智能大会</a:t>
            </a:r>
            <a:endParaRPr lang="en-US" altLang="zh-CN" b="1" smtClean="0">
              <a:ea typeface="楷体_GB2312" pitchFamily="49" charset="-122"/>
            </a:endParaRPr>
          </a:p>
          <a:p>
            <a:pPr lvl="1" eaLnBrk="1" hangingPunct="1">
              <a:lnSpc>
                <a:spcPct val="130000"/>
              </a:lnSpc>
            </a:pPr>
            <a:r>
              <a:rPr lang="zh-CN" altLang="en-US" sz="2800" b="1" smtClean="0"/>
              <a:t>中国人工智能学会于</a:t>
            </a:r>
            <a:r>
              <a:rPr lang="en-US" altLang="zh-CN" sz="2800" b="1" smtClean="0"/>
              <a:t>2015</a:t>
            </a:r>
            <a:r>
              <a:rPr lang="zh-CN" altLang="en-US" sz="2800" b="1" smtClean="0"/>
              <a:t>年创办，每年一届</a:t>
            </a:r>
            <a:endParaRPr lang="en-US" altLang="zh-CN" sz="2800" b="1" smtClean="0"/>
          </a:p>
          <a:p>
            <a:pPr lvl="1" eaLnBrk="1" hangingPunct="1">
              <a:lnSpc>
                <a:spcPct val="130000"/>
              </a:lnSpc>
            </a:pPr>
            <a:r>
              <a:rPr lang="zh-CN" altLang="en-US" sz="2800" b="1" smtClean="0"/>
              <a:t>该我国最早发起的人工智能大会，已经成为我国人工智能领域规格最高、规模最大、影响力最强的会议之一</a:t>
            </a:r>
          </a:p>
        </p:txBody>
      </p:sp>
      <p:sp>
        <p:nvSpPr>
          <p:cNvPr id="128003"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5.5</a:t>
            </a:r>
            <a:r>
              <a:rPr lang="zh-CN" altLang="en-US" sz="3800">
                <a:solidFill>
                  <a:schemeClr val="bg1"/>
                </a:solidFill>
                <a:ea typeface="宋体" panose="02010600030101010101" pitchFamily="2" charset="-122"/>
              </a:rPr>
              <a:t> 我国人工智能研究情况</a:t>
            </a:r>
          </a:p>
        </p:txBody>
      </p:sp>
    </p:spTree>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9026" name="Rectangle 3"/>
          <p:cNvSpPr>
            <a:spLocks noGrp="1" noChangeArrowheads="1"/>
          </p:cNvSpPr>
          <p:nvPr>
            <p:ph idx="1"/>
          </p:nvPr>
        </p:nvSpPr>
        <p:spPr>
          <a:xfrm>
            <a:off x="250825" y="908050"/>
            <a:ext cx="8642350" cy="2236788"/>
          </a:xfrm>
        </p:spPr>
        <p:txBody>
          <a:bodyPr/>
          <a:lstStyle/>
          <a:p>
            <a:pPr eaLnBrk="1" hangingPunct="1">
              <a:lnSpc>
                <a:spcPct val="150000"/>
              </a:lnSpc>
              <a:buClr>
                <a:schemeClr val="hlink"/>
              </a:buClr>
              <a:buFont typeface="Wingdings" panose="05000000000000000000" pitchFamily="2" charset="2"/>
              <a:buChar char="q"/>
            </a:pPr>
            <a:r>
              <a:rPr lang="zh-CN" altLang="en-US" b="1" smtClean="0">
                <a:ea typeface="楷体_GB2312" pitchFamily="49" charset="-122"/>
              </a:rPr>
              <a:t>中国人工智能大会，</a:t>
            </a:r>
            <a:r>
              <a:rPr lang="en-US" altLang="zh-CN" b="1" smtClean="0">
                <a:ea typeface="楷体_GB2312" pitchFamily="49" charset="-122"/>
              </a:rPr>
              <a:t>CCAI </a:t>
            </a:r>
            <a:r>
              <a:rPr lang="en-US" altLang="zh-CN" b="1" smtClean="0">
                <a:latin typeface="Times New Roman" panose="02020603050405020304" pitchFamily="18" charset="0"/>
                <a:hlinkClick r:id="rId2"/>
              </a:rPr>
              <a:t>http://ccai.caai.cn/</a:t>
            </a:r>
            <a:endParaRPr lang="en-US" altLang="zh-CN" b="1" smtClean="0">
              <a:latin typeface="Times New Roman" panose="02020603050405020304" pitchFamily="18" charset="0"/>
            </a:endParaRPr>
          </a:p>
          <a:p>
            <a:pPr eaLnBrk="1" hangingPunct="1">
              <a:lnSpc>
                <a:spcPct val="150000"/>
              </a:lnSpc>
              <a:buClr>
                <a:schemeClr val="hlink"/>
              </a:buClr>
              <a:buFont typeface="Wingdings" panose="05000000000000000000" pitchFamily="2" charset="2"/>
              <a:buChar char="q"/>
            </a:pPr>
            <a:r>
              <a:rPr lang="zh-CN" altLang="en-US" b="1" smtClean="0">
                <a:latin typeface="Times New Roman" panose="02020603050405020304" pitchFamily="18" charset="0"/>
              </a:rPr>
              <a:t>世界人工智能大会，</a:t>
            </a:r>
            <a:r>
              <a:rPr lang="en-US" altLang="zh-CN" b="1" smtClean="0">
                <a:latin typeface="Times New Roman" panose="02020603050405020304" pitchFamily="18" charset="0"/>
                <a:hlinkClick r:id="rId3"/>
              </a:rPr>
              <a:t>https://www.worldaic.com.cn/</a:t>
            </a:r>
            <a:endParaRPr lang="en-US" altLang="zh-CN" b="1" smtClean="0">
              <a:latin typeface="Times New Roman" panose="02020603050405020304" pitchFamily="18" charset="0"/>
            </a:endParaRPr>
          </a:p>
          <a:p>
            <a:pPr lvl="1" eaLnBrk="1" hangingPunct="1">
              <a:lnSpc>
                <a:spcPct val="150000"/>
              </a:lnSpc>
              <a:buClr>
                <a:schemeClr val="hlink"/>
              </a:buClr>
              <a:buFont typeface="Wingdings" panose="05000000000000000000" pitchFamily="2" charset="2"/>
              <a:buNone/>
            </a:pPr>
            <a:r>
              <a:rPr lang="en-US" altLang="zh-CN" b="1" smtClean="0">
                <a:latin typeface="Times New Roman" panose="02020603050405020304" pitchFamily="18" charset="0"/>
              </a:rPr>
              <a:t>2022.9.1-3</a:t>
            </a:r>
            <a:r>
              <a:rPr lang="zh-CN" altLang="en-US" b="1" smtClean="0">
                <a:latin typeface="Times New Roman" panose="02020603050405020304" pitchFamily="18" charset="0"/>
              </a:rPr>
              <a:t>，上海</a:t>
            </a:r>
            <a:endParaRPr lang="en-US" altLang="zh-CN" b="1" smtClean="0">
              <a:latin typeface="Times New Roman" panose="02020603050405020304" pitchFamily="18" charset="0"/>
            </a:endParaRPr>
          </a:p>
          <a:p>
            <a:pPr eaLnBrk="1" hangingPunct="1">
              <a:lnSpc>
                <a:spcPct val="150000"/>
              </a:lnSpc>
              <a:buClr>
                <a:schemeClr val="hlink"/>
              </a:buClr>
              <a:buFont typeface="Wingdings" panose="05000000000000000000" pitchFamily="2" charset="2"/>
              <a:buChar char="q"/>
            </a:pPr>
            <a:endParaRPr lang="en-US" altLang="zh-CN" b="1" smtClean="0">
              <a:latin typeface="Times New Roman" panose="02020603050405020304" pitchFamily="18" charset="0"/>
            </a:endParaRPr>
          </a:p>
          <a:p>
            <a:pPr lvl="1" eaLnBrk="1" hangingPunct="1">
              <a:lnSpc>
                <a:spcPct val="150000"/>
              </a:lnSpc>
              <a:buClr>
                <a:schemeClr val="hlink"/>
              </a:buClr>
              <a:buFont typeface="Wingdings" panose="05000000000000000000" pitchFamily="2" charset="2"/>
              <a:buNone/>
            </a:pPr>
            <a:endParaRPr lang="en-US" altLang="zh-CN" b="1" smtClean="0">
              <a:latin typeface="Times New Roman" panose="02020603050405020304" pitchFamily="18" charset="0"/>
            </a:endParaRPr>
          </a:p>
        </p:txBody>
      </p:sp>
      <p:sp>
        <p:nvSpPr>
          <p:cNvPr id="129027"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5.5</a:t>
            </a:r>
            <a:r>
              <a:rPr lang="zh-CN" altLang="en-US" sz="3800">
                <a:solidFill>
                  <a:schemeClr val="bg1"/>
                </a:solidFill>
                <a:ea typeface="宋体" panose="02010600030101010101" pitchFamily="2" charset="-122"/>
              </a:rPr>
              <a:t> 我国人工智能研究情况</a:t>
            </a:r>
          </a:p>
        </p:txBody>
      </p:sp>
      <p:pic>
        <p:nvPicPr>
          <p:cNvPr id="129028"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9475" y="3144838"/>
            <a:ext cx="5624513" cy="352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0050" name="Rectangle 3"/>
          <p:cNvSpPr>
            <a:spLocks noGrp="1" noChangeArrowheads="1"/>
          </p:cNvSpPr>
          <p:nvPr>
            <p:ph idx="1"/>
          </p:nvPr>
        </p:nvSpPr>
        <p:spPr/>
        <p:txBody>
          <a:bodyPr/>
          <a:lstStyle/>
          <a:p>
            <a:pPr eaLnBrk="1" hangingPunct="1">
              <a:lnSpc>
                <a:spcPct val="130000"/>
              </a:lnSpc>
              <a:buClr>
                <a:schemeClr val="hlink"/>
              </a:buClr>
              <a:buSzPct val="70000"/>
              <a:buFont typeface="Wingdings" panose="05000000000000000000" pitchFamily="2" charset="2"/>
              <a:buChar char="§"/>
            </a:pPr>
            <a:r>
              <a:rPr lang="zh-CN" altLang="en-US" b="1" smtClean="0">
                <a:latin typeface="楷体_GB2312" pitchFamily="49" charset="-122"/>
                <a:ea typeface="楷体_GB2312" pitchFamily="49" charset="-122"/>
              </a:rPr>
              <a:t>人工智能的概念</a:t>
            </a:r>
          </a:p>
          <a:p>
            <a:pPr eaLnBrk="1" hangingPunct="1">
              <a:lnSpc>
                <a:spcPct val="130000"/>
              </a:lnSpc>
              <a:buClr>
                <a:schemeClr val="hlink"/>
              </a:buClr>
              <a:buSzPct val="70000"/>
              <a:buFont typeface="Wingdings" panose="05000000000000000000" pitchFamily="2" charset="2"/>
              <a:buChar char="§"/>
            </a:pPr>
            <a:r>
              <a:rPr lang="zh-CN" altLang="en-US" b="1" smtClean="0">
                <a:latin typeface="楷体_GB2312" pitchFamily="49" charset="-122"/>
                <a:ea typeface="楷体_GB2312" pitchFamily="49" charset="-122"/>
              </a:rPr>
              <a:t>人工智能的研究途径与方法 </a:t>
            </a:r>
          </a:p>
          <a:p>
            <a:pPr eaLnBrk="1" hangingPunct="1">
              <a:lnSpc>
                <a:spcPct val="130000"/>
              </a:lnSpc>
              <a:buClr>
                <a:schemeClr val="hlink"/>
              </a:buClr>
              <a:buSzPct val="70000"/>
              <a:buFont typeface="Wingdings" panose="05000000000000000000" pitchFamily="2" charset="2"/>
              <a:buChar char="§"/>
            </a:pPr>
            <a:r>
              <a:rPr lang="zh-CN" altLang="en-US" b="1" smtClean="0">
                <a:latin typeface="楷体_GB2312" pitchFamily="49" charset="-122"/>
                <a:ea typeface="楷体_GB2312" pitchFamily="49" charset="-122"/>
              </a:rPr>
              <a:t>人工智能的分支领域</a:t>
            </a:r>
          </a:p>
          <a:p>
            <a:pPr eaLnBrk="1" hangingPunct="1">
              <a:lnSpc>
                <a:spcPct val="130000"/>
              </a:lnSpc>
              <a:buClr>
                <a:schemeClr val="hlink"/>
              </a:buClr>
              <a:buSzPct val="70000"/>
              <a:buFont typeface="Wingdings" panose="05000000000000000000" pitchFamily="2" charset="2"/>
              <a:buChar char="§"/>
            </a:pPr>
            <a:r>
              <a:rPr lang="zh-CN" altLang="en-US" b="1" smtClean="0">
                <a:latin typeface="楷体_GB2312" pitchFamily="49" charset="-122"/>
                <a:ea typeface="楷体_GB2312" pitchFamily="49" charset="-122"/>
              </a:rPr>
              <a:t>人工智能的基本技术 </a:t>
            </a:r>
          </a:p>
          <a:p>
            <a:pPr eaLnBrk="1" hangingPunct="1">
              <a:lnSpc>
                <a:spcPct val="130000"/>
              </a:lnSpc>
              <a:buClr>
                <a:schemeClr val="hlink"/>
              </a:buClr>
              <a:buSzPct val="70000"/>
              <a:buFont typeface="Wingdings" panose="05000000000000000000" pitchFamily="2" charset="2"/>
              <a:buChar char="§"/>
            </a:pPr>
            <a:r>
              <a:rPr lang="zh-CN" altLang="en-US" b="1" smtClean="0">
                <a:latin typeface="楷体_GB2312" pitchFamily="49" charset="-122"/>
                <a:ea typeface="楷体_GB2312" pitchFamily="49" charset="-122"/>
              </a:rPr>
              <a:t>人工智能的发展概况</a:t>
            </a:r>
            <a:r>
              <a:rPr lang="zh-CN" altLang="en-US" sz="3600" b="1" smtClean="0">
                <a:latin typeface="华文新魏" panose="02010800040101010101" pitchFamily="2" charset="-122"/>
                <a:ea typeface="华文新魏" panose="02010800040101010101" pitchFamily="2" charset="-122"/>
              </a:rPr>
              <a:t> </a:t>
            </a:r>
          </a:p>
        </p:txBody>
      </p:sp>
      <p:sp>
        <p:nvSpPr>
          <p:cNvPr id="130051"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zh-CN" altLang="en-US" sz="3800">
                <a:solidFill>
                  <a:schemeClr val="bg1"/>
                </a:solidFill>
                <a:ea typeface="宋体" panose="02010600030101010101" pitchFamily="2" charset="-122"/>
              </a:rPr>
              <a:t>小结</a:t>
            </a:r>
          </a:p>
        </p:txBody>
      </p:sp>
    </p:spTree>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nchor="ctr"/>
          <a:lstStyle/>
          <a:p>
            <a:r>
              <a:rPr lang="zh-CN" altLang="en-US" smtClean="0"/>
              <a:t>讨论</a:t>
            </a:r>
          </a:p>
        </p:txBody>
      </p:sp>
      <p:sp>
        <p:nvSpPr>
          <p:cNvPr id="131075" name="Rectangle 3"/>
          <p:cNvSpPr>
            <a:spLocks noGrp="1" noChangeArrowheads="1"/>
          </p:cNvSpPr>
          <p:nvPr>
            <p:ph idx="1"/>
          </p:nvPr>
        </p:nvSpPr>
        <p:spPr/>
        <p:txBody>
          <a:bodyPr/>
          <a:lstStyle/>
          <a:p>
            <a:pPr>
              <a:lnSpc>
                <a:spcPct val="160000"/>
              </a:lnSpc>
            </a:pPr>
            <a:r>
              <a:rPr lang="zh-CN" altLang="en-US" sz="3600" b="1" smtClean="0"/>
              <a:t>讨论话题（</a:t>
            </a:r>
            <a:r>
              <a:rPr lang="en-US" altLang="zh-CN" sz="3600" b="1" smtClean="0"/>
              <a:t>PPT</a:t>
            </a:r>
            <a:r>
              <a:rPr lang="zh-CN" altLang="en-US" sz="3600" b="1" smtClean="0"/>
              <a:t>，平时加分）</a:t>
            </a:r>
            <a:endParaRPr lang="zh-CN" altLang="en-US" b="1" smtClean="0"/>
          </a:p>
          <a:p>
            <a:pPr lvl="1">
              <a:lnSpc>
                <a:spcPct val="160000"/>
              </a:lnSpc>
            </a:pPr>
            <a:r>
              <a:rPr lang="zh-CN" altLang="en-US" b="1" smtClean="0"/>
              <a:t>你对强人工智能、超人工智能的看法？</a:t>
            </a:r>
          </a:p>
          <a:p>
            <a:pPr lvl="1">
              <a:lnSpc>
                <a:spcPct val="160000"/>
              </a:lnSpc>
            </a:pPr>
            <a:r>
              <a:rPr lang="zh-CN" altLang="en-US" b="1" smtClean="0"/>
              <a:t>未来的人工智能是天使还是魔鬼？</a:t>
            </a:r>
          </a:p>
          <a:p>
            <a:pPr lvl="1">
              <a:lnSpc>
                <a:spcPct val="160000"/>
              </a:lnSpc>
            </a:pPr>
            <a:r>
              <a:rPr lang="zh-CN" altLang="en-US" b="1" smtClean="0"/>
              <a:t>人工智能领域的当前热点？</a:t>
            </a:r>
          </a:p>
          <a:p>
            <a:pPr lvl="1">
              <a:lnSpc>
                <a:spcPct val="160000"/>
              </a:lnSpc>
            </a:pPr>
            <a:r>
              <a:rPr lang="zh-CN" altLang="en-US" b="1" smtClean="0"/>
              <a:t> 人工智能</a:t>
            </a:r>
            <a:r>
              <a:rPr lang="en-US" altLang="zh-CN" b="1" smtClean="0"/>
              <a:t>/</a:t>
            </a:r>
            <a:r>
              <a:rPr lang="zh-CN" altLang="en-US" b="1" smtClean="0"/>
              <a:t>计算机视觉领域的著名企业？</a:t>
            </a:r>
          </a:p>
          <a:p>
            <a:pPr lvl="1">
              <a:lnSpc>
                <a:spcPct val="160000"/>
              </a:lnSpc>
            </a:pPr>
            <a:r>
              <a:rPr lang="zh-CN" altLang="en-US" b="1" smtClean="0"/>
              <a:t>人工智能</a:t>
            </a:r>
            <a:r>
              <a:rPr lang="en-US" altLang="zh-CN" b="1" smtClean="0"/>
              <a:t>/</a:t>
            </a:r>
            <a:r>
              <a:rPr lang="zh-CN" altLang="en-US" b="1" smtClean="0"/>
              <a:t>计算机视觉就业前景分析？</a:t>
            </a: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idx="1"/>
          </p:nvPr>
        </p:nvSpPr>
        <p:spPr>
          <a:xfrm>
            <a:off x="250825" y="908050"/>
            <a:ext cx="8705850" cy="5400675"/>
          </a:xfrm>
        </p:spPr>
        <p:txBody>
          <a:bodyPr/>
          <a:lstStyle/>
          <a:p>
            <a:pPr marL="0" indent="0" algn="ctr">
              <a:buFont typeface="Wingdings" panose="05000000000000000000" pitchFamily="2" charset="2"/>
              <a:buNone/>
            </a:pPr>
            <a:r>
              <a:rPr lang="zh-CN" altLang="en-US" sz="3800" b="1" smtClean="0"/>
              <a:t>图灵的传奇一生</a:t>
            </a:r>
          </a:p>
          <a:p>
            <a:pPr marL="0" indent="0"/>
            <a:r>
              <a:rPr lang="en-US" altLang="zh-CN" b="1" smtClean="0">
                <a:latin typeface="Times New Roman" panose="02020603050405020304" pitchFamily="18" charset="0"/>
              </a:rPr>
              <a:t>1931</a:t>
            </a:r>
            <a:r>
              <a:rPr lang="zh-CN" altLang="en-US" b="1" smtClean="0">
                <a:latin typeface="Times New Roman" panose="02020603050405020304" pitchFamily="18" charset="0"/>
                <a:ea typeface="楷体" panose="02010609060101010101" pitchFamily="49" charset="-122"/>
              </a:rPr>
              <a:t>年</a:t>
            </a:r>
            <a:r>
              <a:rPr lang="en-US" altLang="zh-CN" b="1" smtClean="0">
                <a:latin typeface="Times New Roman" panose="02020603050405020304" pitchFamily="18" charset="0"/>
              </a:rPr>
              <a:t>-1934</a:t>
            </a:r>
            <a:r>
              <a:rPr lang="zh-CN" altLang="en-US" b="1" smtClean="0">
                <a:latin typeface="Times New Roman" panose="02020603050405020304" pitchFamily="18" charset="0"/>
                <a:ea typeface="楷体" panose="02010609060101010101" pitchFamily="49" charset="-122"/>
              </a:rPr>
              <a:t>年，在英国剑桥大学国王学院学习</a:t>
            </a:r>
          </a:p>
          <a:p>
            <a:pPr marL="0" indent="0"/>
            <a:r>
              <a:rPr lang="en-US" altLang="zh-CN" b="1" smtClean="0">
                <a:latin typeface="Times New Roman" panose="02020603050405020304" pitchFamily="18" charset="0"/>
              </a:rPr>
              <a:t>1935</a:t>
            </a:r>
            <a:r>
              <a:rPr lang="zh-CN" altLang="en-US" b="1" smtClean="0">
                <a:latin typeface="Times New Roman" panose="02020603050405020304" pitchFamily="18" charset="0"/>
                <a:ea typeface="楷体" panose="02010609060101010101" pitchFamily="49" charset="-122"/>
              </a:rPr>
              <a:t>年，年仅</a:t>
            </a:r>
            <a:r>
              <a:rPr lang="en-US" altLang="zh-CN" b="1" smtClean="0">
                <a:latin typeface="Times New Roman" panose="02020603050405020304" pitchFamily="18" charset="0"/>
              </a:rPr>
              <a:t>23</a:t>
            </a:r>
            <a:r>
              <a:rPr lang="zh-CN" altLang="en-US" b="1" smtClean="0">
                <a:latin typeface="Times New Roman" panose="02020603050405020304" pitchFamily="18" charset="0"/>
                <a:ea typeface="楷体" panose="02010609060101010101" pitchFamily="49" charset="-122"/>
              </a:rPr>
              <a:t>岁的图灵，被选为剑桥大学</a:t>
            </a:r>
            <a:r>
              <a:rPr lang="zh-CN" altLang="en-US" b="1" smtClean="0">
                <a:solidFill>
                  <a:srgbClr val="0000FF"/>
                </a:solidFill>
                <a:latin typeface="Times New Roman" panose="02020603050405020304" pitchFamily="18" charset="0"/>
                <a:ea typeface="楷体" panose="02010609060101010101" pitchFamily="49" charset="-122"/>
              </a:rPr>
              <a:t>国王学院院士</a:t>
            </a:r>
            <a:r>
              <a:rPr lang="zh-CN" altLang="en-US" b="1" smtClean="0">
                <a:latin typeface="Times New Roman" panose="02020603050405020304" pitchFamily="18" charset="0"/>
                <a:ea typeface="楷体" panose="02010609060101010101" pitchFamily="49" charset="-122"/>
              </a:rPr>
              <a:t> </a:t>
            </a:r>
          </a:p>
          <a:p>
            <a:pPr marL="0" indent="0"/>
            <a:r>
              <a:rPr lang="en-US" altLang="zh-CN" b="1" smtClean="0">
                <a:latin typeface="Times New Roman" panose="02020603050405020304" pitchFamily="18" charset="0"/>
              </a:rPr>
              <a:t>1936</a:t>
            </a:r>
            <a:r>
              <a:rPr lang="zh-CN" altLang="en-US" b="1" smtClean="0">
                <a:latin typeface="Times New Roman" panose="02020603050405020304" pitchFamily="18" charset="0"/>
                <a:ea typeface="楷体" panose="02010609060101010101" pitchFamily="49" charset="-122"/>
              </a:rPr>
              <a:t>年</a:t>
            </a:r>
            <a:r>
              <a:rPr lang="en-US" altLang="zh-CN" b="1" smtClean="0">
                <a:latin typeface="Times New Roman" panose="02020603050405020304" pitchFamily="18" charset="0"/>
              </a:rPr>
              <a:t>-1938</a:t>
            </a:r>
            <a:r>
              <a:rPr lang="zh-CN" altLang="en-US" b="1" smtClean="0">
                <a:latin typeface="Times New Roman" panose="02020603050405020304" pitchFamily="18" charset="0"/>
                <a:ea typeface="楷体" panose="02010609060101010101" pitchFamily="49" charset="-122"/>
              </a:rPr>
              <a:t>年，主要在美国普林斯顿大学</a:t>
            </a:r>
            <a:r>
              <a:rPr lang="zh-CN" altLang="en-US" b="1" smtClean="0">
                <a:solidFill>
                  <a:srgbClr val="0000FF"/>
                </a:solidFill>
                <a:latin typeface="Times New Roman" panose="02020603050405020304" pitchFamily="18" charset="0"/>
                <a:ea typeface="楷体" panose="02010609060101010101" pitchFamily="49" charset="-122"/>
              </a:rPr>
              <a:t>做博士研究</a:t>
            </a:r>
            <a:r>
              <a:rPr lang="zh-CN" altLang="en-US" b="1" smtClean="0">
                <a:latin typeface="Times New Roman" panose="02020603050405020304" pitchFamily="18" charset="0"/>
                <a:ea typeface="楷体" panose="02010609060101010101" pitchFamily="49" charset="-122"/>
              </a:rPr>
              <a:t>，涉及逻辑学、代数和数论等领域。 </a:t>
            </a:r>
          </a:p>
          <a:p>
            <a:pPr marL="0" indent="0"/>
            <a:r>
              <a:rPr lang="en-US" altLang="zh-CN" b="1" smtClean="0">
                <a:latin typeface="Times New Roman" panose="02020603050405020304" pitchFamily="18" charset="0"/>
              </a:rPr>
              <a:t>1940</a:t>
            </a:r>
            <a:r>
              <a:rPr lang="zh-CN" altLang="en-US" b="1" smtClean="0">
                <a:latin typeface="Times New Roman" panose="02020603050405020304" pitchFamily="18" charset="0"/>
                <a:ea typeface="楷体" panose="02010609060101010101" pitchFamily="49" charset="-122"/>
              </a:rPr>
              <a:t>年</a:t>
            </a:r>
            <a:r>
              <a:rPr lang="en-US" altLang="zh-CN" b="1" smtClean="0">
                <a:latin typeface="Times New Roman" panose="02020603050405020304" pitchFamily="18" charset="0"/>
              </a:rPr>
              <a:t>-1942</a:t>
            </a:r>
            <a:r>
              <a:rPr lang="zh-CN" altLang="en-US" b="1" smtClean="0">
                <a:latin typeface="Times New Roman" panose="02020603050405020304" pitchFamily="18" charset="0"/>
                <a:ea typeface="楷体" panose="02010609060101010101" pitchFamily="49" charset="-122"/>
              </a:rPr>
              <a:t>年，</a:t>
            </a:r>
            <a:r>
              <a:rPr lang="zh-CN" altLang="en-US" b="1" smtClean="0">
                <a:solidFill>
                  <a:srgbClr val="0000FF"/>
                </a:solidFill>
                <a:latin typeface="Times New Roman" panose="02020603050405020304" pitchFamily="18" charset="0"/>
                <a:ea typeface="楷体" panose="02010609060101010101" pitchFamily="49" charset="-122"/>
              </a:rPr>
              <a:t>主持成功破译了德军</a:t>
            </a:r>
            <a:r>
              <a:rPr lang="en-US" altLang="zh-CN" b="1" smtClean="0">
                <a:solidFill>
                  <a:srgbClr val="0000FF"/>
                </a:solidFill>
                <a:latin typeface="Times New Roman" panose="02020603050405020304" pitchFamily="18" charset="0"/>
              </a:rPr>
              <a:t>U-</a:t>
            </a:r>
            <a:r>
              <a:rPr lang="zh-CN" altLang="en-US" b="1" smtClean="0">
                <a:solidFill>
                  <a:srgbClr val="0000FF"/>
                </a:solidFill>
                <a:latin typeface="Times New Roman" panose="02020603050405020304" pitchFamily="18" charset="0"/>
                <a:ea typeface="楷体" panose="02010609060101010101" pitchFamily="49" charset="-122"/>
              </a:rPr>
              <a:t>潜艇密码</a:t>
            </a:r>
            <a:r>
              <a:rPr lang="zh-CN" altLang="en-US" b="1" smtClean="0">
                <a:latin typeface="Times New Roman" panose="02020603050405020304" pitchFamily="18" charset="0"/>
                <a:ea typeface="楷体" panose="02010609060101010101" pitchFamily="49" charset="-122"/>
              </a:rPr>
              <a:t>，为扭转二战盟军的大西洋战场战局立下汗马功劳。 </a:t>
            </a:r>
          </a:p>
        </p:txBody>
      </p:sp>
      <p:sp>
        <p:nvSpPr>
          <p:cNvPr id="21507"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1.1</a:t>
            </a:r>
            <a:r>
              <a:rPr lang="zh-CN" altLang="en-US" sz="3800">
                <a:solidFill>
                  <a:schemeClr val="bg1"/>
                </a:solidFill>
                <a:ea typeface="宋体" panose="02010600030101010101" pitchFamily="2" charset="-122"/>
              </a:rPr>
              <a:t> 什么是人工智能</a:t>
            </a:r>
          </a:p>
        </p:txBody>
      </p:sp>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C720E1ED-4020-4AC5-B53A-278B4674E007}" type="slidenum">
              <a:rPr altLang="en-US" sz="1800" smtClean="0">
                <a:solidFill>
                  <a:srgbClr val="A50021"/>
                </a:solidFill>
                <a:ea typeface="MS PGothic" panose="020B0600070205080204" pitchFamily="34" charset="-128"/>
              </a:rPr>
              <a:pPr>
                <a:lnSpc>
                  <a:spcPct val="100000"/>
                </a:lnSpc>
                <a:spcBef>
                  <a:spcPct val="0"/>
                </a:spcBef>
                <a:buClrTx/>
                <a:buFontTx/>
                <a:buNone/>
              </a:pPr>
              <a:t>110</a:t>
            </a:fld>
            <a:endParaRPr lang="zh-CN" altLang="ja-JP" sz="1800" smtClean="0">
              <a:solidFill>
                <a:srgbClr val="A50021"/>
              </a:solidFill>
              <a:ea typeface="MS PGothic" panose="020B0600070205080204" pitchFamily="34" charset="-128"/>
            </a:endParaRPr>
          </a:p>
        </p:txBody>
      </p:sp>
      <p:sp>
        <p:nvSpPr>
          <p:cNvPr id="132099" name="Rectangle 2"/>
          <p:cNvSpPr>
            <a:spLocks noGrp="1" noChangeArrowheads="1"/>
          </p:cNvSpPr>
          <p:nvPr>
            <p:ph type="title"/>
          </p:nvPr>
        </p:nvSpPr>
        <p:spPr/>
        <p:txBody>
          <a:bodyPr/>
          <a:lstStyle/>
          <a:p>
            <a:pPr eaLnBrk="1" hangingPunct="1"/>
            <a:r>
              <a:rPr lang="zh-CN" altLang="en-US" sz="3600" b="0" smtClean="0">
                <a:latin typeface="Times New Roman" panose="02020603050405020304" pitchFamily="18" charset="0"/>
                <a:ea typeface="黑体" panose="02010609060101010101" pitchFamily="49" charset="-122"/>
              </a:rPr>
              <a:t>附录  绪论</a:t>
            </a:r>
          </a:p>
        </p:txBody>
      </p:sp>
      <p:sp>
        <p:nvSpPr>
          <p:cNvPr id="132100" name="Rectangle 3"/>
          <p:cNvSpPr>
            <a:spLocks noGrp="1" noChangeArrowheads="1"/>
          </p:cNvSpPr>
          <p:nvPr>
            <p:ph type="body" idx="1"/>
          </p:nvPr>
        </p:nvSpPr>
        <p:spPr>
          <a:xfrm>
            <a:off x="533400" y="908050"/>
            <a:ext cx="8359775" cy="5400675"/>
          </a:xfrm>
        </p:spPr>
        <p:txBody>
          <a:bodyPr/>
          <a:lstStyle/>
          <a:p>
            <a:pPr eaLnBrk="1" hangingPunct="1">
              <a:lnSpc>
                <a:spcPct val="160000"/>
              </a:lnSpc>
            </a:pPr>
            <a:r>
              <a:rPr lang="en-US" altLang="zh-CN" b="1" smtClean="0">
                <a:latin typeface="Times New Roman" panose="02020603050405020304" pitchFamily="18" charset="0"/>
              </a:rPr>
              <a:t>1.1  </a:t>
            </a:r>
            <a:r>
              <a:rPr lang="zh-CN" altLang="en-US" b="1" smtClean="0">
                <a:latin typeface="Times New Roman" panose="02020603050405020304" pitchFamily="18" charset="0"/>
              </a:rPr>
              <a:t>人工智能的基本概念 </a:t>
            </a:r>
          </a:p>
          <a:p>
            <a:pPr eaLnBrk="1" hangingPunct="1">
              <a:lnSpc>
                <a:spcPct val="160000"/>
              </a:lnSpc>
              <a:buClr>
                <a:srgbClr val="0000FF"/>
              </a:buClr>
              <a:buSzPct val="150000"/>
              <a:buFont typeface="Wingdings" panose="05000000000000000000" pitchFamily="2" charset="2"/>
              <a:buChar char="ü"/>
            </a:pPr>
            <a:r>
              <a:rPr lang="en-US" altLang="zh-CN" b="1" smtClean="0">
                <a:solidFill>
                  <a:srgbClr val="0000FF"/>
                </a:solidFill>
                <a:latin typeface="Times New Roman" panose="02020603050405020304" pitchFamily="18" charset="0"/>
              </a:rPr>
              <a:t>1.2  </a:t>
            </a:r>
            <a:r>
              <a:rPr lang="zh-CN" altLang="en-US" b="1" smtClean="0">
                <a:solidFill>
                  <a:srgbClr val="0000FF"/>
                </a:solidFill>
                <a:latin typeface="Times New Roman" panose="02020603050405020304" pitchFamily="18" charset="0"/>
              </a:rPr>
              <a:t>人工智能的发展简史</a:t>
            </a:r>
            <a:r>
              <a:rPr lang="zh-CN" altLang="en-US" b="1" smtClean="0">
                <a:latin typeface="Times New Roman" panose="02020603050405020304" pitchFamily="18" charset="0"/>
              </a:rPr>
              <a:t> </a:t>
            </a:r>
          </a:p>
          <a:p>
            <a:pPr eaLnBrk="1" hangingPunct="1">
              <a:lnSpc>
                <a:spcPct val="160000"/>
              </a:lnSpc>
            </a:pPr>
            <a:r>
              <a:rPr lang="en-US" altLang="zh-CN" b="1" smtClean="0">
                <a:latin typeface="Times New Roman" panose="02020603050405020304" pitchFamily="18" charset="0"/>
              </a:rPr>
              <a:t>1.3  </a:t>
            </a:r>
            <a:r>
              <a:rPr lang="zh-CN" altLang="en-US" b="1" smtClean="0">
                <a:latin typeface="Times New Roman" panose="02020603050405020304" pitchFamily="18" charset="0"/>
              </a:rPr>
              <a:t>人工智能研究的基本内容</a:t>
            </a:r>
          </a:p>
          <a:p>
            <a:pPr eaLnBrk="1" hangingPunct="1">
              <a:lnSpc>
                <a:spcPct val="160000"/>
              </a:lnSpc>
            </a:pPr>
            <a:r>
              <a:rPr lang="en-US" altLang="zh-CN" b="1" smtClean="0">
                <a:latin typeface="Times New Roman" panose="02020603050405020304" pitchFamily="18" charset="0"/>
              </a:rPr>
              <a:t>1.4  </a:t>
            </a:r>
            <a:r>
              <a:rPr lang="zh-CN" altLang="en-US" b="1" smtClean="0">
                <a:latin typeface="Times New Roman" panose="02020603050405020304" pitchFamily="18" charset="0"/>
              </a:rPr>
              <a:t>人工智能的主要研究领域 </a:t>
            </a:r>
          </a:p>
        </p:txBody>
      </p:sp>
    </p:spTree>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7A260093-75BA-4F36-8DB4-3145C1ACA1EE}" type="slidenum">
              <a:rPr altLang="en-US" sz="1800" smtClean="0">
                <a:solidFill>
                  <a:srgbClr val="A50021"/>
                </a:solidFill>
                <a:ea typeface="MS PGothic" panose="020B0600070205080204" pitchFamily="34" charset="-128"/>
              </a:rPr>
              <a:pPr>
                <a:lnSpc>
                  <a:spcPct val="100000"/>
                </a:lnSpc>
                <a:spcBef>
                  <a:spcPct val="0"/>
                </a:spcBef>
                <a:buClrTx/>
                <a:buFontTx/>
                <a:buNone/>
              </a:pPr>
              <a:t>111</a:t>
            </a:fld>
            <a:endParaRPr lang="zh-CN" altLang="ja-JP" sz="1800" smtClean="0">
              <a:solidFill>
                <a:srgbClr val="A50021"/>
              </a:solidFill>
              <a:ea typeface="MS PGothic" panose="020B0600070205080204" pitchFamily="34" charset="-128"/>
            </a:endParaRPr>
          </a:p>
        </p:txBody>
      </p:sp>
      <p:sp>
        <p:nvSpPr>
          <p:cNvPr id="133123" name="Rectangle 2"/>
          <p:cNvSpPr>
            <a:spLocks noGrp="1" noChangeArrowheads="1"/>
          </p:cNvSpPr>
          <p:nvPr>
            <p:ph type="title"/>
          </p:nvPr>
        </p:nvSpPr>
        <p:spPr/>
        <p:txBody>
          <a:bodyPr/>
          <a:lstStyle/>
          <a:p>
            <a:pPr eaLnBrk="1" hangingPunct="1"/>
            <a:r>
              <a:rPr lang="en-US" altLang="zh-CN" sz="3600" b="0" smtClean="0">
                <a:latin typeface="Times New Roman" panose="02020603050405020304" pitchFamily="18" charset="0"/>
                <a:ea typeface="黑体" panose="02010609060101010101" pitchFamily="49" charset="-122"/>
              </a:rPr>
              <a:t>1.2  </a:t>
            </a:r>
            <a:r>
              <a:rPr lang="zh-CN" altLang="en-US" sz="3600" b="0" smtClean="0">
                <a:latin typeface="Times New Roman" panose="02020603050405020304" pitchFamily="18" charset="0"/>
                <a:ea typeface="黑体" panose="02010609060101010101" pitchFamily="49" charset="-122"/>
              </a:rPr>
              <a:t>人工智能的发展简史</a:t>
            </a:r>
          </a:p>
        </p:txBody>
      </p:sp>
      <p:sp>
        <p:nvSpPr>
          <p:cNvPr id="65541" name="Rectangle 5"/>
          <p:cNvSpPr>
            <a:spLocks noGrp="1" noChangeArrowheads="1"/>
          </p:cNvSpPr>
          <p:nvPr>
            <p:ph type="body" idx="1"/>
          </p:nvPr>
        </p:nvSpPr>
        <p:spPr>
          <a:xfrm>
            <a:off x="381000" y="914400"/>
            <a:ext cx="8283575" cy="5400675"/>
          </a:xfrm>
        </p:spPr>
        <p:txBody>
          <a:bodyPr/>
          <a:lstStyle/>
          <a:p>
            <a:pPr eaLnBrk="1" hangingPunct="1">
              <a:lnSpc>
                <a:spcPct val="140000"/>
              </a:lnSpc>
              <a:buSzPct val="60000"/>
              <a:buFontTx/>
              <a:buBlip>
                <a:blip r:embed="rId2"/>
              </a:buBlip>
            </a:pPr>
            <a:r>
              <a:rPr lang="en-US" altLang="zh-CN" b="1" smtClean="0">
                <a:latin typeface="Times New Roman" panose="02020603050405020304" pitchFamily="18" charset="0"/>
              </a:rPr>
              <a:t>1.2.1  </a:t>
            </a:r>
            <a:r>
              <a:rPr lang="zh-CN" altLang="en-US" b="1" smtClean="0">
                <a:latin typeface="Times New Roman" panose="02020603050405020304" pitchFamily="18" charset="0"/>
              </a:rPr>
              <a:t>孕育（</a:t>
            </a:r>
            <a:r>
              <a:rPr lang="en-US" altLang="zh-CN" b="1" smtClean="0">
                <a:latin typeface="Times New Roman" panose="02020603050405020304" pitchFamily="18" charset="0"/>
              </a:rPr>
              <a:t>1956</a:t>
            </a:r>
            <a:r>
              <a:rPr lang="zh-CN" altLang="en-US" b="1" smtClean="0">
                <a:latin typeface="Times New Roman" panose="02020603050405020304" pitchFamily="18" charset="0"/>
              </a:rPr>
              <a:t>年之前）</a:t>
            </a:r>
          </a:p>
          <a:p>
            <a:pPr algn="just" eaLnBrk="1" hangingPunct="1">
              <a:lnSpc>
                <a:spcPct val="110000"/>
              </a:lnSpc>
              <a:buFont typeface="Wingdings" panose="05000000000000000000" pitchFamily="2" charset="2"/>
              <a:buBlip>
                <a:blip r:embed="rId3"/>
              </a:buBlip>
            </a:pPr>
            <a:r>
              <a:rPr lang="zh-CN" altLang="en-US" sz="2600" smtClean="0">
                <a:latin typeface="Times New Roman" panose="02020603050405020304" pitchFamily="18" charset="0"/>
              </a:rPr>
              <a:t>公元前，亚里斯多德（</a:t>
            </a:r>
            <a:r>
              <a:rPr lang="en-US" altLang="zh-CN" sz="2600" smtClean="0">
                <a:latin typeface="Times New Roman" panose="02020603050405020304" pitchFamily="18" charset="0"/>
              </a:rPr>
              <a:t>Aristotle</a:t>
            </a:r>
            <a:r>
              <a:rPr lang="zh-CN" altLang="en-US" sz="2600" smtClean="0">
                <a:latin typeface="Times New Roman" panose="02020603050405020304" pitchFamily="18" charset="0"/>
              </a:rPr>
              <a:t>）：三段论</a:t>
            </a:r>
          </a:p>
          <a:p>
            <a:pPr algn="just" eaLnBrk="1" hangingPunct="1">
              <a:lnSpc>
                <a:spcPct val="110000"/>
              </a:lnSpc>
              <a:buFont typeface="Wingdings" panose="05000000000000000000" pitchFamily="2" charset="2"/>
              <a:buBlip>
                <a:blip r:embed="rId3"/>
              </a:buBlip>
            </a:pPr>
            <a:r>
              <a:rPr lang="zh-CN" altLang="en-US" sz="2600" smtClean="0">
                <a:latin typeface="Times New Roman" panose="02020603050405020304" pitchFamily="18" charset="0"/>
              </a:rPr>
              <a:t>培根（</a:t>
            </a:r>
            <a:r>
              <a:rPr lang="en-US" altLang="zh-CN" sz="2600" smtClean="0">
                <a:latin typeface="Times New Roman" panose="02020603050405020304" pitchFamily="18" charset="0"/>
              </a:rPr>
              <a:t>F. Bacon</a:t>
            </a:r>
            <a:r>
              <a:rPr lang="zh-CN" altLang="en-US" sz="2600" smtClean="0">
                <a:latin typeface="Times New Roman" panose="02020603050405020304" pitchFamily="18" charset="0"/>
              </a:rPr>
              <a:t>）：归纳法</a:t>
            </a:r>
          </a:p>
          <a:p>
            <a:pPr algn="just" eaLnBrk="1" hangingPunct="1">
              <a:lnSpc>
                <a:spcPct val="110000"/>
              </a:lnSpc>
              <a:buFont typeface="Wingdings" panose="05000000000000000000" pitchFamily="2" charset="2"/>
              <a:buBlip>
                <a:blip r:embed="rId3"/>
              </a:buBlip>
            </a:pPr>
            <a:r>
              <a:rPr lang="zh-CN" altLang="en-US" sz="2600" smtClean="0">
                <a:latin typeface="Times New Roman" panose="02020603050405020304" pitchFamily="18" charset="0"/>
              </a:rPr>
              <a:t>莱布尼茨（</a:t>
            </a:r>
            <a:r>
              <a:rPr lang="en-US" altLang="zh-CN" sz="2600" smtClean="0">
                <a:latin typeface="Times New Roman" panose="02020603050405020304" pitchFamily="18" charset="0"/>
              </a:rPr>
              <a:t>G. W. Leibnitz</a:t>
            </a:r>
            <a:r>
              <a:rPr lang="zh-CN" altLang="en-US" sz="2600" smtClean="0">
                <a:latin typeface="Times New Roman" panose="02020603050405020304" pitchFamily="18" charset="0"/>
              </a:rPr>
              <a:t>）：万能符号、推理计算</a:t>
            </a:r>
          </a:p>
          <a:p>
            <a:pPr algn="just" eaLnBrk="1" hangingPunct="1">
              <a:lnSpc>
                <a:spcPct val="110000"/>
              </a:lnSpc>
              <a:buFont typeface="Wingdings" panose="05000000000000000000" pitchFamily="2" charset="2"/>
              <a:buBlip>
                <a:blip r:embed="rId3"/>
              </a:buBlip>
            </a:pPr>
            <a:r>
              <a:rPr lang="zh-CN" altLang="en-US" sz="2600" smtClean="0">
                <a:latin typeface="Times New Roman" panose="02020603050405020304" pitchFamily="18" charset="0"/>
              </a:rPr>
              <a:t>布尔（</a:t>
            </a:r>
            <a:r>
              <a:rPr lang="en-US" altLang="zh-CN" sz="2600" smtClean="0">
                <a:latin typeface="Times New Roman" panose="02020603050405020304" pitchFamily="18" charset="0"/>
              </a:rPr>
              <a:t>G. Boole</a:t>
            </a:r>
            <a:r>
              <a:rPr lang="zh-CN" altLang="en-US" sz="2600" smtClean="0">
                <a:latin typeface="Times New Roman" panose="02020603050405020304" pitchFamily="18" charset="0"/>
              </a:rPr>
              <a:t>）：用符号语言描述思维活动的基本推理法则</a:t>
            </a:r>
          </a:p>
          <a:p>
            <a:pPr algn="just" eaLnBrk="1" hangingPunct="1">
              <a:lnSpc>
                <a:spcPct val="110000"/>
              </a:lnSpc>
              <a:buFont typeface="Wingdings" panose="05000000000000000000" pitchFamily="2" charset="2"/>
              <a:buBlip>
                <a:blip r:embed="rId3"/>
              </a:buBlip>
            </a:pPr>
            <a:r>
              <a:rPr lang="en-US" altLang="zh-CN" sz="2600" smtClean="0">
                <a:latin typeface="Times New Roman" panose="02020603050405020304" pitchFamily="18" charset="0"/>
              </a:rPr>
              <a:t>1936</a:t>
            </a:r>
            <a:r>
              <a:rPr lang="zh-CN" altLang="en-US" sz="2600" smtClean="0">
                <a:latin typeface="Times New Roman" panose="02020603050405020304" pitchFamily="18" charset="0"/>
              </a:rPr>
              <a:t>年，图灵：图灵机</a:t>
            </a:r>
          </a:p>
          <a:p>
            <a:pPr algn="just" eaLnBrk="1" hangingPunct="1">
              <a:lnSpc>
                <a:spcPct val="110000"/>
              </a:lnSpc>
              <a:buFont typeface="Wingdings" panose="05000000000000000000" pitchFamily="2" charset="2"/>
              <a:buBlip>
                <a:blip r:embed="rId3"/>
              </a:buBlip>
            </a:pPr>
            <a:r>
              <a:rPr lang="en-US" altLang="zh-CN" sz="2600" smtClean="0">
                <a:latin typeface="Times New Roman" panose="02020603050405020304" pitchFamily="18" charset="0"/>
              </a:rPr>
              <a:t>1943</a:t>
            </a:r>
            <a:r>
              <a:rPr lang="zh-CN" altLang="en-US" sz="2600" smtClean="0">
                <a:latin typeface="Times New Roman" panose="02020603050405020304" pitchFamily="18" charset="0"/>
              </a:rPr>
              <a:t>年，麦克洛奇（</a:t>
            </a:r>
            <a:r>
              <a:rPr lang="en-US" altLang="zh-CN" sz="2600" smtClean="0">
                <a:latin typeface="Times New Roman" panose="02020603050405020304" pitchFamily="18" charset="0"/>
              </a:rPr>
              <a:t>W. McCulloch</a:t>
            </a:r>
            <a:r>
              <a:rPr lang="zh-CN" altLang="en-US" sz="2600" smtClean="0">
                <a:latin typeface="Times New Roman" panose="02020603050405020304" pitchFamily="18" charset="0"/>
              </a:rPr>
              <a:t>）、匹兹</a:t>
            </a:r>
            <a:r>
              <a:rPr lang="en-US" altLang="zh-CN" sz="2600" smtClean="0">
                <a:latin typeface="Times New Roman" panose="02020603050405020304" pitchFamily="18" charset="0"/>
              </a:rPr>
              <a:t>(W. Pitts)</a:t>
            </a:r>
            <a:r>
              <a:rPr lang="zh-CN" altLang="en-US" sz="2600" smtClean="0">
                <a:latin typeface="Times New Roman" panose="02020603050405020304" pitchFamily="18" charset="0"/>
              </a:rPr>
              <a:t>：</a:t>
            </a:r>
            <a:r>
              <a:rPr lang="en-US" altLang="zh-CN" sz="2600" smtClean="0">
                <a:latin typeface="Times New Roman" panose="02020603050405020304" pitchFamily="18" charset="0"/>
              </a:rPr>
              <a:t>M</a:t>
            </a:r>
            <a:r>
              <a:rPr lang="zh-CN" altLang="en-US" sz="2600" smtClean="0">
                <a:latin typeface="Times New Roman" panose="02020603050405020304" pitchFamily="18" charset="0"/>
              </a:rPr>
              <a:t>－</a:t>
            </a:r>
            <a:r>
              <a:rPr lang="en-US" altLang="zh-CN" sz="2600" smtClean="0">
                <a:latin typeface="Times New Roman" panose="02020603050405020304" pitchFamily="18" charset="0"/>
              </a:rPr>
              <a:t>P</a:t>
            </a:r>
            <a:r>
              <a:rPr lang="zh-CN" altLang="en-US" sz="2600" smtClean="0">
                <a:latin typeface="Times New Roman" panose="02020603050405020304" pitchFamily="18" charset="0"/>
              </a:rPr>
              <a:t>模型</a:t>
            </a:r>
            <a:endParaRPr lang="zh-CN" altLang="en-US" sz="2400" b="1" smtClean="0">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5541">
                                            <p:txEl>
                                              <p:pRg st="0" end="0"/>
                                            </p:txEl>
                                          </p:spTgt>
                                        </p:tgtEl>
                                        <p:attrNameLst>
                                          <p:attrName>style.visibility</p:attrName>
                                        </p:attrNameLst>
                                      </p:cBhvr>
                                      <p:to>
                                        <p:strVal val="visible"/>
                                      </p:to>
                                    </p:set>
                                    <p:anim calcmode="lin" valueType="num">
                                      <p:cBhvr additive="base">
                                        <p:cTn id="7" dur="500" fill="hold"/>
                                        <p:tgtEl>
                                          <p:spTgt spid="6554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5541">
                                            <p:txEl>
                                              <p:pRg st="0" end="0"/>
                                            </p:txEl>
                                          </p:spTgt>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65541">
                                            <p:txEl>
                                              <p:pRg st="1" end="1"/>
                                            </p:txEl>
                                          </p:spTgt>
                                        </p:tgtEl>
                                        <p:attrNameLst>
                                          <p:attrName>style.visibility</p:attrName>
                                        </p:attrNameLst>
                                      </p:cBhvr>
                                      <p:to>
                                        <p:strVal val="visible"/>
                                      </p:to>
                                    </p:set>
                                    <p:anim calcmode="lin" valueType="num">
                                      <p:cBhvr additive="base">
                                        <p:cTn id="12" dur="500" fill="hold"/>
                                        <p:tgtEl>
                                          <p:spTgt spid="65541">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65541">
                                            <p:txEl>
                                              <p:pRg st="1" end="1"/>
                                            </p:txEl>
                                          </p:spTgt>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5541">
                                            <p:txEl>
                                              <p:pRg st="2" end="2"/>
                                            </p:txEl>
                                          </p:spTgt>
                                        </p:tgtEl>
                                        <p:attrNameLst>
                                          <p:attrName>style.visibility</p:attrName>
                                        </p:attrNameLst>
                                      </p:cBhvr>
                                      <p:to>
                                        <p:strVal val="visible"/>
                                      </p:to>
                                    </p:set>
                                    <p:anim calcmode="lin" valueType="num">
                                      <p:cBhvr additive="base">
                                        <p:cTn id="17" dur="500" fill="hold"/>
                                        <p:tgtEl>
                                          <p:spTgt spid="65541">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5541">
                                            <p:txEl>
                                              <p:pRg st="2" end="2"/>
                                            </p:txEl>
                                          </p:spTgt>
                                        </p:tgtEl>
                                        <p:attrNameLst>
                                          <p:attrName>ppt_y</p:attrName>
                                        </p:attrNameLst>
                                      </p:cBhvr>
                                      <p:tavLst>
                                        <p:tav tm="0">
                                          <p:val>
                                            <p:strVal val="1+#ppt_h/2"/>
                                          </p:val>
                                        </p:tav>
                                        <p:tav tm="100000">
                                          <p:val>
                                            <p:strVal val="#ppt_y"/>
                                          </p:val>
                                        </p:tav>
                                      </p:tavLst>
                                    </p:anim>
                                  </p:childTnLst>
                                </p:cTn>
                              </p:par>
                            </p:childTnLst>
                          </p:cTn>
                        </p:par>
                        <p:par>
                          <p:cTn id="19" fill="hold" nodeType="afterGroup">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65541">
                                            <p:txEl>
                                              <p:pRg st="3" end="3"/>
                                            </p:txEl>
                                          </p:spTgt>
                                        </p:tgtEl>
                                        <p:attrNameLst>
                                          <p:attrName>style.visibility</p:attrName>
                                        </p:attrNameLst>
                                      </p:cBhvr>
                                      <p:to>
                                        <p:strVal val="visible"/>
                                      </p:to>
                                    </p:set>
                                    <p:anim calcmode="lin" valueType="num">
                                      <p:cBhvr additive="base">
                                        <p:cTn id="22" dur="500" fill="hold"/>
                                        <p:tgtEl>
                                          <p:spTgt spid="65541">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65541">
                                            <p:txEl>
                                              <p:pRg st="3" end="3"/>
                                            </p:txEl>
                                          </p:spTgt>
                                        </p:tgtEl>
                                        <p:attrNameLst>
                                          <p:attrName>ppt_y</p:attrName>
                                        </p:attrNameLst>
                                      </p:cBhvr>
                                      <p:tavLst>
                                        <p:tav tm="0">
                                          <p:val>
                                            <p:strVal val="1+#ppt_h/2"/>
                                          </p:val>
                                        </p:tav>
                                        <p:tav tm="100000">
                                          <p:val>
                                            <p:strVal val="#ppt_y"/>
                                          </p:val>
                                        </p:tav>
                                      </p:tavLst>
                                    </p:anim>
                                  </p:childTnLst>
                                </p:cTn>
                              </p:par>
                            </p:childTnLst>
                          </p:cTn>
                        </p:par>
                        <p:par>
                          <p:cTn id="24" fill="hold" nodeType="afterGroup">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65541">
                                            <p:txEl>
                                              <p:pRg st="4" end="4"/>
                                            </p:txEl>
                                          </p:spTgt>
                                        </p:tgtEl>
                                        <p:attrNameLst>
                                          <p:attrName>style.visibility</p:attrName>
                                        </p:attrNameLst>
                                      </p:cBhvr>
                                      <p:to>
                                        <p:strVal val="visible"/>
                                      </p:to>
                                    </p:set>
                                    <p:anim calcmode="lin" valueType="num">
                                      <p:cBhvr additive="base">
                                        <p:cTn id="27" dur="500" fill="hold"/>
                                        <p:tgtEl>
                                          <p:spTgt spid="65541">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5541">
                                            <p:txEl>
                                              <p:pRg st="4" end="4"/>
                                            </p:txEl>
                                          </p:spTgt>
                                        </p:tgtEl>
                                        <p:attrNameLst>
                                          <p:attrName>ppt_y</p:attrName>
                                        </p:attrNameLst>
                                      </p:cBhvr>
                                      <p:tavLst>
                                        <p:tav tm="0">
                                          <p:val>
                                            <p:strVal val="1+#ppt_h/2"/>
                                          </p:val>
                                        </p:tav>
                                        <p:tav tm="100000">
                                          <p:val>
                                            <p:strVal val="#ppt_y"/>
                                          </p:val>
                                        </p:tav>
                                      </p:tavLst>
                                    </p:anim>
                                  </p:childTnLst>
                                </p:cTn>
                              </p:par>
                            </p:childTnLst>
                          </p:cTn>
                        </p:par>
                        <p:par>
                          <p:cTn id="29" fill="hold" nodeType="afterGroup">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65541">
                                            <p:txEl>
                                              <p:pRg st="5" end="5"/>
                                            </p:txEl>
                                          </p:spTgt>
                                        </p:tgtEl>
                                        <p:attrNameLst>
                                          <p:attrName>style.visibility</p:attrName>
                                        </p:attrNameLst>
                                      </p:cBhvr>
                                      <p:to>
                                        <p:strVal val="visible"/>
                                      </p:to>
                                    </p:set>
                                    <p:anim calcmode="lin" valueType="num">
                                      <p:cBhvr additive="base">
                                        <p:cTn id="32" dur="500" fill="hold"/>
                                        <p:tgtEl>
                                          <p:spTgt spid="65541">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65541">
                                            <p:txEl>
                                              <p:pRg st="5" end="5"/>
                                            </p:txEl>
                                          </p:spTgt>
                                        </p:tgtEl>
                                        <p:attrNameLst>
                                          <p:attrName>ppt_y</p:attrName>
                                        </p:attrNameLst>
                                      </p:cBhvr>
                                      <p:tavLst>
                                        <p:tav tm="0">
                                          <p:val>
                                            <p:strVal val="1+#ppt_h/2"/>
                                          </p:val>
                                        </p:tav>
                                        <p:tav tm="100000">
                                          <p:val>
                                            <p:strVal val="#ppt_y"/>
                                          </p:val>
                                        </p:tav>
                                      </p:tavLst>
                                    </p:anim>
                                  </p:childTnLst>
                                </p:cTn>
                              </p:par>
                            </p:childTnLst>
                          </p:cTn>
                        </p:par>
                        <p:par>
                          <p:cTn id="34" fill="hold" nodeType="afterGroup">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65541">
                                            <p:txEl>
                                              <p:pRg st="6" end="6"/>
                                            </p:txEl>
                                          </p:spTgt>
                                        </p:tgtEl>
                                        <p:attrNameLst>
                                          <p:attrName>style.visibility</p:attrName>
                                        </p:attrNameLst>
                                      </p:cBhvr>
                                      <p:to>
                                        <p:strVal val="visible"/>
                                      </p:to>
                                    </p:set>
                                    <p:anim calcmode="lin" valueType="num">
                                      <p:cBhvr additive="base">
                                        <p:cTn id="37" dur="500" fill="hold"/>
                                        <p:tgtEl>
                                          <p:spTgt spid="65541">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5541">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1" grpId="0" build="p" autoUpdateAnimBg="0" advAuto="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6C39EAE3-98C4-417F-BCB3-334DB1F48A5E}" type="slidenum">
              <a:rPr altLang="en-US" sz="1800" smtClean="0">
                <a:solidFill>
                  <a:srgbClr val="A50021"/>
                </a:solidFill>
                <a:ea typeface="MS PGothic" panose="020B0600070205080204" pitchFamily="34" charset="-128"/>
              </a:rPr>
              <a:pPr>
                <a:lnSpc>
                  <a:spcPct val="100000"/>
                </a:lnSpc>
                <a:spcBef>
                  <a:spcPct val="0"/>
                </a:spcBef>
                <a:buClrTx/>
                <a:buFontTx/>
                <a:buNone/>
              </a:pPr>
              <a:t>112</a:t>
            </a:fld>
            <a:endParaRPr lang="zh-CN" altLang="ja-JP" sz="1800" smtClean="0">
              <a:solidFill>
                <a:srgbClr val="A50021"/>
              </a:solidFill>
              <a:ea typeface="MS PGothic" panose="020B0600070205080204" pitchFamily="34" charset="-128"/>
            </a:endParaRPr>
          </a:p>
        </p:txBody>
      </p:sp>
      <p:sp>
        <p:nvSpPr>
          <p:cNvPr id="134147" name="Rectangle 11"/>
          <p:cNvSpPr>
            <a:spLocks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3600">
                <a:solidFill>
                  <a:schemeClr val="bg1"/>
                </a:solidFill>
                <a:latin typeface="Times New Roman" panose="02020603050405020304" pitchFamily="18" charset="0"/>
                <a:ea typeface="黑体" panose="02010609060101010101" pitchFamily="49" charset="-122"/>
              </a:rPr>
              <a:t>1.2  </a:t>
            </a:r>
            <a:r>
              <a:rPr lang="zh-CN" altLang="en-US" sz="3600">
                <a:solidFill>
                  <a:schemeClr val="bg1"/>
                </a:solidFill>
                <a:latin typeface="Times New Roman" panose="02020603050405020304" pitchFamily="18" charset="0"/>
                <a:ea typeface="黑体" panose="02010609060101010101" pitchFamily="49" charset="-122"/>
              </a:rPr>
              <a:t>人工智能的发展简史</a:t>
            </a:r>
          </a:p>
        </p:txBody>
      </p:sp>
      <p:sp>
        <p:nvSpPr>
          <p:cNvPr id="134148" name="Rectangle 12"/>
          <p:cNvSpPr>
            <a:spLocks noChangeArrowheads="1"/>
          </p:cNvSpPr>
          <p:nvPr/>
        </p:nvSpPr>
        <p:spPr bwMode="auto">
          <a:xfrm>
            <a:off x="76200" y="762000"/>
            <a:ext cx="89916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40000"/>
              </a:lnSpc>
              <a:buSzPct val="60000"/>
              <a:buFontTx/>
              <a:buBlip>
                <a:blip r:embed="rId2"/>
              </a:buBlip>
            </a:pPr>
            <a:r>
              <a:rPr lang="en-US" altLang="zh-CN">
                <a:latin typeface="Times New Roman" panose="02020603050405020304" pitchFamily="18" charset="0"/>
              </a:rPr>
              <a:t>1.2.1  </a:t>
            </a:r>
            <a:r>
              <a:rPr lang="zh-CN" altLang="en-US">
                <a:latin typeface="Times New Roman" panose="02020603050405020304" pitchFamily="18" charset="0"/>
              </a:rPr>
              <a:t>孕育（</a:t>
            </a:r>
            <a:r>
              <a:rPr lang="en-US" altLang="zh-CN">
                <a:latin typeface="Times New Roman" panose="02020603050405020304" pitchFamily="18" charset="0"/>
              </a:rPr>
              <a:t>1956</a:t>
            </a:r>
            <a:r>
              <a:rPr lang="zh-CN" altLang="en-US">
                <a:latin typeface="Times New Roman" panose="02020603050405020304" pitchFamily="18" charset="0"/>
              </a:rPr>
              <a:t>年之前）</a:t>
            </a:r>
          </a:p>
          <a:p>
            <a:pPr algn="just" eaLnBrk="1" hangingPunct="1">
              <a:spcBef>
                <a:spcPct val="0"/>
              </a:spcBef>
              <a:buFont typeface="Wingdings" panose="05000000000000000000" pitchFamily="2" charset="2"/>
              <a:buBlip>
                <a:blip r:embed="rId3"/>
              </a:buBlip>
            </a:pPr>
            <a:r>
              <a:rPr lang="zh-CN" altLang="en-US" sz="2400">
                <a:latin typeface="Times New Roman" panose="02020603050405020304" pitchFamily="18" charset="0"/>
              </a:rPr>
              <a:t>美国爱荷华州立大学的阿塔纳索夫教授和他的研究生贝瑞在</a:t>
            </a:r>
            <a:r>
              <a:rPr lang="en-US" altLang="zh-CN" sz="2400">
                <a:latin typeface="Times New Roman" panose="02020603050405020304" pitchFamily="18" charset="0"/>
              </a:rPr>
              <a:t>1937</a:t>
            </a:r>
            <a:r>
              <a:rPr lang="zh-CN" altLang="en-US" sz="2400">
                <a:latin typeface="Times New Roman" panose="02020603050405020304" pitchFamily="18" charset="0"/>
              </a:rPr>
              <a:t>年至</a:t>
            </a:r>
            <a:r>
              <a:rPr lang="en-US" altLang="zh-CN" sz="2400">
                <a:latin typeface="Times New Roman" panose="02020603050405020304" pitchFamily="18" charset="0"/>
              </a:rPr>
              <a:t>1941</a:t>
            </a:r>
            <a:r>
              <a:rPr lang="zh-CN" altLang="en-US" sz="2400">
                <a:latin typeface="Times New Roman" panose="02020603050405020304" pitchFamily="18" charset="0"/>
              </a:rPr>
              <a:t>年间开发的世界上第一台电子计算机“阿塔纳索夫－贝瑞计算机（</a:t>
            </a:r>
            <a:r>
              <a:rPr lang="en-US" altLang="zh-CN" sz="2400">
                <a:latin typeface="Times New Roman" panose="02020603050405020304" pitchFamily="18" charset="0"/>
              </a:rPr>
              <a:t>Atanasoff-Berry Computer</a:t>
            </a:r>
            <a:r>
              <a:rPr lang="zh-CN" altLang="en-US" sz="2400">
                <a:latin typeface="Times New Roman" panose="02020603050405020304" pitchFamily="18" charset="0"/>
              </a:rPr>
              <a:t>，</a:t>
            </a:r>
            <a:r>
              <a:rPr lang="en-US" altLang="zh-CN" sz="2400">
                <a:latin typeface="Times New Roman" panose="02020603050405020304" pitchFamily="18" charset="0"/>
              </a:rPr>
              <a:t>ABC</a:t>
            </a:r>
            <a:r>
              <a:rPr lang="zh-CN" altLang="en-US" sz="2400">
                <a:latin typeface="Times New Roman" panose="02020603050405020304" pitchFamily="18" charset="0"/>
              </a:rPr>
              <a:t>）”为人工智能的研究奠定了物质基础。</a:t>
            </a:r>
            <a:r>
              <a:rPr lang="zh-CN" altLang="en-US" sz="2400">
                <a:solidFill>
                  <a:srgbClr val="0000FF"/>
                </a:solidFill>
                <a:latin typeface="Times New Roman" panose="02020603050405020304" pitchFamily="18" charset="0"/>
              </a:rPr>
              <a:t>（不是美国数学家莫克利和埃柯</a:t>
            </a:r>
            <a:r>
              <a:rPr lang="en-US" altLang="zh-CN" sz="2400">
                <a:solidFill>
                  <a:srgbClr val="0000FF"/>
                </a:solidFill>
                <a:latin typeface="Times New Roman" panose="02020603050405020304" pitchFamily="18" charset="0"/>
              </a:rPr>
              <a:t>1946</a:t>
            </a:r>
            <a:r>
              <a:rPr lang="zh-CN" altLang="en-US" sz="2400">
                <a:solidFill>
                  <a:srgbClr val="0000FF"/>
                </a:solidFill>
                <a:latin typeface="Times New Roman" panose="02020603050405020304" pitchFamily="18" charset="0"/>
              </a:rPr>
              <a:t>年发明的！）</a:t>
            </a:r>
          </a:p>
        </p:txBody>
      </p:sp>
      <p:pic>
        <p:nvPicPr>
          <p:cNvPr id="134149" name="Picture 13" descr="o_John_Atanasof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3581400"/>
            <a:ext cx="1970088"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50" name="Picture 14" descr="o_Berr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2800" y="3581400"/>
            <a:ext cx="1776413"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51" name="Picture 15" descr="o_ABCompu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3581400"/>
            <a:ext cx="4343400" cy="322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52" name="Text Box 16"/>
          <p:cNvSpPr txBox="1">
            <a:spLocks noChangeArrowheads="1"/>
          </p:cNvSpPr>
          <p:nvPr/>
        </p:nvSpPr>
        <p:spPr bwMode="auto">
          <a:xfrm>
            <a:off x="5257800" y="6324600"/>
            <a:ext cx="1327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1800">
                <a:latin typeface="Verdana" panose="020B0604030504040204" pitchFamily="34" charset="0"/>
              </a:rPr>
              <a:t>阿塔纳索夫</a:t>
            </a:r>
          </a:p>
        </p:txBody>
      </p:sp>
      <p:sp>
        <p:nvSpPr>
          <p:cNvPr id="134153" name="Text Box 17"/>
          <p:cNvSpPr txBox="1">
            <a:spLocks noChangeArrowheads="1"/>
          </p:cNvSpPr>
          <p:nvPr/>
        </p:nvSpPr>
        <p:spPr bwMode="auto">
          <a:xfrm>
            <a:off x="7772400" y="6248400"/>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1800">
                <a:latin typeface="Verdana" panose="020B0604030504040204" pitchFamily="34" charset="0"/>
              </a:rPr>
              <a:t>贝瑞</a:t>
            </a:r>
          </a:p>
        </p:txBody>
      </p:sp>
    </p:spTree>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517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7D6E9970-BBB5-46F9-BEDD-7FFB62F17273}" type="slidenum">
              <a:rPr altLang="en-US" sz="1800" smtClean="0">
                <a:solidFill>
                  <a:srgbClr val="A50021"/>
                </a:solidFill>
                <a:ea typeface="MS PGothic" panose="020B0600070205080204" pitchFamily="34" charset="-128"/>
              </a:rPr>
              <a:pPr>
                <a:lnSpc>
                  <a:spcPct val="100000"/>
                </a:lnSpc>
                <a:spcBef>
                  <a:spcPct val="0"/>
                </a:spcBef>
                <a:buClrTx/>
                <a:buFontTx/>
                <a:buNone/>
              </a:pPr>
              <a:t>113</a:t>
            </a:fld>
            <a:endParaRPr lang="zh-CN" altLang="ja-JP" sz="1800" smtClean="0">
              <a:solidFill>
                <a:srgbClr val="A50021"/>
              </a:solidFill>
              <a:ea typeface="MS PGothic" panose="020B0600070205080204" pitchFamily="34" charset="-128"/>
            </a:endParaRPr>
          </a:p>
        </p:txBody>
      </p:sp>
      <p:sp>
        <p:nvSpPr>
          <p:cNvPr id="135171" name="Rectangle 4"/>
          <p:cNvSpPr>
            <a:spLocks noGrp="1" noChangeArrowheads="1"/>
          </p:cNvSpPr>
          <p:nvPr>
            <p:ph type="title"/>
          </p:nvPr>
        </p:nvSpPr>
        <p:spPr>
          <a:xfrm>
            <a:off x="0" y="0"/>
            <a:ext cx="9144000" cy="838200"/>
          </a:xfrm>
        </p:spPr>
        <p:txBody>
          <a:bodyPr/>
          <a:lstStyle/>
          <a:p>
            <a:pPr eaLnBrk="1" hangingPunct="1"/>
            <a:r>
              <a:rPr lang="en-US" altLang="zh-CN" sz="3600" b="0" smtClean="0">
                <a:latin typeface="Times New Roman" panose="02020603050405020304" pitchFamily="18" charset="0"/>
                <a:ea typeface="黑体" panose="02010609060101010101" pitchFamily="49" charset="-122"/>
              </a:rPr>
              <a:t>1.2.2  </a:t>
            </a:r>
            <a:r>
              <a:rPr lang="zh-CN" altLang="en-US" sz="3600" b="0" smtClean="0">
                <a:latin typeface="Times New Roman" panose="02020603050405020304" pitchFamily="18" charset="0"/>
                <a:ea typeface="黑体" panose="02010609060101010101" pitchFamily="49" charset="-122"/>
              </a:rPr>
              <a:t>形成（</a:t>
            </a:r>
            <a:r>
              <a:rPr lang="en-US" altLang="zh-CN" sz="3600" b="0" smtClean="0">
                <a:latin typeface="Times New Roman" panose="02020603050405020304" pitchFamily="18" charset="0"/>
                <a:ea typeface="黑体" panose="02010609060101010101" pitchFamily="49" charset="-122"/>
              </a:rPr>
              <a:t>1956</a:t>
            </a:r>
            <a:r>
              <a:rPr lang="zh-CN" altLang="en-US" sz="3600" b="0" smtClean="0">
                <a:latin typeface="Times New Roman" panose="02020603050405020304" pitchFamily="18" charset="0"/>
                <a:ea typeface="黑体" panose="02010609060101010101" pitchFamily="49" charset="-122"/>
              </a:rPr>
              <a:t>年－</a:t>
            </a:r>
            <a:r>
              <a:rPr lang="en-US" altLang="zh-CN" sz="3600" b="0" smtClean="0">
                <a:latin typeface="Times New Roman" panose="02020603050405020304" pitchFamily="18" charset="0"/>
                <a:ea typeface="黑体" panose="02010609060101010101" pitchFamily="49" charset="-122"/>
              </a:rPr>
              <a:t>1969</a:t>
            </a:r>
            <a:r>
              <a:rPr lang="zh-CN" altLang="en-US" sz="3600" b="0" smtClean="0">
                <a:latin typeface="Times New Roman" panose="02020603050405020304" pitchFamily="18" charset="0"/>
                <a:ea typeface="黑体" panose="02010609060101010101" pitchFamily="49" charset="-122"/>
              </a:rPr>
              <a:t>年）</a:t>
            </a:r>
            <a:r>
              <a:rPr lang="zh-CN" altLang="en-US" smtClean="0"/>
              <a:t> </a:t>
            </a:r>
            <a:endParaRPr lang="en-US" altLang="ja-JP" smtClean="0"/>
          </a:p>
        </p:txBody>
      </p:sp>
      <p:sp>
        <p:nvSpPr>
          <p:cNvPr id="135172" name="Rectangle 5"/>
          <p:cNvSpPr>
            <a:spLocks noGrp="1" noChangeArrowheads="1"/>
          </p:cNvSpPr>
          <p:nvPr>
            <p:ph type="body" idx="1"/>
          </p:nvPr>
        </p:nvSpPr>
        <p:spPr>
          <a:xfrm>
            <a:off x="0" y="914400"/>
            <a:ext cx="8915400" cy="5334000"/>
          </a:xfrm>
        </p:spPr>
        <p:txBody>
          <a:bodyPr/>
          <a:lstStyle/>
          <a:p>
            <a:pPr algn="just" eaLnBrk="1" hangingPunct="1">
              <a:lnSpc>
                <a:spcPct val="110000"/>
              </a:lnSpc>
            </a:pPr>
            <a:r>
              <a:rPr lang="en-US" altLang="zh-CN" sz="2400" b="1" smtClean="0">
                <a:latin typeface="Times New Roman" panose="02020603050405020304" pitchFamily="18" charset="0"/>
              </a:rPr>
              <a:t>1956</a:t>
            </a:r>
            <a:r>
              <a:rPr lang="zh-CN" altLang="en-US" sz="2400" b="1" smtClean="0">
                <a:latin typeface="Times New Roman" panose="02020603050405020304" pitchFamily="18" charset="0"/>
              </a:rPr>
              <a:t>年夏，当时美国达特茅斯大学数学助教、现任斯坦福大学教授麦卡锡和哈佛大学数学和神经学家、现任</a:t>
            </a:r>
            <a:r>
              <a:rPr lang="en-US" altLang="zh-CN" sz="2400" b="1" smtClean="0">
                <a:latin typeface="Times New Roman" panose="02020603050405020304" pitchFamily="18" charset="0"/>
              </a:rPr>
              <a:t>MIT</a:t>
            </a:r>
            <a:r>
              <a:rPr lang="zh-CN" altLang="en-US" sz="2400" b="1" smtClean="0">
                <a:latin typeface="Times New Roman" panose="02020603050405020304" pitchFamily="18" charset="0"/>
              </a:rPr>
              <a:t>教授明斯基、</a:t>
            </a:r>
            <a:r>
              <a:rPr lang="en-US" altLang="zh-CN" sz="2400" b="1" smtClean="0">
                <a:latin typeface="Times New Roman" panose="02020603050405020304" pitchFamily="18" charset="0"/>
              </a:rPr>
              <a:t>IBM</a:t>
            </a:r>
            <a:r>
              <a:rPr lang="zh-CN" altLang="en-US" sz="2400" b="1" smtClean="0">
                <a:latin typeface="Times New Roman" panose="02020603050405020304" pitchFamily="18" charset="0"/>
              </a:rPr>
              <a:t>公司信息研究中心负责人洛切斯特、贝尔实验室信息部数学研究员香农共同发起，邀请普林斯顿大学莫尔和</a:t>
            </a:r>
            <a:r>
              <a:rPr lang="en-US" altLang="zh-CN" sz="2400" b="1" smtClean="0">
                <a:latin typeface="Times New Roman" panose="02020603050405020304" pitchFamily="18" charset="0"/>
              </a:rPr>
              <a:t>IBM</a:t>
            </a:r>
            <a:r>
              <a:rPr lang="zh-CN" altLang="en-US" sz="2400" b="1" smtClean="0">
                <a:latin typeface="Times New Roman" panose="02020603050405020304" pitchFamily="18" charset="0"/>
              </a:rPr>
              <a:t>公司塞缪尔、</a:t>
            </a:r>
            <a:r>
              <a:rPr lang="en-US" altLang="zh-CN" sz="2400" b="1" smtClean="0">
                <a:latin typeface="Times New Roman" panose="02020603050405020304" pitchFamily="18" charset="0"/>
              </a:rPr>
              <a:t>MIT</a:t>
            </a:r>
            <a:r>
              <a:rPr lang="zh-CN" altLang="en-US" sz="2400" b="1" smtClean="0">
                <a:latin typeface="Times New Roman" panose="02020603050405020304" pitchFamily="18" charset="0"/>
              </a:rPr>
              <a:t>的塞尔夫里奇和索罗莫夫以及兰德公司和卡内基－梅隆大学的纽厄尔、西蒙等</a:t>
            </a:r>
            <a:r>
              <a:rPr lang="en-US" altLang="zh-CN" sz="2400" b="1" smtClean="0">
                <a:latin typeface="Times New Roman" panose="02020603050405020304" pitchFamily="18" charset="0"/>
              </a:rPr>
              <a:t>10</a:t>
            </a:r>
            <a:r>
              <a:rPr lang="zh-CN" altLang="en-US" sz="2400" b="1" smtClean="0">
                <a:latin typeface="Times New Roman" panose="02020603050405020304" pitchFamily="18" charset="0"/>
              </a:rPr>
              <a:t>名年轻学者在达特莫斯大学召开了两个月的学术研讨会，讨论机器智能问题。</a:t>
            </a:r>
          </a:p>
          <a:p>
            <a:pPr algn="just" eaLnBrk="1" hangingPunct="1">
              <a:lnSpc>
                <a:spcPct val="110000"/>
              </a:lnSpc>
            </a:pPr>
            <a:r>
              <a:rPr lang="zh-CN" altLang="en-US" sz="2400" b="1" smtClean="0">
                <a:latin typeface="Times New Roman" panose="02020603050405020304" pitchFamily="18" charset="0"/>
              </a:rPr>
              <a:t>会上经麦卡锡提议正式采用“人工智能”这一术语，标志着人工智能学科正式诞生。麦卡锡因而被称为人工智能之父。</a:t>
            </a:r>
          </a:p>
          <a:p>
            <a:pPr algn="just" eaLnBrk="1" hangingPunct="1">
              <a:lnSpc>
                <a:spcPct val="110000"/>
              </a:lnSpc>
            </a:pPr>
            <a:r>
              <a:rPr lang="zh-CN" altLang="en-US" sz="2400" b="1" smtClean="0">
                <a:latin typeface="Times New Roman" panose="02020603050405020304" pitchFamily="18" charset="0"/>
              </a:rPr>
              <a:t>此后，美国形成了多个人工智能研究组织，如纽厄尔和西蒙的</a:t>
            </a:r>
            <a:r>
              <a:rPr lang="en-US" altLang="zh-CN" sz="2400" b="1" smtClean="0">
                <a:latin typeface="Times New Roman" panose="02020603050405020304" pitchFamily="18" charset="0"/>
              </a:rPr>
              <a:t>Carnegie RAND</a:t>
            </a:r>
            <a:r>
              <a:rPr lang="zh-CN" altLang="en-US" sz="2400" b="1" smtClean="0">
                <a:latin typeface="Times New Roman" panose="02020603050405020304" pitchFamily="18" charset="0"/>
              </a:rPr>
              <a:t>协作组，明斯基和麦卡锡的</a:t>
            </a:r>
            <a:r>
              <a:rPr lang="en-US" altLang="zh-CN" sz="2400" b="1" smtClean="0">
                <a:latin typeface="Times New Roman" panose="02020603050405020304" pitchFamily="18" charset="0"/>
              </a:rPr>
              <a:t>MIT</a:t>
            </a:r>
            <a:r>
              <a:rPr lang="zh-CN" altLang="en-US" sz="2400" b="1" smtClean="0">
                <a:latin typeface="Times New Roman" panose="02020603050405020304" pitchFamily="18" charset="0"/>
              </a:rPr>
              <a:t>研究组，塞缪尔的</a:t>
            </a:r>
            <a:r>
              <a:rPr lang="en-US" altLang="zh-CN" sz="2400" b="1" smtClean="0">
                <a:latin typeface="Times New Roman" panose="02020603050405020304" pitchFamily="18" charset="0"/>
              </a:rPr>
              <a:t>IBM</a:t>
            </a:r>
            <a:r>
              <a:rPr lang="zh-CN" altLang="en-US" sz="2400" b="1" smtClean="0">
                <a:latin typeface="Times New Roman" panose="02020603050405020304" pitchFamily="18" charset="0"/>
              </a:rPr>
              <a:t>工程研究组等。 </a:t>
            </a:r>
          </a:p>
        </p:txBody>
      </p:sp>
    </p:spTree>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619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FB22A0A7-901E-49BC-8041-1C4D7BA520FE}" type="slidenum">
              <a:rPr altLang="en-US" sz="1800" smtClean="0">
                <a:solidFill>
                  <a:srgbClr val="A50021"/>
                </a:solidFill>
                <a:ea typeface="MS PGothic" panose="020B0600070205080204" pitchFamily="34" charset="-128"/>
              </a:rPr>
              <a:pPr>
                <a:lnSpc>
                  <a:spcPct val="100000"/>
                </a:lnSpc>
                <a:spcBef>
                  <a:spcPct val="0"/>
                </a:spcBef>
                <a:buClrTx/>
                <a:buFontTx/>
                <a:buNone/>
              </a:pPr>
              <a:t>114</a:t>
            </a:fld>
            <a:endParaRPr lang="zh-CN" altLang="ja-JP" sz="1800" smtClean="0">
              <a:solidFill>
                <a:srgbClr val="A50021"/>
              </a:solidFill>
              <a:ea typeface="MS PGothic" panose="020B0600070205080204" pitchFamily="34" charset="-128"/>
            </a:endParaRPr>
          </a:p>
        </p:txBody>
      </p:sp>
      <p:sp>
        <p:nvSpPr>
          <p:cNvPr id="136195" name="Rectangle 5"/>
          <p:cNvSpPr>
            <a:spLocks noGrp="1" noChangeArrowheads="1"/>
          </p:cNvSpPr>
          <p:nvPr>
            <p:ph type="title"/>
          </p:nvPr>
        </p:nvSpPr>
        <p:spPr/>
        <p:txBody>
          <a:bodyPr/>
          <a:lstStyle/>
          <a:p>
            <a:pPr eaLnBrk="1" hangingPunct="1"/>
            <a:r>
              <a:rPr lang="en-US" altLang="zh-CN" sz="3600" b="0" smtClean="0">
                <a:latin typeface="Times New Roman" panose="02020603050405020304" pitchFamily="18" charset="0"/>
                <a:ea typeface="黑体" panose="02010609060101010101" pitchFamily="49" charset="-122"/>
              </a:rPr>
              <a:t>1.2.2  </a:t>
            </a:r>
            <a:r>
              <a:rPr lang="zh-CN" altLang="en-US" sz="3600" b="0" smtClean="0">
                <a:latin typeface="Times New Roman" panose="02020603050405020304" pitchFamily="18" charset="0"/>
                <a:ea typeface="黑体" panose="02010609060101010101" pitchFamily="49" charset="-122"/>
              </a:rPr>
              <a:t>形成（</a:t>
            </a:r>
            <a:r>
              <a:rPr lang="en-US" altLang="zh-CN" sz="3600" b="0" smtClean="0">
                <a:latin typeface="Times New Roman" panose="02020603050405020304" pitchFamily="18" charset="0"/>
                <a:ea typeface="黑体" panose="02010609060101010101" pitchFamily="49" charset="-122"/>
              </a:rPr>
              <a:t>1956</a:t>
            </a:r>
            <a:r>
              <a:rPr lang="zh-CN" altLang="en-US" sz="3600" b="0" smtClean="0">
                <a:latin typeface="Times New Roman" panose="02020603050405020304" pitchFamily="18" charset="0"/>
                <a:ea typeface="黑体" panose="02010609060101010101" pitchFamily="49" charset="-122"/>
              </a:rPr>
              <a:t>年－</a:t>
            </a:r>
            <a:r>
              <a:rPr lang="en-US" altLang="zh-CN" sz="3600" b="0" smtClean="0">
                <a:latin typeface="Times New Roman" panose="02020603050405020304" pitchFamily="18" charset="0"/>
                <a:ea typeface="黑体" panose="02010609060101010101" pitchFamily="49" charset="-122"/>
              </a:rPr>
              <a:t>1969</a:t>
            </a:r>
            <a:r>
              <a:rPr lang="zh-CN" altLang="en-US" sz="3600" b="0" smtClean="0">
                <a:latin typeface="Times New Roman" panose="02020603050405020304" pitchFamily="18" charset="0"/>
                <a:ea typeface="黑体" panose="02010609060101010101" pitchFamily="49" charset="-122"/>
              </a:rPr>
              <a:t>年）</a:t>
            </a:r>
            <a:r>
              <a:rPr lang="zh-CN" altLang="en-US" smtClean="0"/>
              <a:t> </a:t>
            </a:r>
            <a:endParaRPr lang="en-US" altLang="ja-JP" smtClean="0"/>
          </a:p>
        </p:txBody>
      </p:sp>
      <p:sp>
        <p:nvSpPr>
          <p:cNvPr id="68614" name="Rectangle 6"/>
          <p:cNvSpPr>
            <a:spLocks noGrp="1" noChangeArrowheads="1"/>
          </p:cNvSpPr>
          <p:nvPr>
            <p:ph type="body" idx="1"/>
          </p:nvPr>
        </p:nvSpPr>
        <p:spPr>
          <a:xfrm>
            <a:off x="381000" y="1000125"/>
            <a:ext cx="8305800" cy="5400675"/>
          </a:xfrm>
        </p:spPr>
        <p:txBody>
          <a:bodyPr/>
          <a:lstStyle/>
          <a:p>
            <a:pPr marL="0" indent="0" eaLnBrk="1" hangingPunct="1"/>
            <a:r>
              <a:rPr lang="en-US" altLang="zh-CN" sz="2400" b="1" smtClean="0">
                <a:latin typeface="Times New Roman" panose="02020603050405020304" pitchFamily="18" charset="0"/>
              </a:rPr>
              <a:t> 1956</a:t>
            </a:r>
            <a:r>
              <a:rPr lang="zh-CN" altLang="en-US" sz="2400" b="1" smtClean="0">
                <a:latin typeface="Times New Roman" panose="02020603050405020304" pitchFamily="18" charset="0"/>
              </a:rPr>
              <a:t>年以后，人工智能的研究在机器学习、定理证明、模式识别、问题求解、专家系统及人工智能语言等方面都取得了许多引人瞩目的成就 。</a:t>
            </a:r>
          </a:p>
          <a:p>
            <a:pPr marL="0" indent="0" algn="just" eaLnBrk="1" hangingPunct="1"/>
            <a:r>
              <a:rPr lang="zh-CN" altLang="en-US" sz="2400" b="1" smtClean="0"/>
              <a:t> </a:t>
            </a:r>
            <a:r>
              <a:rPr lang="en-US" altLang="zh-CN" sz="2400" b="1" smtClean="0">
                <a:latin typeface="Times New Roman" panose="02020603050405020304" pitchFamily="18" charset="0"/>
              </a:rPr>
              <a:t>1969</a:t>
            </a:r>
            <a:r>
              <a:rPr lang="zh-CN" altLang="en-US" sz="2400" b="1" smtClean="0">
                <a:latin typeface="Times New Roman" panose="02020603050405020304" pitchFamily="18" charset="0"/>
              </a:rPr>
              <a:t>年，成立了国际人工智能联合会议（</a:t>
            </a:r>
            <a:r>
              <a:rPr lang="en-US" altLang="zh-CN" sz="2400" b="1" smtClean="0">
                <a:latin typeface="Times New Roman" panose="02020603050405020304" pitchFamily="18" charset="0"/>
              </a:rPr>
              <a:t>International Joint Conferences on Artificial Intelligence</a:t>
            </a:r>
            <a:r>
              <a:rPr lang="zh-CN" altLang="en-US" sz="2400" b="1" smtClean="0">
                <a:latin typeface="Times New Roman" panose="02020603050405020304" pitchFamily="18" charset="0"/>
              </a:rPr>
              <a:t>，</a:t>
            </a:r>
            <a:r>
              <a:rPr lang="en-US" altLang="zh-CN" sz="2400" b="1" smtClean="0">
                <a:latin typeface="Times New Roman" panose="02020603050405020304" pitchFamily="18" charset="0"/>
              </a:rPr>
              <a:t>IJCAI</a:t>
            </a:r>
            <a:r>
              <a:rPr lang="zh-CN" altLang="en-US" sz="2400" b="1" smtClean="0">
                <a:latin typeface="Times New Roman" panose="02020603050405020304" pitchFamily="18" charset="0"/>
              </a:rPr>
              <a:t>）</a:t>
            </a:r>
            <a:r>
              <a:rPr lang="zh-CN" altLang="en-US" sz="2400" b="1" smtClean="0"/>
              <a:t>。</a:t>
            </a:r>
          </a:p>
          <a:p>
            <a:pPr marL="0" indent="0" algn="just" eaLnBrk="1" hangingPunct="1"/>
            <a:r>
              <a:rPr lang="zh-CN" altLang="en-US" sz="2400" b="1" smtClean="0">
                <a:latin typeface="Times New Roman" panose="02020603050405020304" pitchFamily="18" charset="0"/>
                <a:cs typeface="Times New Roman" panose="02020603050405020304" pitchFamily="18" charset="0"/>
              </a:rPr>
              <a:t> </a:t>
            </a:r>
            <a:r>
              <a:rPr lang="en-US" altLang="zh-CN" sz="2400" b="1" smtClean="0">
                <a:latin typeface="Times New Roman" panose="02020603050405020304" pitchFamily="18" charset="0"/>
                <a:cs typeface="Times New Roman" panose="02020603050405020304" pitchFamily="18" charset="0"/>
              </a:rPr>
              <a:t>1970</a:t>
            </a:r>
            <a:r>
              <a:rPr lang="zh-CN" altLang="en-US" sz="2400" b="1" smtClean="0">
                <a:latin typeface="宋体" panose="02010600030101010101" pitchFamily="2" charset="-122"/>
              </a:rPr>
              <a:t>年，创刊了国际性的人工智能杂志（</a:t>
            </a:r>
            <a:r>
              <a:rPr lang="en-US" altLang="zh-CN" sz="2400" b="1" smtClean="0">
                <a:latin typeface="Times New Roman" panose="02020603050405020304" pitchFamily="18" charset="0"/>
                <a:cs typeface="Times New Roman" panose="02020603050405020304" pitchFamily="18" charset="0"/>
              </a:rPr>
              <a:t>Artificial Intelligence</a:t>
            </a:r>
            <a:r>
              <a:rPr lang="zh-CN" altLang="en-US" sz="2400" b="1" smtClean="0">
                <a:latin typeface="宋体" panose="02010600030101010101" pitchFamily="2" charset="-122"/>
              </a:rPr>
              <a:t>）。</a:t>
            </a:r>
            <a:r>
              <a:rPr lang="zh-CN" altLang="en-US" sz="2400" b="1" smtClean="0"/>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68614">
                                            <p:txEl>
                                              <p:pRg st="0" end="0"/>
                                            </p:txEl>
                                          </p:spTgt>
                                        </p:tgtEl>
                                        <p:attrNameLst>
                                          <p:attrName>style.visibility</p:attrName>
                                        </p:attrNameLst>
                                      </p:cBhvr>
                                      <p:to>
                                        <p:strVal val="visible"/>
                                      </p:to>
                                    </p:set>
                                    <p:animEffect transition="in" filter="dissolve">
                                      <p:cBhvr>
                                        <p:cTn id="7" dur="500"/>
                                        <p:tgtEl>
                                          <p:spTgt spid="68614">
                                            <p:txEl>
                                              <p:pRg st="0" end="0"/>
                                            </p:txEl>
                                          </p:spTgt>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68614">
                                            <p:txEl>
                                              <p:pRg st="1" end="1"/>
                                            </p:txEl>
                                          </p:spTgt>
                                        </p:tgtEl>
                                        <p:attrNameLst>
                                          <p:attrName>style.visibility</p:attrName>
                                        </p:attrNameLst>
                                      </p:cBhvr>
                                      <p:to>
                                        <p:strVal val="visible"/>
                                      </p:to>
                                    </p:set>
                                    <p:animEffect transition="in" filter="dissolve">
                                      <p:cBhvr>
                                        <p:cTn id="11" dur="500"/>
                                        <p:tgtEl>
                                          <p:spTgt spid="68614">
                                            <p:txEl>
                                              <p:pRg st="1" end="1"/>
                                            </p:txEl>
                                          </p:spTgt>
                                        </p:tgtEl>
                                      </p:cBhvr>
                                    </p:animEffect>
                                  </p:childTnLst>
                                </p:cTn>
                              </p:par>
                            </p:childTnLst>
                          </p:cTn>
                        </p:par>
                        <p:par>
                          <p:cTn id="12" fill="hold" nodeType="afterGroup">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68614">
                                            <p:txEl>
                                              <p:pRg st="2" end="2"/>
                                            </p:txEl>
                                          </p:spTgt>
                                        </p:tgtEl>
                                        <p:attrNameLst>
                                          <p:attrName>style.visibility</p:attrName>
                                        </p:attrNameLst>
                                      </p:cBhvr>
                                      <p:to>
                                        <p:strVal val="visible"/>
                                      </p:to>
                                    </p:set>
                                    <p:animEffect transition="in" filter="dissolve">
                                      <p:cBhvr>
                                        <p:cTn id="15" dur="500"/>
                                        <p:tgtEl>
                                          <p:spTgt spid="686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4" grpId="0" build="p" autoUpdateAnimBg="0" advAuto="0"/>
    </p:bldLst>
  </p:timing>
</p:sld>
</file>

<file path=ppt/slides/slide1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721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000607C6-32DF-46E4-903E-365CCC0FB6BF}" type="slidenum">
              <a:rPr altLang="en-US" sz="1800" smtClean="0">
                <a:solidFill>
                  <a:srgbClr val="A50021"/>
                </a:solidFill>
                <a:ea typeface="MS PGothic" panose="020B0600070205080204" pitchFamily="34" charset="-128"/>
              </a:rPr>
              <a:pPr>
                <a:lnSpc>
                  <a:spcPct val="100000"/>
                </a:lnSpc>
                <a:spcBef>
                  <a:spcPct val="0"/>
                </a:spcBef>
                <a:buClrTx/>
                <a:buFontTx/>
                <a:buNone/>
              </a:pPr>
              <a:t>115</a:t>
            </a:fld>
            <a:endParaRPr lang="zh-CN" altLang="ja-JP" sz="1800" smtClean="0">
              <a:solidFill>
                <a:srgbClr val="A50021"/>
              </a:solidFill>
              <a:ea typeface="MS PGothic" panose="020B0600070205080204" pitchFamily="34" charset="-128"/>
            </a:endParaRPr>
          </a:p>
        </p:txBody>
      </p:sp>
      <p:sp>
        <p:nvSpPr>
          <p:cNvPr id="137219" name="Rectangle 2"/>
          <p:cNvSpPr>
            <a:spLocks noGrp="1" noChangeArrowheads="1"/>
          </p:cNvSpPr>
          <p:nvPr>
            <p:ph type="title"/>
          </p:nvPr>
        </p:nvSpPr>
        <p:spPr/>
        <p:txBody>
          <a:bodyPr/>
          <a:lstStyle/>
          <a:p>
            <a:pPr eaLnBrk="1" hangingPunct="1"/>
            <a:r>
              <a:rPr lang="en-US" altLang="zh-CN" sz="3600" b="0" smtClean="0">
                <a:latin typeface="Times New Roman" panose="02020603050405020304" pitchFamily="18" charset="0"/>
                <a:ea typeface="黑体" panose="02010609060101010101" pitchFamily="49" charset="-122"/>
              </a:rPr>
              <a:t>1.2.3  </a:t>
            </a:r>
            <a:r>
              <a:rPr lang="zh-CN" altLang="en-US" sz="3600" b="0" smtClean="0">
                <a:latin typeface="Times New Roman" panose="02020603050405020304" pitchFamily="18" charset="0"/>
                <a:ea typeface="黑体" panose="02010609060101010101" pitchFamily="49" charset="-122"/>
              </a:rPr>
              <a:t>发展（</a:t>
            </a:r>
            <a:r>
              <a:rPr lang="en-US" altLang="zh-CN" sz="3600" b="0" smtClean="0">
                <a:latin typeface="Times New Roman" panose="02020603050405020304" pitchFamily="18" charset="0"/>
                <a:ea typeface="黑体" panose="02010609060101010101" pitchFamily="49" charset="-122"/>
              </a:rPr>
              <a:t>1970</a:t>
            </a:r>
            <a:r>
              <a:rPr lang="zh-CN" altLang="en-US" sz="3600" b="0" smtClean="0">
                <a:latin typeface="Times New Roman" panose="02020603050405020304" pitchFamily="18" charset="0"/>
                <a:ea typeface="黑体" panose="02010609060101010101" pitchFamily="49" charset="-122"/>
              </a:rPr>
              <a:t>年－   ）</a:t>
            </a:r>
            <a:endParaRPr lang="en-US" altLang="ja-JP" sz="3600" b="0" smtClean="0">
              <a:latin typeface="Times New Roman" panose="02020603050405020304" pitchFamily="18" charset="0"/>
              <a:ea typeface="黑体" panose="02010609060101010101" pitchFamily="49" charset="-122"/>
            </a:endParaRPr>
          </a:p>
        </p:txBody>
      </p:sp>
      <p:sp>
        <p:nvSpPr>
          <p:cNvPr id="137220" name="Rectangle 3"/>
          <p:cNvSpPr>
            <a:spLocks noGrp="1" noChangeArrowheads="1"/>
          </p:cNvSpPr>
          <p:nvPr>
            <p:ph type="body" idx="1"/>
          </p:nvPr>
        </p:nvSpPr>
        <p:spPr>
          <a:xfrm>
            <a:off x="304800" y="984250"/>
            <a:ext cx="8686800" cy="5340350"/>
          </a:xfrm>
        </p:spPr>
        <p:txBody>
          <a:bodyPr/>
          <a:lstStyle/>
          <a:p>
            <a:pPr algn="just" eaLnBrk="1" hangingPunct="1">
              <a:lnSpc>
                <a:spcPct val="110000"/>
              </a:lnSpc>
            </a:pPr>
            <a:r>
              <a:rPr lang="en-US" altLang="zh-CN" sz="2400" b="1" smtClean="0">
                <a:latin typeface="Times New Roman" panose="02020603050405020304" pitchFamily="18" charset="0"/>
              </a:rPr>
              <a:t>20</a:t>
            </a:r>
            <a:r>
              <a:rPr lang="zh-CN" altLang="en-US" sz="2400" b="1" smtClean="0">
                <a:latin typeface="Times New Roman" panose="02020603050405020304" pitchFamily="18" charset="0"/>
              </a:rPr>
              <a:t>世纪</a:t>
            </a:r>
            <a:r>
              <a:rPr lang="en-US" altLang="zh-CN" sz="2400" b="1" smtClean="0">
                <a:latin typeface="Times New Roman" panose="02020603050405020304" pitchFamily="18" charset="0"/>
              </a:rPr>
              <a:t>60</a:t>
            </a:r>
            <a:r>
              <a:rPr lang="zh-CN" altLang="en-US" sz="2400" b="1" smtClean="0">
                <a:latin typeface="Times New Roman" panose="02020603050405020304" pitchFamily="18" charset="0"/>
              </a:rPr>
              <a:t>年代末，人工智能研究遇到困难，如机器翻译。</a:t>
            </a:r>
            <a:r>
              <a:rPr lang="en-US" altLang="zh-CN" sz="2400" b="1" smtClean="0">
                <a:latin typeface="Times New Roman" panose="02020603050405020304" pitchFamily="18" charset="0"/>
              </a:rPr>
              <a:t>1966</a:t>
            </a:r>
            <a:r>
              <a:rPr lang="zh-CN" altLang="en-US" sz="2400" b="1" smtClean="0">
                <a:latin typeface="Times New Roman" panose="02020603050405020304" pitchFamily="18" charset="0"/>
              </a:rPr>
              <a:t>年美国顾问委员会的报告裁定：还不存在通用的科学文本机器翻译，也没有很近的实现前景。英国、美国中断了大部分机器翻译项目的资助。</a:t>
            </a:r>
          </a:p>
          <a:p>
            <a:pPr algn="just" eaLnBrk="1" hangingPunct="1">
              <a:lnSpc>
                <a:spcPct val="110000"/>
              </a:lnSpc>
              <a:spcBef>
                <a:spcPct val="20000"/>
              </a:spcBef>
            </a:pPr>
            <a:r>
              <a:rPr lang="en-US" altLang="zh-CN" sz="2400" b="1" smtClean="0">
                <a:latin typeface="Times New Roman" panose="02020603050405020304" pitchFamily="18" charset="0"/>
              </a:rPr>
              <a:t>1977</a:t>
            </a:r>
            <a:r>
              <a:rPr lang="zh-CN" altLang="en-US" sz="2400" b="1" smtClean="0">
                <a:latin typeface="Times New Roman" panose="02020603050405020304" pitchFamily="18" charset="0"/>
              </a:rPr>
              <a:t>年，费根鲍姆在第五届国际人工智能联合会议上提出了“知识工程”概念，推动了知识为中心的研究。</a:t>
            </a:r>
            <a:r>
              <a:rPr lang="zh-CN" altLang="zh-CN" sz="2400" b="1" smtClean="0">
                <a:latin typeface="Times New Roman" panose="02020603050405020304" pitchFamily="18" charset="0"/>
              </a:rPr>
              <a:t>专家系统的研究在多领域取得重大突破</a:t>
            </a:r>
            <a:r>
              <a:rPr lang="zh-CN" altLang="en-US" sz="2400" b="1" smtClean="0">
                <a:latin typeface="Times New Roman" panose="02020603050405020304" pitchFamily="18" charset="0"/>
              </a:rPr>
              <a:t>。</a:t>
            </a:r>
            <a:r>
              <a:rPr lang="zh-CN" altLang="zh-CN" sz="2400" b="1" smtClean="0">
                <a:latin typeface="Times New Roman" panose="02020603050405020304" pitchFamily="18" charset="0"/>
              </a:rPr>
              <a:t>这个时期也称为</a:t>
            </a:r>
            <a:r>
              <a:rPr lang="zh-CN" altLang="zh-CN" sz="2400" b="1" smtClean="0">
                <a:solidFill>
                  <a:srgbClr val="0000FF"/>
                </a:solidFill>
                <a:latin typeface="Times New Roman" panose="02020603050405020304" pitchFamily="18" charset="0"/>
              </a:rPr>
              <a:t>知识应用时期</a:t>
            </a:r>
            <a:r>
              <a:rPr lang="zh-CN" altLang="zh-CN" sz="2400" b="1" smtClean="0">
                <a:latin typeface="Times New Roman" panose="02020603050405020304" pitchFamily="18" charset="0"/>
              </a:rPr>
              <a:t>。</a:t>
            </a:r>
            <a:endParaRPr lang="zh-CN" altLang="en-US" sz="2400" b="1" smtClean="0">
              <a:latin typeface="Times New Roman" panose="02020603050405020304" pitchFamily="18" charset="0"/>
            </a:endParaRPr>
          </a:p>
          <a:p>
            <a:pPr algn="just" eaLnBrk="1" hangingPunct="1">
              <a:lnSpc>
                <a:spcPct val="110000"/>
              </a:lnSpc>
              <a:spcBef>
                <a:spcPct val="20000"/>
              </a:spcBef>
            </a:pPr>
            <a:r>
              <a:rPr lang="zh-CN" altLang="zh-CN" sz="2400" b="1" smtClean="0">
                <a:latin typeface="Times New Roman" panose="02020603050405020304" pitchFamily="18" charset="0"/>
              </a:rPr>
              <a:t>不确定性知识的表示与推理取得了突破，建立了主观</a:t>
            </a:r>
            <a:r>
              <a:rPr lang="en-US" altLang="zh-CN" sz="2400" b="1" smtClean="0">
                <a:latin typeface="Times New Roman" panose="02020603050405020304" pitchFamily="18" charset="0"/>
              </a:rPr>
              <a:t>Bayes</a:t>
            </a:r>
            <a:r>
              <a:rPr lang="zh-CN" altLang="zh-CN" sz="2400" b="1" smtClean="0">
                <a:latin typeface="Times New Roman" panose="02020603050405020304" pitchFamily="18" charset="0"/>
              </a:rPr>
              <a:t>理论、确定性理论、证据理论等，对人工智能中模式识别、自然语言理解等领域的发展提供了支持</a:t>
            </a:r>
            <a:r>
              <a:rPr lang="zh-CN" altLang="en-US" sz="2400" b="1" smtClean="0">
                <a:latin typeface="Times New Roman" panose="02020603050405020304" pitchFamily="18" charset="0"/>
              </a:rPr>
              <a:t>。 </a:t>
            </a:r>
          </a:p>
          <a:p>
            <a:pPr algn="just" eaLnBrk="1" hangingPunct="1">
              <a:lnSpc>
                <a:spcPct val="110000"/>
              </a:lnSpc>
              <a:spcBef>
                <a:spcPct val="20000"/>
              </a:spcBef>
            </a:pPr>
            <a:r>
              <a:rPr lang="en-US" altLang="zh-CN" sz="2400" b="1" smtClean="0">
                <a:latin typeface="Times New Roman" panose="02020603050405020304" pitchFamily="18" charset="0"/>
              </a:rPr>
              <a:t>1986</a:t>
            </a:r>
            <a:r>
              <a:rPr lang="zh-CN" altLang="zh-CN" sz="2400" b="1" smtClean="0">
                <a:latin typeface="Times New Roman" panose="02020603050405020304" pitchFamily="18" charset="0"/>
              </a:rPr>
              <a:t>年之后也称为</a:t>
            </a:r>
            <a:r>
              <a:rPr lang="zh-CN" altLang="zh-CN" sz="2400" b="1" smtClean="0">
                <a:solidFill>
                  <a:srgbClr val="0000FF"/>
                </a:solidFill>
                <a:latin typeface="Times New Roman" panose="02020603050405020304" pitchFamily="18" charset="0"/>
              </a:rPr>
              <a:t>集成发展时期</a:t>
            </a:r>
            <a:r>
              <a:rPr lang="zh-CN" altLang="zh-CN" sz="2400" b="1" smtClean="0">
                <a:latin typeface="Times New Roman" panose="02020603050405020304" pitchFamily="18" charset="0"/>
              </a:rPr>
              <a:t>。计算智能（</a:t>
            </a:r>
            <a:r>
              <a:rPr lang="en-US" altLang="zh-CN" sz="2400" b="1" smtClean="0">
                <a:latin typeface="Times New Roman" panose="02020603050405020304" pitchFamily="18" charset="0"/>
              </a:rPr>
              <a:t>Computer Intelligence</a:t>
            </a:r>
            <a:r>
              <a:rPr lang="zh-CN" altLang="zh-CN" sz="2400" b="1" smtClean="0">
                <a:latin typeface="Times New Roman" panose="02020603050405020304" pitchFamily="18" charset="0"/>
              </a:rPr>
              <a:t>，</a:t>
            </a:r>
            <a:r>
              <a:rPr lang="en-US" altLang="zh-CN" sz="2400" b="1" smtClean="0">
                <a:latin typeface="Times New Roman" panose="02020603050405020304" pitchFamily="18" charset="0"/>
              </a:rPr>
              <a:t> CI</a:t>
            </a:r>
            <a:r>
              <a:rPr lang="zh-CN" altLang="zh-CN" sz="2400" b="1" smtClean="0">
                <a:latin typeface="Times New Roman" panose="02020603050405020304" pitchFamily="18" charset="0"/>
              </a:rPr>
              <a:t>）弥补了</a:t>
            </a:r>
            <a:r>
              <a:rPr lang="en-US" altLang="zh-CN" sz="2400" b="1" smtClean="0">
                <a:latin typeface="Times New Roman" panose="02020603050405020304" pitchFamily="18" charset="0"/>
              </a:rPr>
              <a:t>AI</a:t>
            </a:r>
            <a:r>
              <a:rPr lang="zh-CN" altLang="zh-CN" sz="2400" b="1" smtClean="0">
                <a:latin typeface="Times New Roman" panose="02020603050405020304" pitchFamily="18" charset="0"/>
              </a:rPr>
              <a:t>在数学理论和计算上的不足，丰富了</a:t>
            </a:r>
            <a:r>
              <a:rPr lang="en-US" altLang="zh-CN" sz="2400" b="1" smtClean="0">
                <a:latin typeface="Times New Roman" panose="02020603050405020304" pitchFamily="18" charset="0"/>
              </a:rPr>
              <a:t>AI</a:t>
            </a:r>
            <a:r>
              <a:rPr lang="zh-CN" altLang="zh-CN" sz="2400" b="1" smtClean="0">
                <a:latin typeface="Times New Roman" panose="02020603050405020304" pitchFamily="18" charset="0"/>
              </a:rPr>
              <a:t>理论框架，使人工智能进入了一个新的发展时期。</a:t>
            </a:r>
            <a:endParaRPr lang="zh-CN" altLang="en-US" sz="2400" b="1" smtClean="0">
              <a:latin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824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3CF848C0-3508-424C-83F2-036CD025BDC0}" type="slidenum">
              <a:rPr altLang="en-US" sz="1800" smtClean="0">
                <a:solidFill>
                  <a:srgbClr val="A50021"/>
                </a:solidFill>
                <a:ea typeface="MS PGothic" panose="020B0600070205080204" pitchFamily="34" charset="-128"/>
              </a:rPr>
              <a:pPr>
                <a:lnSpc>
                  <a:spcPct val="100000"/>
                </a:lnSpc>
                <a:spcBef>
                  <a:spcPct val="0"/>
                </a:spcBef>
                <a:buClrTx/>
                <a:buFontTx/>
                <a:buNone/>
              </a:pPr>
              <a:t>116</a:t>
            </a:fld>
            <a:endParaRPr lang="zh-CN" altLang="ja-JP" sz="1800" smtClean="0">
              <a:solidFill>
                <a:srgbClr val="A50021"/>
              </a:solidFill>
              <a:ea typeface="MS PGothic" panose="020B0600070205080204" pitchFamily="34" charset="-128"/>
            </a:endParaRPr>
          </a:p>
        </p:txBody>
      </p:sp>
      <p:sp>
        <p:nvSpPr>
          <p:cNvPr id="138243" name="Rectangle 2"/>
          <p:cNvSpPr>
            <a:spLocks noGrp="1" noChangeArrowheads="1"/>
          </p:cNvSpPr>
          <p:nvPr>
            <p:ph type="title"/>
          </p:nvPr>
        </p:nvSpPr>
        <p:spPr/>
        <p:txBody>
          <a:bodyPr/>
          <a:lstStyle/>
          <a:p>
            <a:pPr eaLnBrk="1" hangingPunct="1"/>
            <a:r>
              <a:rPr lang="en-US" altLang="zh-CN" sz="3200" b="0" smtClean="0">
                <a:latin typeface="Times New Roman" panose="02020603050405020304" pitchFamily="18" charset="0"/>
                <a:ea typeface="黑体" panose="02010609060101010101" pitchFamily="49" charset="-122"/>
              </a:rPr>
              <a:t>1.2.4  </a:t>
            </a:r>
            <a:r>
              <a:rPr lang="zh-CN" altLang="en-US" sz="3200" b="0" smtClean="0">
                <a:latin typeface="Times New Roman" panose="02020603050405020304" pitchFamily="18" charset="0"/>
                <a:ea typeface="黑体" panose="02010609060101010101" pitchFamily="49" charset="-122"/>
              </a:rPr>
              <a:t>大数据驱动发展期（</a:t>
            </a:r>
            <a:r>
              <a:rPr lang="en-US" altLang="zh-CN" sz="3200" b="0" smtClean="0">
                <a:latin typeface="Times New Roman" panose="02020603050405020304" pitchFamily="18" charset="0"/>
                <a:ea typeface="黑体" panose="02010609060101010101" pitchFamily="49" charset="-122"/>
              </a:rPr>
              <a:t>2011</a:t>
            </a:r>
            <a:r>
              <a:rPr lang="zh-CN" altLang="en-US" sz="3200" b="0" smtClean="0">
                <a:latin typeface="Times New Roman" panose="02020603050405020304" pitchFamily="18" charset="0"/>
                <a:ea typeface="黑体" panose="02010609060101010101" pitchFamily="49" charset="-122"/>
              </a:rPr>
              <a:t>年－   ）</a:t>
            </a:r>
            <a:endParaRPr lang="en-US" altLang="ja-JP" sz="3200" b="0" smtClean="0">
              <a:latin typeface="Times New Roman" panose="02020603050405020304" pitchFamily="18" charset="0"/>
              <a:ea typeface="黑体" panose="02010609060101010101" pitchFamily="49" charset="-122"/>
            </a:endParaRPr>
          </a:p>
        </p:txBody>
      </p:sp>
      <p:sp>
        <p:nvSpPr>
          <p:cNvPr id="138244" name="Rectangle 5"/>
          <p:cNvSpPr txBox="1">
            <a:spLocks noChangeArrowheads="1"/>
          </p:cNvSpPr>
          <p:nvPr/>
        </p:nvSpPr>
        <p:spPr bwMode="auto">
          <a:xfrm>
            <a:off x="395288" y="868363"/>
            <a:ext cx="8353425"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just" eaLnBrk="1" hangingPunct="1">
              <a:lnSpc>
                <a:spcPct val="130000"/>
              </a:lnSpc>
            </a:pPr>
            <a:r>
              <a:rPr lang="zh-CN" altLang="en-US" sz="2400">
                <a:solidFill>
                  <a:srgbClr val="0000CC"/>
                </a:solidFill>
                <a:latin typeface="Times New Roman" panose="02020603050405020304" pitchFamily="18" charset="0"/>
              </a:rPr>
              <a:t>物联网、大数据、云计算、人工智能相互促进</a:t>
            </a:r>
            <a:endParaRPr lang="en-US" altLang="zh-CN" sz="2400">
              <a:solidFill>
                <a:srgbClr val="0000CC"/>
              </a:solidFill>
              <a:latin typeface="Times New Roman" panose="02020603050405020304" pitchFamily="18" charset="0"/>
            </a:endParaRPr>
          </a:p>
        </p:txBody>
      </p:sp>
      <p:sp>
        <p:nvSpPr>
          <p:cNvPr id="7" name="右箭头 10"/>
          <p:cNvSpPr/>
          <p:nvPr/>
        </p:nvSpPr>
        <p:spPr>
          <a:xfrm>
            <a:off x="2339975" y="3533775"/>
            <a:ext cx="944563" cy="374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8" name="左右箭头 11"/>
          <p:cNvSpPr/>
          <p:nvPr/>
        </p:nvSpPr>
        <p:spPr>
          <a:xfrm>
            <a:off x="5213350" y="3533775"/>
            <a:ext cx="1428750" cy="37465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cxnSp>
        <p:nvCxnSpPr>
          <p:cNvPr id="9" name="直接箭头连接符 8"/>
          <p:cNvCxnSpPr>
            <a:cxnSpLocks/>
          </p:cNvCxnSpPr>
          <p:nvPr/>
        </p:nvCxnSpPr>
        <p:spPr>
          <a:xfrm flipV="1">
            <a:off x="5486400" y="4397375"/>
            <a:ext cx="1377950" cy="630238"/>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cxnSpLocks/>
            <a:endCxn id="138251" idx="2"/>
          </p:cNvCxnSpPr>
          <p:nvPr/>
        </p:nvCxnSpPr>
        <p:spPr>
          <a:xfrm flipH="1" flipV="1">
            <a:off x="4302125" y="4014788"/>
            <a:ext cx="30163" cy="1012825"/>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cxnSpLocks/>
          </p:cNvCxnSpPr>
          <p:nvPr/>
        </p:nvCxnSpPr>
        <p:spPr>
          <a:xfrm flipH="1" flipV="1">
            <a:off x="1981200" y="4287838"/>
            <a:ext cx="1449388" cy="701675"/>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38250" name="图片 16" descr="云计算.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84538" y="5027613"/>
            <a:ext cx="2447925" cy="149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51" name="图片 18" descr="大数据.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2452688"/>
            <a:ext cx="2052638"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52" name="图片 19" descr="人工智能.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04025" y="2835275"/>
            <a:ext cx="1884363"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53" name="TextBox 6"/>
          <p:cNvSpPr txBox="1">
            <a:spLocks noChangeArrowheads="1"/>
          </p:cNvSpPr>
          <p:nvPr/>
        </p:nvSpPr>
        <p:spPr bwMode="auto">
          <a:xfrm>
            <a:off x="679450" y="1922463"/>
            <a:ext cx="1108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2400"/>
              <a:t>物联网</a:t>
            </a:r>
          </a:p>
        </p:txBody>
      </p:sp>
      <p:sp>
        <p:nvSpPr>
          <p:cNvPr id="138254" name="TextBox 7"/>
          <p:cNvSpPr txBox="1">
            <a:spLocks noChangeArrowheads="1"/>
          </p:cNvSpPr>
          <p:nvPr/>
        </p:nvSpPr>
        <p:spPr bwMode="auto">
          <a:xfrm>
            <a:off x="3778250" y="1911350"/>
            <a:ext cx="1108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2400"/>
              <a:t>大数据</a:t>
            </a:r>
          </a:p>
        </p:txBody>
      </p:sp>
      <p:sp>
        <p:nvSpPr>
          <p:cNvPr id="138255" name="TextBox 8"/>
          <p:cNvSpPr txBox="1">
            <a:spLocks noChangeArrowheads="1"/>
          </p:cNvSpPr>
          <p:nvPr/>
        </p:nvSpPr>
        <p:spPr bwMode="auto">
          <a:xfrm>
            <a:off x="6877050" y="1990725"/>
            <a:ext cx="18716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2400"/>
              <a:t>人工智能</a:t>
            </a:r>
          </a:p>
        </p:txBody>
      </p:sp>
      <p:pic>
        <p:nvPicPr>
          <p:cNvPr id="138256" name="Picture 13" descr="4034970a304e251f1dbbffaca686c9177f3e53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388" y="2452688"/>
            <a:ext cx="2178050" cy="199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926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B41A127F-0149-47A4-9DFB-4452E2C997BA}" type="slidenum">
              <a:rPr altLang="en-US" sz="1800" smtClean="0">
                <a:solidFill>
                  <a:srgbClr val="A50021"/>
                </a:solidFill>
                <a:ea typeface="MS PGothic" panose="020B0600070205080204" pitchFamily="34" charset="-128"/>
              </a:rPr>
              <a:pPr>
                <a:lnSpc>
                  <a:spcPct val="100000"/>
                </a:lnSpc>
                <a:spcBef>
                  <a:spcPct val="0"/>
                </a:spcBef>
                <a:buClrTx/>
                <a:buFontTx/>
                <a:buNone/>
              </a:pPr>
              <a:t>117</a:t>
            </a:fld>
            <a:endParaRPr lang="zh-CN" altLang="ja-JP" sz="1800" smtClean="0">
              <a:solidFill>
                <a:srgbClr val="A50021"/>
              </a:solidFill>
              <a:ea typeface="MS PGothic" panose="020B0600070205080204" pitchFamily="34" charset="-128"/>
            </a:endParaRPr>
          </a:p>
        </p:txBody>
      </p:sp>
      <p:sp>
        <p:nvSpPr>
          <p:cNvPr id="139267" name="Rectangle 2"/>
          <p:cNvSpPr>
            <a:spLocks noGrp="1" noChangeArrowheads="1"/>
          </p:cNvSpPr>
          <p:nvPr>
            <p:ph type="title"/>
          </p:nvPr>
        </p:nvSpPr>
        <p:spPr/>
        <p:txBody>
          <a:bodyPr/>
          <a:lstStyle/>
          <a:p>
            <a:pPr eaLnBrk="1" hangingPunct="1"/>
            <a:r>
              <a:rPr lang="en-US" altLang="zh-CN" sz="3600" b="0" smtClean="0">
                <a:latin typeface="Times New Roman" panose="02020603050405020304" pitchFamily="18" charset="0"/>
                <a:ea typeface="黑体" panose="02010609060101010101" pitchFamily="49" charset="-122"/>
              </a:rPr>
              <a:t>1.2.4  </a:t>
            </a:r>
            <a:r>
              <a:rPr lang="zh-CN" altLang="en-US" sz="3600" b="0" smtClean="0">
                <a:latin typeface="Times New Roman" panose="02020603050405020304" pitchFamily="18" charset="0"/>
                <a:ea typeface="黑体" panose="02010609060101010101" pitchFamily="49" charset="-122"/>
              </a:rPr>
              <a:t>大数据驱动发展期（</a:t>
            </a:r>
            <a:r>
              <a:rPr lang="en-US" altLang="zh-CN" sz="3600" b="0" smtClean="0">
                <a:latin typeface="Times New Roman" panose="02020603050405020304" pitchFamily="18" charset="0"/>
                <a:ea typeface="黑体" panose="02010609060101010101" pitchFamily="49" charset="-122"/>
              </a:rPr>
              <a:t>2011</a:t>
            </a:r>
            <a:r>
              <a:rPr lang="zh-CN" altLang="en-US" sz="3600" b="0" smtClean="0">
                <a:latin typeface="Times New Roman" panose="02020603050405020304" pitchFamily="18" charset="0"/>
                <a:ea typeface="黑体" panose="02010609060101010101" pitchFamily="49" charset="-122"/>
              </a:rPr>
              <a:t>年－   ）</a:t>
            </a:r>
            <a:endParaRPr lang="en-US" altLang="ja-JP" sz="3600" b="0" smtClean="0">
              <a:latin typeface="Times New Roman" panose="02020603050405020304" pitchFamily="18" charset="0"/>
              <a:ea typeface="黑体" panose="02010609060101010101" pitchFamily="49" charset="-122"/>
            </a:endParaRPr>
          </a:p>
        </p:txBody>
      </p:sp>
      <p:sp>
        <p:nvSpPr>
          <p:cNvPr id="139268" name="Rectangle 3"/>
          <p:cNvSpPr>
            <a:spLocks noGrp="1" noChangeArrowheads="1"/>
          </p:cNvSpPr>
          <p:nvPr>
            <p:ph type="body" idx="1"/>
          </p:nvPr>
        </p:nvSpPr>
        <p:spPr>
          <a:xfrm>
            <a:off x="304800" y="984250"/>
            <a:ext cx="8686800" cy="5340350"/>
          </a:xfrm>
        </p:spPr>
        <p:txBody>
          <a:bodyPr/>
          <a:lstStyle/>
          <a:p>
            <a:pPr algn="just" eaLnBrk="1" hangingPunct="1">
              <a:lnSpc>
                <a:spcPct val="110000"/>
              </a:lnSpc>
            </a:pPr>
            <a:r>
              <a:rPr lang="zh-CN" altLang="zh-CN" sz="2400" b="1" smtClean="0">
                <a:solidFill>
                  <a:srgbClr val="0000FF"/>
                </a:solidFill>
                <a:latin typeface="Times New Roman" panose="02020603050405020304" pitchFamily="18" charset="0"/>
              </a:rPr>
              <a:t>专用人工智能</a:t>
            </a:r>
            <a:r>
              <a:rPr lang="zh-CN" altLang="en-US" sz="2400" b="1" smtClean="0">
                <a:latin typeface="Times New Roman" panose="02020603050405020304" pitchFamily="18" charset="0"/>
              </a:rPr>
              <a:t>：</a:t>
            </a:r>
            <a:r>
              <a:rPr lang="zh-CN" altLang="zh-CN" sz="2400" b="1" smtClean="0">
                <a:latin typeface="Times New Roman" panose="02020603050405020304" pitchFamily="18" charset="0"/>
              </a:rPr>
              <a:t>面向特定任务（比如下围棋）的</a:t>
            </a:r>
            <a:r>
              <a:rPr lang="zh-CN" altLang="en-US" sz="2400" b="1" smtClean="0">
                <a:latin typeface="Times New Roman" panose="02020603050405020304" pitchFamily="18" charset="0"/>
              </a:rPr>
              <a:t>人工智能称为</a:t>
            </a:r>
            <a:r>
              <a:rPr lang="zh-CN" altLang="zh-CN" sz="2400" b="1" smtClean="0">
                <a:latin typeface="Times New Roman" panose="02020603050405020304" pitchFamily="18" charset="0"/>
              </a:rPr>
              <a:t>专用人工智能</a:t>
            </a:r>
            <a:r>
              <a:rPr lang="zh-CN" altLang="en-US" sz="2400" b="1" smtClean="0">
                <a:latin typeface="Times New Roman" panose="02020603050405020304" pitchFamily="18" charset="0"/>
              </a:rPr>
              <a:t>。</a:t>
            </a:r>
            <a:endParaRPr lang="en-US" altLang="zh-CN" sz="2400" b="1" smtClean="0">
              <a:latin typeface="Times New Roman" panose="02020603050405020304" pitchFamily="18" charset="0"/>
            </a:endParaRPr>
          </a:p>
          <a:p>
            <a:pPr algn="just" eaLnBrk="1" hangingPunct="1">
              <a:lnSpc>
                <a:spcPct val="110000"/>
              </a:lnSpc>
            </a:pPr>
            <a:r>
              <a:rPr lang="zh-CN" altLang="zh-CN" sz="2400" b="1" smtClean="0">
                <a:latin typeface="Times New Roman" panose="02020603050405020304" pitchFamily="18" charset="0"/>
              </a:rPr>
              <a:t>专用人工智能处理的任务需求明确、应用边界清晰、领域知识丰富，在局部智能水平的单项测试中往往能够超越人类智能。</a:t>
            </a:r>
            <a:endParaRPr lang="en-US" altLang="zh-CN" sz="2400" b="1" smtClean="0">
              <a:latin typeface="Times New Roman" panose="02020603050405020304" pitchFamily="18" charset="0"/>
            </a:endParaRPr>
          </a:p>
          <a:p>
            <a:pPr algn="just" eaLnBrk="1" hangingPunct="1">
              <a:lnSpc>
                <a:spcPct val="110000"/>
              </a:lnSpc>
            </a:pPr>
            <a:r>
              <a:rPr lang="zh-CN" altLang="zh-CN" sz="2400" b="1" smtClean="0">
                <a:latin typeface="Times New Roman" panose="02020603050405020304" pitchFamily="18" charset="0"/>
              </a:rPr>
              <a:t>例如，</a:t>
            </a:r>
            <a:r>
              <a:rPr lang="en-US" altLang="zh-CN" sz="2400" b="1" smtClean="0">
                <a:latin typeface="Times New Roman" panose="02020603050405020304" pitchFamily="18" charset="0"/>
              </a:rPr>
              <a:t>AlphaGo</a:t>
            </a:r>
            <a:r>
              <a:rPr lang="zh-CN" altLang="zh-CN" sz="2400" b="1" smtClean="0">
                <a:latin typeface="Times New Roman" panose="02020603050405020304" pitchFamily="18" charset="0"/>
              </a:rPr>
              <a:t>战胜人类围棋冠军</a:t>
            </a:r>
            <a:r>
              <a:rPr lang="zh-CN" altLang="en-US" sz="2400" b="1" smtClean="0">
                <a:latin typeface="Times New Roman" panose="02020603050405020304" pitchFamily="18" charset="0"/>
              </a:rPr>
              <a:t>；</a:t>
            </a:r>
            <a:r>
              <a:rPr lang="zh-CN" altLang="zh-CN" sz="2400" b="1" smtClean="0">
                <a:latin typeface="Times New Roman" panose="02020603050405020304" pitchFamily="18" charset="0"/>
              </a:rPr>
              <a:t>大规模图像识别和人脸识别达到</a:t>
            </a:r>
            <a:r>
              <a:rPr lang="zh-CN" altLang="en-US" sz="2400" b="1" smtClean="0">
                <a:latin typeface="Times New Roman" panose="02020603050405020304" pitchFamily="18" charset="0"/>
              </a:rPr>
              <a:t>或</a:t>
            </a:r>
            <a:r>
              <a:rPr lang="zh-CN" altLang="zh-CN" sz="2400" b="1" smtClean="0">
                <a:latin typeface="Times New Roman" panose="02020603050405020304" pitchFamily="18" charset="0"/>
              </a:rPr>
              <a:t>超越人类</a:t>
            </a:r>
            <a:r>
              <a:rPr lang="zh-CN" altLang="en-US" sz="2400" b="1" smtClean="0">
                <a:latin typeface="Times New Roman" panose="02020603050405020304" pitchFamily="18" charset="0"/>
              </a:rPr>
              <a:t>；</a:t>
            </a:r>
            <a:r>
              <a:rPr lang="zh-CN" altLang="zh-CN" sz="2400" b="1" smtClean="0">
                <a:latin typeface="Times New Roman" panose="02020603050405020304" pitchFamily="18" charset="0"/>
              </a:rPr>
              <a:t>识别医学图片等达到专业医生水平 </a:t>
            </a:r>
            <a:r>
              <a:rPr lang="zh-CN" altLang="en-US" sz="2400" b="1" smtClean="0">
                <a:latin typeface="Times New Roman" panose="02020603050405020304" pitchFamily="18" charset="0"/>
              </a:rPr>
              <a:t>。</a:t>
            </a:r>
          </a:p>
          <a:p>
            <a:pPr algn="just" eaLnBrk="1" hangingPunct="1">
              <a:lnSpc>
                <a:spcPct val="110000"/>
              </a:lnSpc>
              <a:spcBef>
                <a:spcPct val="20000"/>
              </a:spcBef>
            </a:pPr>
            <a:r>
              <a:rPr lang="zh-CN" altLang="zh-CN" sz="2400" b="1" smtClean="0">
                <a:solidFill>
                  <a:srgbClr val="0000FF"/>
                </a:solidFill>
                <a:latin typeface="Times New Roman" panose="02020603050405020304" pitchFamily="18" charset="0"/>
              </a:rPr>
              <a:t>通用人工智能</a:t>
            </a:r>
            <a:r>
              <a:rPr lang="zh-CN" altLang="en-US" sz="2400" b="1" smtClean="0">
                <a:latin typeface="Times New Roman" panose="02020603050405020304" pitchFamily="18" charset="0"/>
              </a:rPr>
              <a:t>：</a:t>
            </a:r>
            <a:r>
              <a:rPr lang="zh-CN" altLang="zh-CN" sz="2400" b="1" smtClean="0">
                <a:latin typeface="Times New Roman" panose="02020603050405020304" pitchFamily="18" charset="0"/>
              </a:rPr>
              <a:t>通用</a:t>
            </a:r>
            <a:r>
              <a:rPr lang="zh-CN" altLang="en-US" sz="2400" b="1" smtClean="0">
                <a:latin typeface="Times New Roman" panose="02020603050405020304" pitchFamily="18" charset="0"/>
              </a:rPr>
              <a:t>人工智能</a:t>
            </a:r>
            <a:r>
              <a:rPr lang="zh-CN" altLang="zh-CN" sz="2400" b="1" smtClean="0">
                <a:latin typeface="Times New Roman" panose="02020603050405020304" pitchFamily="18" charset="0"/>
              </a:rPr>
              <a:t>可处理视觉、听觉、判断、推理、学习、思考、规划、设计等各类问题。</a:t>
            </a:r>
            <a:endParaRPr lang="en-US" altLang="zh-CN" sz="2400" b="1" smtClean="0">
              <a:latin typeface="Times New Roman" panose="02020603050405020304" pitchFamily="18" charset="0"/>
            </a:endParaRPr>
          </a:p>
          <a:p>
            <a:pPr algn="just" eaLnBrk="1" hangingPunct="1">
              <a:lnSpc>
                <a:spcPct val="110000"/>
              </a:lnSpc>
              <a:spcBef>
                <a:spcPct val="20000"/>
              </a:spcBef>
            </a:pPr>
            <a:r>
              <a:rPr lang="zh-CN" altLang="zh-CN" sz="2400" b="1" smtClean="0">
                <a:latin typeface="Times New Roman" panose="02020603050405020304" pitchFamily="18" charset="0"/>
              </a:rPr>
              <a:t>人工智能的发展方向是通用</a:t>
            </a:r>
            <a:r>
              <a:rPr lang="zh-CN" altLang="en-US" sz="2400" b="1" smtClean="0">
                <a:latin typeface="Times New Roman" panose="02020603050405020304" pitchFamily="18" charset="0"/>
              </a:rPr>
              <a:t>人工</a:t>
            </a:r>
            <a:r>
              <a:rPr lang="zh-CN" altLang="zh-CN" sz="2400" b="1" smtClean="0">
                <a:latin typeface="Times New Roman" panose="02020603050405020304" pitchFamily="18" charset="0"/>
              </a:rPr>
              <a:t>智能。通用人工智能尚处于起步阶段。</a:t>
            </a:r>
            <a:endParaRPr lang="zh-CN" altLang="en-US" sz="2400" b="1" smtClean="0">
              <a:latin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89E93C99-28AE-49AE-ABCF-ABCADAAF37B3}" type="slidenum">
              <a:rPr altLang="en-US" sz="1800" smtClean="0">
                <a:solidFill>
                  <a:srgbClr val="A50021"/>
                </a:solidFill>
                <a:ea typeface="MS PGothic" panose="020B0600070205080204" pitchFamily="34" charset="-128"/>
              </a:rPr>
              <a:pPr>
                <a:lnSpc>
                  <a:spcPct val="100000"/>
                </a:lnSpc>
                <a:spcBef>
                  <a:spcPct val="0"/>
                </a:spcBef>
                <a:buClrTx/>
                <a:buFontTx/>
                <a:buNone/>
              </a:pPr>
              <a:t>118</a:t>
            </a:fld>
            <a:endParaRPr lang="zh-CN" altLang="ja-JP" sz="1800" smtClean="0">
              <a:solidFill>
                <a:srgbClr val="A50021"/>
              </a:solidFill>
              <a:ea typeface="MS PGothic" panose="020B0600070205080204" pitchFamily="34" charset="-128"/>
            </a:endParaRPr>
          </a:p>
        </p:txBody>
      </p:sp>
      <p:sp>
        <p:nvSpPr>
          <p:cNvPr id="140291" name="Rectangle 2"/>
          <p:cNvSpPr>
            <a:spLocks noGrp="1" noChangeArrowheads="1"/>
          </p:cNvSpPr>
          <p:nvPr>
            <p:ph type="title"/>
          </p:nvPr>
        </p:nvSpPr>
        <p:spPr/>
        <p:txBody>
          <a:bodyPr/>
          <a:lstStyle/>
          <a:p>
            <a:pPr eaLnBrk="1" hangingPunct="1"/>
            <a:r>
              <a:rPr lang="zh-CN" altLang="en-US" sz="3600" b="0" smtClean="0">
                <a:latin typeface="Times New Roman" panose="02020603050405020304" pitchFamily="18" charset="0"/>
                <a:ea typeface="黑体" panose="02010609060101010101" pitchFamily="49" charset="-122"/>
              </a:rPr>
              <a:t>第</a:t>
            </a:r>
            <a:r>
              <a:rPr lang="en-US" altLang="zh-CN" sz="3600" b="0" smtClean="0">
                <a:latin typeface="Times New Roman" panose="02020603050405020304" pitchFamily="18" charset="0"/>
                <a:ea typeface="黑体" panose="02010609060101010101" pitchFamily="49" charset="-122"/>
              </a:rPr>
              <a:t>1</a:t>
            </a:r>
            <a:r>
              <a:rPr lang="zh-CN" altLang="en-US" sz="3600" b="0" smtClean="0">
                <a:latin typeface="Times New Roman" panose="02020603050405020304" pitchFamily="18" charset="0"/>
                <a:ea typeface="黑体" panose="02010609060101010101" pitchFamily="49" charset="-122"/>
              </a:rPr>
              <a:t>章  绪论</a:t>
            </a:r>
          </a:p>
        </p:txBody>
      </p:sp>
      <p:sp>
        <p:nvSpPr>
          <p:cNvPr id="140292" name="Rectangle 3"/>
          <p:cNvSpPr>
            <a:spLocks noGrp="1" noChangeArrowheads="1"/>
          </p:cNvSpPr>
          <p:nvPr>
            <p:ph type="body" idx="1"/>
          </p:nvPr>
        </p:nvSpPr>
        <p:spPr>
          <a:xfrm>
            <a:off x="457200" y="1000125"/>
            <a:ext cx="8435975" cy="5400675"/>
          </a:xfrm>
        </p:spPr>
        <p:txBody>
          <a:bodyPr/>
          <a:lstStyle/>
          <a:p>
            <a:pPr eaLnBrk="1" hangingPunct="1">
              <a:lnSpc>
                <a:spcPct val="160000"/>
              </a:lnSpc>
            </a:pPr>
            <a:r>
              <a:rPr lang="en-US" altLang="zh-CN" b="1" smtClean="0">
                <a:latin typeface="Times New Roman" panose="02020603050405020304" pitchFamily="18" charset="0"/>
              </a:rPr>
              <a:t>1.1  </a:t>
            </a:r>
            <a:r>
              <a:rPr lang="zh-CN" altLang="en-US" b="1" smtClean="0">
                <a:latin typeface="Times New Roman" panose="02020603050405020304" pitchFamily="18" charset="0"/>
              </a:rPr>
              <a:t>人工智能的基本概念 </a:t>
            </a:r>
          </a:p>
          <a:p>
            <a:pPr eaLnBrk="1" hangingPunct="1">
              <a:lnSpc>
                <a:spcPct val="160000"/>
              </a:lnSpc>
            </a:pPr>
            <a:r>
              <a:rPr lang="en-US" altLang="zh-CN" b="1" smtClean="0">
                <a:latin typeface="Times New Roman" panose="02020603050405020304" pitchFamily="18" charset="0"/>
              </a:rPr>
              <a:t>1.2  </a:t>
            </a:r>
            <a:r>
              <a:rPr lang="zh-CN" altLang="en-US" b="1" smtClean="0">
                <a:latin typeface="Times New Roman" panose="02020603050405020304" pitchFamily="18" charset="0"/>
              </a:rPr>
              <a:t>人工智能的发展简史 </a:t>
            </a:r>
          </a:p>
          <a:p>
            <a:pPr eaLnBrk="1" hangingPunct="1">
              <a:lnSpc>
                <a:spcPct val="160000"/>
              </a:lnSpc>
              <a:buClr>
                <a:srgbClr val="0000FF"/>
              </a:buClr>
              <a:buSzPct val="150000"/>
              <a:buFont typeface="Wingdings" panose="05000000000000000000" pitchFamily="2" charset="2"/>
              <a:buChar char="ü"/>
            </a:pPr>
            <a:r>
              <a:rPr lang="en-US" altLang="zh-CN" b="1" smtClean="0">
                <a:solidFill>
                  <a:srgbClr val="0000FF"/>
                </a:solidFill>
                <a:latin typeface="Times New Roman" panose="02020603050405020304" pitchFamily="18" charset="0"/>
              </a:rPr>
              <a:t>1.3  </a:t>
            </a:r>
            <a:r>
              <a:rPr lang="zh-CN" altLang="en-US" b="1" smtClean="0">
                <a:solidFill>
                  <a:srgbClr val="0000FF"/>
                </a:solidFill>
                <a:latin typeface="Times New Roman" panose="02020603050405020304" pitchFamily="18" charset="0"/>
              </a:rPr>
              <a:t>人工智能研究的基本内容</a:t>
            </a:r>
          </a:p>
          <a:p>
            <a:pPr eaLnBrk="1" hangingPunct="1">
              <a:lnSpc>
                <a:spcPct val="160000"/>
              </a:lnSpc>
            </a:pPr>
            <a:r>
              <a:rPr lang="en-US" altLang="zh-CN" b="1" smtClean="0">
                <a:latin typeface="Times New Roman" panose="02020603050405020304" pitchFamily="18" charset="0"/>
              </a:rPr>
              <a:t>1.4  </a:t>
            </a:r>
            <a:r>
              <a:rPr lang="zh-CN" altLang="en-US" b="1" smtClean="0">
                <a:latin typeface="Times New Roman" panose="02020603050405020304" pitchFamily="18" charset="0"/>
              </a:rPr>
              <a:t>人工智能的主要研究领域 </a:t>
            </a:r>
          </a:p>
        </p:txBody>
      </p:sp>
    </p:spTree>
  </p:cSld>
  <p:clrMapOvr>
    <a:masterClrMapping/>
  </p:clrMapOv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131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CDBD03C0-7058-43D4-954E-B28F304760C4}" type="slidenum">
              <a:rPr altLang="en-US" sz="1800" smtClean="0">
                <a:solidFill>
                  <a:srgbClr val="A50021"/>
                </a:solidFill>
                <a:ea typeface="MS PGothic" panose="020B0600070205080204" pitchFamily="34" charset="-128"/>
              </a:rPr>
              <a:pPr>
                <a:lnSpc>
                  <a:spcPct val="100000"/>
                </a:lnSpc>
                <a:spcBef>
                  <a:spcPct val="0"/>
                </a:spcBef>
                <a:buClrTx/>
                <a:buFontTx/>
                <a:buNone/>
              </a:pPr>
              <a:t>119</a:t>
            </a:fld>
            <a:endParaRPr lang="zh-CN" altLang="ja-JP" sz="1800" smtClean="0">
              <a:solidFill>
                <a:srgbClr val="A50021"/>
              </a:solidFill>
              <a:ea typeface="MS PGothic" panose="020B0600070205080204" pitchFamily="34" charset="-128"/>
            </a:endParaRPr>
          </a:p>
        </p:txBody>
      </p:sp>
      <p:sp>
        <p:nvSpPr>
          <p:cNvPr id="141315" name="Rectangle 4"/>
          <p:cNvSpPr>
            <a:spLocks noGrp="1" noChangeArrowheads="1"/>
          </p:cNvSpPr>
          <p:nvPr>
            <p:ph type="title"/>
          </p:nvPr>
        </p:nvSpPr>
        <p:spPr/>
        <p:txBody>
          <a:bodyPr/>
          <a:lstStyle/>
          <a:p>
            <a:pPr eaLnBrk="1" hangingPunct="1"/>
            <a:r>
              <a:rPr lang="en-US" altLang="zh-CN" sz="3600" b="0" smtClean="0">
                <a:latin typeface="Times New Roman" panose="02020603050405020304" pitchFamily="18" charset="0"/>
                <a:ea typeface="黑体" panose="02010609060101010101" pitchFamily="49" charset="-122"/>
              </a:rPr>
              <a:t>1.3  </a:t>
            </a:r>
            <a:r>
              <a:rPr lang="zh-CN" altLang="en-US" sz="3600" b="0" smtClean="0">
                <a:latin typeface="Times New Roman" panose="02020603050405020304" pitchFamily="18" charset="0"/>
                <a:ea typeface="黑体" panose="02010609060101010101" pitchFamily="49" charset="-122"/>
              </a:rPr>
              <a:t>人工智能研究的基本内容</a:t>
            </a:r>
          </a:p>
        </p:txBody>
      </p:sp>
      <p:sp>
        <p:nvSpPr>
          <p:cNvPr id="141316" name="Rectangle 5"/>
          <p:cNvSpPr>
            <a:spLocks noGrp="1" noChangeArrowheads="1"/>
          </p:cNvSpPr>
          <p:nvPr>
            <p:ph type="body" idx="1"/>
          </p:nvPr>
        </p:nvSpPr>
        <p:spPr/>
        <p:txBody>
          <a:bodyPr/>
          <a:lstStyle/>
          <a:p>
            <a:pPr marL="0" indent="0" eaLnBrk="1" hangingPunct="1">
              <a:buClr>
                <a:schemeClr val="tx1"/>
              </a:buClr>
              <a:buFont typeface="Wingdings" panose="05000000000000000000" pitchFamily="2" charset="2"/>
              <a:buNone/>
            </a:pPr>
            <a:r>
              <a:rPr lang="en-US" altLang="zh-CN" b="1" smtClean="0">
                <a:solidFill>
                  <a:srgbClr val="0000FF"/>
                </a:solidFill>
                <a:latin typeface="Times New Roman" panose="02020603050405020304" pitchFamily="18" charset="0"/>
              </a:rPr>
              <a:t> 1. </a:t>
            </a:r>
            <a:r>
              <a:rPr lang="zh-CN" altLang="en-US" b="1" smtClean="0">
                <a:solidFill>
                  <a:srgbClr val="0000FF"/>
                </a:solidFill>
                <a:latin typeface="Times New Roman" panose="02020603050405020304" pitchFamily="18" charset="0"/>
              </a:rPr>
              <a:t>知识表示</a:t>
            </a:r>
            <a:r>
              <a:rPr lang="zh-CN" altLang="en-US" b="1" smtClean="0">
                <a:solidFill>
                  <a:srgbClr val="0000FF"/>
                </a:solidFill>
              </a:rPr>
              <a:t> </a:t>
            </a:r>
          </a:p>
          <a:p>
            <a:pPr marL="0" indent="0" eaLnBrk="1" hangingPunct="1">
              <a:buFont typeface="Wingdings" panose="05000000000000000000" pitchFamily="2" charset="2"/>
              <a:buBlip>
                <a:blip r:embed="rId2"/>
              </a:buBlip>
            </a:pPr>
            <a:r>
              <a:rPr lang="zh-CN" altLang="en-US" b="1" smtClean="0">
                <a:latin typeface="Times New Roman" panose="02020603050405020304" pitchFamily="18" charset="0"/>
              </a:rPr>
              <a:t> </a:t>
            </a:r>
            <a:r>
              <a:rPr lang="zh-CN" altLang="en-US" sz="2600" b="1" smtClean="0">
                <a:solidFill>
                  <a:srgbClr val="0000FF"/>
                </a:solidFill>
                <a:latin typeface="Times New Roman" panose="02020603050405020304" pitchFamily="18" charset="0"/>
              </a:rPr>
              <a:t>知识表示</a:t>
            </a:r>
            <a:r>
              <a:rPr lang="zh-CN" altLang="en-US" sz="2600" smtClean="0">
                <a:latin typeface="Times New Roman" panose="02020603050405020304" pitchFamily="18" charset="0"/>
              </a:rPr>
              <a:t>：将人类知识形式化或者模型化。</a:t>
            </a:r>
          </a:p>
          <a:p>
            <a:pPr marL="0" indent="0" eaLnBrk="1" hangingPunct="1">
              <a:buFont typeface="Wingdings" panose="05000000000000000000" pitchFamily="2" charset="2"/>
              <a:buBlip>
                <a:blip r:embed="rId2"/>
              </a:buBlip>
            </a:pPr>
            <a:r>
              <a:rPr lang="zh-CN" altLang="en-US" sz="2600" smtClean="0">
                <a:latin typeface="Times New Roman" panose="02020603050405020304" pitchFamily="18" charset="0"/>
              </a:rPr>
              <a:t> </a:t>
            </a:r>
            <a:r>
              <a:rPr lang="zh-CN" altLang="en-US" sz="2600" b="1" smtClean="0">
                <a:solidFill>
                  <a:srgbClr val="0000FF"/>
                </a:solidFill>
                <a:latin typeface="Times New Roman" panose="02020603050405020304" pitchFamily="18" charset="0"/>
              </a:rPr>
              <a:t>知识表示方法</a:t>
            </a:r>
            <a:r>
              <a:rPr lang="zh-CN" altLang="en-US" sz="2600" smtClean="0">
                <a:latin typeface="Times New Roman" panose="02020603050405020304" pitchFamily="18" charset="0"/>
              </a:rPr>
              <a:t>：符号表示法、连接机制表示法。</a:t>
            </a:r>
          </a:p>
        </p:txBody>
      </p:sp>
      <p:sp>
        <p:nvSpPr>
          <p:cNvPr id="141317" name="Text Box 6"/>
          <p:cNvSpPr txBox="1">
            <a:spLocks noChangeArrowheads="1"/>
          </p:cNvSpPr>
          <p:nvPr/>
        </p:nvSpPr>
        <p:spPr bwMode="auto">
          <a:xfrm>
            <a:off x="304800" y="3124200"/>
            <a:ext cx="8534400" cy="3078163"/>
          </a:xfrm>
          <a:prstGeom prst="rect">
            <a:avLst/>
          </a:prstGeom>
          <a:solidFill>
            <a:srgbClr val="FFFFFF"/>
          </a:solidFill>
          <a:ln w="9525">
            <a:solidFill>
              <a:srgbClr val="808080"/>
            </a:solidFill>
            <a:miter lim="800000"/>
            <a:headEnd/>
            <a:tailEnd/>
          </a:ln>
        </p:spPr>
        <p:txBody>
          <a:bodyPr>
            <a:spAutoFit/>
          </a:bodyPr>
          <a:lstStyle>
            <a:lvl1pPr marL="190500" indent="-190500">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just" eaLnBrk="1" hangingPunct="1">
              <a:lnSpc>
                <a:spcPct val="100000"/>
              </a:lnSpc>
              <a:spcBef>
                <a:spcPct val="50000"/>
              </a:spcBef>
              <a:buClr>
                <a:srgbClr val="0000FF"/>
              </a:buClr>
              <a:buFont typeface="Wingdings" panose="05000000000000000000" pitchFamily="2" charset="2"/>
              <a:buChar char="§"/>
            </a:pPr>
            <a:r>
              <a:rPr lang="zh-CN" altLang="en-US" sz="2600">
                <a:solidFill>
                  <a:srgbClr val="0000FF"/>
                </a:solidFill>
                <a:latin typeface="宋体" panose="02010600030101010101" pitchFamily="2" charset="-122"/>
              </a:rPr>
              <a:t>符号表示法</a:t>
            </a:r>
            <a:r>
              <a:rPr lang="zh-CN" altLang="en-US" sz="2600">
                <a:latin typeface="宋体" panose="02010600030101010101" pitchFamily="2" charset="-122"/>
              </a:rPr>
              <a:t>：用各种包含具体含义的符号，以各种不同的方式和顺序组合起来表示知识的一类方法。例如，一阶谓词逻辑、产生式等。</a:t>
            </a:r>
            <a:r>
              <a:rPr lang="zh-CN" altLang="en-US" sz="2600">
                <a:latin typeface="Verdana" panose="020B0604030504040204" pitchFamily="34" charset="0"/>
              </a:rPr>
              <a:t> </a:t>
            </a:r>
          </a:p>
          <a:p>
            <a:pPr algn="just" eaLnBrk="1" hangingPunct="1">
              <a:lnSpc>
                <a:spcPct val="100000"/>
              </a:lnSpc>
              <a:spcBef>
                <a:spcPct val="50000"/>
              </a:spcBef>
              <a:buClr>
                <a:srgbClr val="0000FF"/>
              </a:buClr>
              <a:buFont typeface="Wingdings" panose="05000000000000000000" pitchFamily="2" charset="2"/>
              <a:buChar char="§"/>
            </a:pPr>
            <a:r>
              <a:rPr lang="zh-CN" altLang="en-US" sz="2600">
                <a:solidFill>
                  <a:srgbClr val="0000FF"/>
                </a:solidFill>
                <a:latin typeface="宋体" panose="02010600030101010101" pitchFamily="2" charset="-122"/>
              </a:rPr>
              <a:t>连接机制表示法</a:t>
            </a:r>
            <a:r>
              <a:rPr lang="zh-CN" altLang="en-US" sz="2600">
                <a:latin typeface="宋体" panose="02010600030101010101" pitchFamily="2" charset="-122"/>
              </a:rPr>
              <a:t>：把各种物理对象以不同的方式及顺序连接起来，并在其间互相传递及加工各种包含具体意义的信息，以此来表示相关的概念及知识。例如，神经网络等。</a:t>
            </a:r>
            <a:r>
              <a:rPr lang="zh-CN" altLang="en-US" sz="2600">
                <a:latin typeface="Verdana" panose="020B0604030504040204" pitchFamily="34" charset="0"/>
              </a:rPr>
              <a:t> </a:t>
            </a: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noChangeArrowheads="1"/>
          </p:cNvSpPr>
          <p:nvPr>
            <p:ph idx="1"/>
          </p:nvPr>
        </p:nvSpPr>
        <p:spPr/>
        <p:txBody>
          <a:bodyPr/>
          <a:lstStyle/>
          <a:p>
            <a:pPr marL="0" indent="0" algn="ctr">
              <a:buFont typeface="Wingdings" panose="05000000000000000000" charset="0"/>
              <a:buNone/>
              <a:defRPr/>
            </a:pPr>
            <a:r>
              <a:rPr lang="zh-CN" altLang="en-US" sz="3800" b="1" noProof="1">
                <a:latin typeface="+mj-lt"/>
                <a:ea typeface="+mj-ea"/>
                <a:sym typeface="+mn-ea"/>
              </a:rPr>
              <a:t>图灵的传奇一生</a:t>
            </a:r>
            <a:endParaRPr lang="zh-CN" altLang="en-US" sz="3800" b="1" noProof="1">
              <a:latin typeface="+mj-lt"/>
              <a:ea typeface="+mj-ea"/>
            </a:endParaRPr>
          </a:p>
          <a:p>
            <a:pPr>
              <a:buFont typeface="Wingdings" panose="05000000000000000000" charset="0"/>
              <a:buChar char="o"/>
              <a:defRPr/>
            </a:pPr>
            <a:r>
              <a:rPr lang="en-US" altLang="zh-CN" b="1" noProof="1">
                <a:latin typeface="Times New Roman" panose="02020603050405020304" pitchFamily="6" charset="0"/>
                <a:cs typeface="Times New Roman" panose="02020603050405020304" pitchFamily="6" charset="0"/>
              </a:rPr>
              <a:t>1946-1948</a:t>
            </a:r>
            <a:r>
              <a:rPr lang="zh-CN" altLang="en-US" b="1" noProof="1">
                <a:latin typeface="Times New Roman" panose="02020603050405020304" pitchFamily="6" charset="0"/>
                <a:ea typeface="楷体" panose="02010609060101010101" pitchFamily="6" charset="-122"/>
              </a:rPr>
              <a:t>年，图灵在计算机和程序设计原始理论上取得一系列开创性成果，后来被誉为“</a:t>
            </a:r>
            <a:r>
              <a:rPr lang="zh-CN" altLang="en-US" b="1" noProof="1">
                <a:solidFill>
                  <a:srgbClr val="0000FF"/>
                </a:solidFill>
                <a:latin typeface="Times New Roman" panose="02020603050405020304" pitchFamily="6" charset="0"/>
                <a:ea typeface="楷体" panose="02010609060101010101" pitchFamily="6" charset="-122"/>
              </a:rPr>
              <a:t>计算机科学之父</a:t>
            </a:r>
            <a:r>
              <a:rPr lang="zh-CN" altLang="en-US" b="1" noProof="1">
                <a:latin typeface="Times New Roman" panose="02020603050405020304" pitchFamily="6" charset="0"/>
                <a:ea typeface="楷体" panose="02010609060101010101" pitchFamily="6" charset="-122"/>
              </a:rPr>
              <a:t>”。被英国皇室授予</a:t>
            </a:r>
            <a:r>
              <a:rPr lang="en-US" altLang="zh-CN" b="1" noProof="1">
                <a:latin typeface="Times New Roman" panose="02020603050405020304" pitchFamily="6" charset="0"/>
                <a:cs typeface="Times New Roman" panose="02020603050405020304" pitchFamily="6" charset="0"/>
              </a:rPr>
              <a:t>OBE</a:t>
            </a:r>
            <a:r>
              <a:rPr lang="zh-CN" altLang="en-US" b="1" noProof="1">
                <a:latin typeface="Times New Roman" panose="02020603050405020304" pitchFamily="6" charset="0"/>
                <a:ea typeface="楷体" panose="02010609060101010101" pitchFamily="6" charset="-122"/>
              </a:rPr>
              <a:t>爵士勋衔。</a:t>
            </a:r>
          </a:p>
          <a:p>
            <a:pPr>
              <a:buFont typeface="Wingdings" panose="05000000000000000000" charset="0"/>
              <a:buChar char="o"/>
              <a:defRPr/>
            </a:pPr>
            <a:r>
              <a:rPr lang="en-US" altLang="zh-CN" b="1" noProof="1">
                <a:latin typeface="Times New Roman" panose="02020603050405020304" pitchFamily="6" charset="0"/>
                <a:cs typeface="Times New Roman" panose="02020603050405020304" pitchFamily="6" charset="0"/>
              </a:rPr>
              <a:t>1950</a:t>
            </a:r>
            <a:r>
              <a:rPr lang="zh-CN" altLang="en-US" b="1" noProof="1">
                <a:latin typeface="Times New Roman" panose="02020603050405020304" pitchFamily="6" charset="0"/>
                <a:ea typeface="楷体" panose="02010609060101010101" pitchFamily="6" charset="-122"/>
              </a:rPr>
              <a:t>年，发表论文“计算机器与智能”，为后来的人工智能科学提供了开创性的构思；提出著名的“图灵测试”理论。又被誉为“</a:t>
            </a:r>
            <a:r>
              <a:rPr lang="zh-CN" altLang="en-US" b="1" noProof="1">
                <a:solidFill>
                  <a:srgbClr val="0000FF"/>
                </a:solidFill>
                <a:latin typeface="Times New Roman" panose="02020603050405020304" pitchFamily="6" charset="0"/>
                <a:ea typeface="楷体" panose="02010609060101010101" pitchFamily="6" charset="-122"/>
              </a:rPr>
              <a:t>人工智能之父</a:t>
            </a:r>
            <a:r>
              <a:rPr lang="zh-CN" altLang="en-US" b="1" noProof="1">
                <a:latin typeface="Times New Roman" panose="02020603050405020304" pitchFamily="6" charset="0"/>
                <a:ea typeface="楷体" panose="02010609060101010101" pitchFamily="6" charset="-122"/>
              </a:rPr>
              <a:t>”</a:t>
            </a:r>
          </a:p>
        </p:txBody>
      </p:sp>
      <p:sp>
        <p:nvSpPr>
          <p:cNvPr id="22531"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1.1</a:t>
            </a:r>
            <a:r>
              <a:rPr lang="zh-CN" altLang="en-US" sz="3800">
                <a:solidFill>
                  <a:schemeClr val="bg1"/>
                </a:solidFill>
                <a:ea typeface="宋体" panose="02010600030101010101" pitchFamily="2" charset="-122"/>
              </a:rPr>
              <a:t> 什么是人工智能</a:t>
            </a:r>
          </a:p>
        </p:txBody>
      </p:sp>
    </p:spTree>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233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E4A47AA8-5B36-47A3-9136-E3CD9C0C30DC}" type="slidenum">
              <a:rPr altLang="en-US" sz="1800" smtClean="0">
                <a:solidFill>
                  <a:srgbClr val="A50021"/>
                </a:solidFill>
                <a:ea typeface="MS PGothic" panose="020B0600070205080204" pitchFamily="34" charset="-128"/>
              </a:rPr>
              <a:pPr>
                <a:lnSpc>
                  <a:spcPct val="100000"/>
                </a:lnSpc>
                <a:spcBef>
                  <a:spcPct val="0"/>
                </a:spcBef>
                <a:buClrTx/>
                <a:buFontTx/>
                <a:buNone/>
              </a:pPr>
              <a:t>120</a:t>
            </a:fld>
            <a:endParaRPr lang="zh-CN" altLang="ja-JP" sz="1800" smtClean="0">
              <a:solidFill>
                <a:srgbClr val="A50021"/>
              </a:solidFill>
              <a:ea typeface="MS PGothic" panose="020B0600070205080204" pitchFamily="34" charset="-128"/>
            </a:endParaRPr>
          </a:p>
        </p:txBody>
      </p:sp>
      <p:sp>
        <p:nvSpPr>
          <p:cNvPr id="142339" name="Rectangle 6"/>
          <p:cNvSpPr>
            <a:spLocks noGrp="1" noChangeArrowheads="1"/>
          </p:cNvSpPr>
          <p:nvPr>
            <p:ph type="title"/>
          </p:nvPr>
        </p:nvSpPr>
        <p:spPr/>
        <p:txBody>
          <a:bodyPr/>
          <a:lstStyle/>
          <a:p>
            <a:pPr eaLnBrk="1" hangingPunct="1"/>
            <a:r>
              <a:rPr lang="en-US" altLang="zh-CN" smtClean="0"/>
              <a:t/>
            </a:r>
            <a:br>
              <a:rPr lang="en-US" altLang="zh-CN" smtClean="0"/>
            </a:br>
            <a:r>
              <a:rPr lang="en-US" altLang="zh-CN" smtClean="0"/>
              <a:t> </a:t>
            </a:r>
            <a:br>
              <a:rPr lang="en-US" altLang="zh-CN" smtClean="0"/>
            </a:br>
            <a:r>
              <a:rPr lang="en-US" altLang="zh-CN" smtClean="0"/>
              <a:t/>
            </a:r>
            <a:br>
              <a:rPr lang="en-US" altLang="zh-CN" smtClean="0"/>
            </a:br>
            <a:r>
              <a:rPr lang="en-US" altLang="zh-CN" smtClean="0"/>
              <a:t/>
            </a:r>
            <a:br>
              <a:rPr lang="en-US" altLang="zh-CN" smtClean="0"/>
            </a:br>
            <a:r>
              <a:rPr lang="en-US" altLang="zh-CN" smtClean="0"/>
              <a:t> 2. </a:t>
            </a:r>
            <a:r>
              <a:rPr lang="zh-CN" altLang="en-US" smtClean="0"/>
              <a:t>机器感知 </a:t>
            </a:r>
            <a:endParaRPr lang="en-US" altLang="ja-JP" smtClean="0"/>
          </a:p>
        </p:txBody>
      </p:sp>
      <p:sp>
        <p:nvSpPr>
          <p:cNvPr id="142340" name="Rectangle 7"/>
          <p:cNvSpPr>
            <a:spLocks noGrp="1" noChangeArrowheads="1"/>
          </p:cNvSpPr>
          <p:nvPr>
            <p:ph type="body" idx="1"/>
          </p:nvPr>
        </p:nvSpPr>
        <p:spPr>
          <a:xfrm>
            <a:off x="349250" y="990600"/>
            <a:ext cx="8642350" cy="2139950"/>
          </a:xfrm>
        </p:spPr>
        <p:txBody>
          <a:bodyPr/>
          <a:lstStyle/>
          <a:p>
            <a:pPr eaLnBrk="1" hangingPunct="1">
              <a:buFont typeface="Wingdings" panose="05000000000000000000" pitchFamily="2" charset="2"/>
              <a:buNone/>
            </a:pPr>
            <a:r>
              <a:rPr lang="en-US" altLang="zh-CN" smtClean="0">
                <a:solidFill>
                  <a:srgbClr val="0000FF"/>
                </a:solidFill>
                <a:latin typeface="Times New Roman" panose="02020603050405020304" pitchFamily="18" charset="0"/>
              </a:rPr>
              <a:t>2. </a:t>
            </a:r>
            <a:r>
              <a:rPr lang="zh-CN" altLang="en-US" b="1" smtClean="0">
                <a:solidFill>
                  <a:srgbClr val="0000FF"/>
                </a:solidFill>
                <a:latin typeface="Times New Roman" panose="02020603050405020304" pitchFamily="18" charset="0"/>
              </a:rPr>
              <a:t>机器感知</a:t>
            </a:r>
            <a:r>
              <a:rPr lang="zh-CN" altLang="en-US" smtClean="0">
                <a:solidFill>
                  <a:srgbClr val="0000FF"/>
                </a:solidFill>
                <a:latin typeface="Times New Roman" panose="02020603050405020304" pitchFamily="18" charset="0"/>
              </a:rPr>
              <a:t> </a:t>
            </a:r>
          </a:p>
          <a:p>
            <a:pPr eaLnBrk="1" hangingPunct="1"/>
            <a:r>
              <a:rPr lang="zh-CN" altLang="en-US" sz="2600" b="1" smtClean="0">
                <a:solidFill>
                  <a:srgbClr val="0000FF"/>
                </a:solidFill>
                <a:latin typeface="Times New Roman" panose="02020603050405020304" pitchFamily="18" charset="0"/>
              </a:rPr>
              <a:t>机器感知</a:t>
            </a:r>
            <a:r>
              <a:rPr lang="zh-CN" altLang="en-US" sz="2600" smtClean="0">
                <a:latin typeface="Times New Roman" panose="02020603050405020304" pitchFamily="18" charset="0"/>
              </a:rPr>
              <a:t>：使机器（计算机）具有类似于人的感知能力。以机器视觉</a:t>
            </a:r>
            <a:r>
              <a:rPr lang="en-US" altLang="zh-CN" sz="2600" smtClean="0">
                <a:latin typeface="Times New Roman" panose="02020603050405020304" pitchFamily="18" charset="0"/>
              </a:rPr>
              <a:t>(machine vision)</a:t>
            </a:r>
            <a:r>
              <a:rPr lang="zh-CN" altLang="en-US" sz="2600" smtClean="0">
                <a:latin typeface="Times New Roman" panose="02020603050405020304" pitchFamily="18" charset="0"/>
              </a:rPr>
              <a:t>与机器听觉为主。</a:t>
            </a:r>
          </a:p>
        </p:txBody>
      </p:sp>
      <p:sp>
        <p:nvSpPr>
          <p:cNvPr id="142341" name="Rectangle 5"/>
          <p:cNvSpPr>
            <a:spLocks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3600">
                <a:solidFill>
                  <a:schemeClr val="bg1"/>
                </a:solidFill>
                <a:latin typeface="Times New Roman" panose="02020603050405020304" pitchFamily="18" charset="0"/>
                <a:ea typeface="黑体" panose="02010609060101010101" pitchFamily="49" charset="-122"/>
              </a:rPr>
              <a:t>1.3  </a:t>
            </a:r>
            <a:r>
              <a:rPr lang="zh-CN" altLang="en-US" sz="3600">
                <a:solidFill>
                  <a:schemeClr val="bg1"/>
                </a:solidFill>
                <a:latin typeface="Times New Roman" panose="02020603050405020304" pitchFamily="18" charset="0"/>
                <a:ea typeface="黑体" panose="02010609060101010101" pitchFamily="49" charset="-122"/>
              </a:rPr>
              <a:t>人工智能研究的基本内容</a:t>
            </a:r>
          </a:p>
        </p:txBody>
      </p:sp>
      <p:sp>
        <p:nvSpPr>
          <p:cNvPr id="71688" name="Rectangle 8"/>
          <p:cNvSpPr>
            <a:spLocks noChangeArrowheads="1"/>
          </p:cNvSpPr>
          <p:nvPr/>
        </p:nvSpPr>
        <p:spPr bwMode="auto">
          <a:xfrm>
            <a:off x="327025" y="3048000"/>
            <a:ext cx="864235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en-US" altLang="zh-CN">
                <a:solidFill>
                  <a:srgbClr val="0000FF"/>
                </a:solidFill>
                <a:latin typeface="Times New Roman" panose="02020603050405020304" pitchFamily="18" charset="0"/>
              </a:rPr>
              <a:t>3. </a:t>
            </a:r>
            <a:r>
              <a:rPr lang="zh-CN" altLang="en-US">
                <a:solidFill>
                  <a:srgbClr val="0000FF"/>
                </a:solidFill>
                <a:latin typeface="Times New Roman" panose="02020603050405020304" pitchFamily="18" charset="0"/>
              </a:rPr>
              <a:t>机器思维</a:t>
            </a:r>
          </a:p>
          <a:p>
            <a:pPr eaLnBrk="1" hangingPunct="1"/>
            <a:r>
              <a:rPr lang="zh-CN" altLang="en-US" sz="2600">
                <a:solidFill>
                  <a:srgbClr val="0000FF"/>
                </a:solidFill>
                <a:latin typeface="Times New Roman" panose="02020603050405020304" pitchFamily="18" charset="0"/>
              </a:rPr>
              <a:t>机器思维</a:t>
            </a:r>
            <a:r>
              <a:rPr lang="zh-CN" altLang="en-US" sz="2600">
                <a:latin typeface="Times New Roman" panose="02020603050405020304" pitchFamily="18" charset="0"/>
              </a:rPr>
              <a:t>：对通过感知得来的外部信息及机器内部的各种工作信息进行有目的的处理。</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1688"/>
                                        </p:tgtEl>
                                        <p:attrNameLst>
                                          <p:attrName>style.visibility</p:attrName>
                                        </p:attrNameLst>
                                      </p:cBhvr>
                                      <p:to>
                                        <p:strVal val="visible"/>
                                      </p:to>
                                    </p:set>
                                    <p:animEffect transition="in" filter="box(in)">
                                      <p:cBhvr>
                                        <p:cTn id="7" dur="500"/>
                                        <p:tgtEl>
                                          <p:spTgt spid="716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8" grpId="0"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6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224A6FBF-7F34-414A-979D-8070AC3D2B9E}" type="slidenum">
              <a:rPr altLang="en-US" sz="1800" smtClean="0">
                <a:solidFill>
                  <a:srgbClr val="A50021"/>
                </a:solidFill>
                <a:ea typeface="MS PGothic" panose="020B0600070205080204" pitchFamily="34" charset="-128"/>
              </a:rPr>
              <a:pPr>
                <a:lnSpc>
                  <a:spcPct val="100000"/>
                </a:lnSpc>
                <a:spcBef>
                  <a:spcPct val="0"/>
                </a:spcBef>
                <a:buClrTx/>
                <a:buFontTx/>
                <a:buNone/>
              </a:pPr>
              <a:t>121</a:t>
            </a:fld>
            <a:endParaRPr lang="zh-CN" altLang="ja-JP" sz="1800" smtClean="0">
              <a:solidFill>
                <a:srgbClr val="A50021"/>
              </a:solidFill>
              <a:ea typeface="MS PGothic" panose="020B0600070205080204" pitchFamily="34" charset="-128"/>
            </a:endParaRPr>
          </a:p>
        </p:txBody>
      </p:sp>
      <p:sp>
        <p:nvSpPr>
          <p:cNvPr id="143363" name="Rectangle 2"/>
          <p:cNvSpPr>
            <a:spLocks noGrp="1" noChangeArrowheads="1"/>
          </p:cNvSpPr>
          <p:nvPr>
            <p:ph type="title"/>
          </p:nvPr>
        </p:nvSpPr>
        <p:spPr/>
        <p:txBody>
          <a:bodyPr/>
          <a:lstStyle/>
          <a:p>
            <a:pPr eaLnBrk="1" hangingPunct="1"/>
            <a:r>
              <a:rPr lang="en-US" altLang="zh-CN" smtClean="0"/>
              <a:t/>
            </a:r>
            <a:br>
              <a:rPr lang="en-US" altLang="zh-CN" smtClean="0"/>
            </a:br>
            <a:r>
              <a:rPr lang="en-US" altLang="zh-CN" smtClean="0"/>
              <a:t> </a:t>
            </a:r>
            <a:br>
              <a:rPr lang="en-US" altLang="zh-CN" smtClean="0"/>
            </a:br>
            <a:r>
              <a:rPr lang="en-US" altLang="zh-CN" smtClean="0"/>
              <a:t/>
            </a:r>
            <a:br>
              <a:rPr lang="en-US" altLang="zh-CN" smtClean="0"/>
            </a:br>
            <a:r>
              <a:rPr lang="en-US" altLang="zh-CN" smtClean="0"/>
              <a:t/>
            </a:r>
            <a:br>
              <a:rPr lang="en-US" altLang="zh-CN" smtClean="0"/>
            </a:br>
            <a:r>
              <a:rPr lang="en-US" altLang="zh-CN" smtClean="0"/>
              <a:t> 2. </a:t>
            </a:r>
            <a:r>
              <a:rPr lang="zh-CN" altLang="en-US" smtClean="0"/>
              <a:t>机器感知 </a:t>
            </a:r>
            <a:endParaRPr lang="en-US" altLang="ja-JP" smtClean="0"/>
          </a:p>
        </p:txBody>
      </p:sp>
      <p:sp>
        <p:nvSpPr>
          <p:cNvPr id="143364" name="Rectangle 3"/>
          <p:cNvSpPr>
            <a:spLocks noGrp="1" noChangeArrowheads="1"/>
          </p:cNvSpPr>
          <p:nvPr>
            <p:ph type="body" idx="1"/>
          </p:nvPr>
        </p:nvSpPr>
        <p:spPr>
          <a:xfrm>
            <a:off x="349250" y="990600"/>
            <a:ext cx="8642350" cy="1752600"/>
          </a:xfrm>
        </p:spPr>
        <p:txBody>
          <a:bodyPr/>
          <a:lstStyle/>
          <a:p>
            <a:pPr eaLnBrk="1" hangingPunct="1">
              <a:lnSpc>
                <a:spcPct val="110000"/>
              </a:lnSpc>
              <a:buFont typeface="Wingdings" panose="05000000000000000000" pitchFamily="2" charset="2"/>
              <a:buNone/>
            </a:pPr>
            <a:r>
              <a:rPr lang="en-US" altLang="zh-CN" smtClean="0">
                <a:solidFill>
                  <a:srgbClr val="0000FF"/>
                </a:solidFill>
                <a:latin typeface="Times New Roman" panose="02020603050405020304" pitchFamily="18" charset="0"/>
              </a:rPr>
              <a:t>4. </a:t>
            </a:r>
            <a:r>
              <a:rPr lang="zh-CN" altLang="en-US" b="1" smtClean="0">
                <a:solidFill>
                  <a:srgbClr val="0000FF"/>
                </a:solidFill>
                <a:latin typeface="Times New Roman" panose="02020603050405020304" pitchFamily="18" charset="0"/>
              </a:rPr>
              <a:t>机器学习</a:t>
            </a:r>
            <a:r>
              <a:rPr lang="zh-CN" altLang="en-US" smtClean="0">
                <a:solidFill>
                  <a:srgbClr val="0000FF"/>
                </a:solidFill>
                <a:latin typeface="Times New Roman" panose="02020603050405020304" pitchFamily="18" charset="0"/>
              </a:rPr>
              <a:t> </a:t>
            </a:r>
          </a:p>
          <a:p>
            <a:pPr eaLnBrk="1" hangingPunct="1">
              <a:lnSpc>
                <a:spcPct val="110000"/>
              </a:lnSpc>
            </a:pPr>
            <a:r>
              <a:rPr lang="zh-CN" altLang="en-US" sz="2600" smtClean="0">
                <a:solidFill>
                  <a:srgbClr val="0000FF"/>
                </a:solidFill>
                <a:latin typeface="Times New Roman" panose="02020603050405020304" pitchFamily="18" charset="0"/>
              </a:rPr>
              <a:t>机器学习</a:t>
            </a:r>
            <a:r>
              <a:rPr lang="zh-CN" altLang="en-US" sz="2600" smtClean="0">
                <a:latin typeface="Times New Roman" panose="02020603050405020304" pitchFamily="18" charset="0"/>
              </a:rPr>
              <a:t>（</a:t>
            </a:r>
            <a:r>
              <a:rPr lang="en-US" altLang="zh-CN" sz="2600" smtClean="0">
                <a:latin typeface="Times New Roman" panose="02020603050405020304" pitchFamily="18" charset="0"/>
                <a:cs typeface="Times New Roman" panose="02020603050405020304" pitchFamily="18" charset="0"/>
              </a:rPr>
              <a:t>machine learning</a:t>
            </a:r>
            <a:r>
              <a:rPr lang="zh-CN" altLang="en-US" sz="2600" smtClean="0">
                <a:latin typeface="Times New Roman" panose="02020603050405020304" pitchFamily="18" charset="0"/>
              </a:rPr>
              <a:t>）：研究如何使计算机具有类似于人的学习能力，使它能通过学习自动地获取知识。</a:t>
            </a:r>
          </a:p>
        </p:txBody>
      </p:sp>
      <p:sp>
        <p:nvSpPr>
          <p:cNvPr id="143365" name="Rectangle 4"/>
          <p:cNvSpPr>
            <a:spLocks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3600">
                <a:solidFill>
                  <a:schemeClr val="bg1"/>
                </a:solidFill>
                <a:latin typeface="Times New Roman" panose="02020603050405020304" pitchFamily="18" charset="0"/>
                <a:ea typeface="黑体" panose="02010609060101010101" pitchFamily="49" charset="-122"/>
              </a:rPr>
              <a:t>1.3  </a:t>
            </a:r>
            <a:r>
              <a:rPr lang="zh-CN" altLang="en-US" sz="3600">
                <a:solidFill>
                  <a:schemeClr val="bg1"/>
                </a:solidFill>
                <a:latin typeface="Times New Roman" panose="02020603050405020304" pitchFamily="18" charset="0"/>
                <a:ea typeface="黑体" panose="02010609060101010101" pitchFamily="49" charset="-122"/>
              </a:rPr>
              <a:t>人工智能研究的基本内容</a:t>
            </a:r>
          </a:p>
        </p:txBody>
      </p:sp>
      <p:pic>
        <p:nvPicPr>
          <p:cNvPr id="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819400"/>
            <a:ext cx="525780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5"/>
          <p:cNvSpPr>
            <a:spLocks noChangeArrowheads="1"/>
          </p:cNvSpPr>
          <p:nvPr/>
        </p:nvSpPr>
        <p:spPr bwMode="auto">
          <a:xfrm>
            <a:off x="2286000" y="6180138"/>
            <a:ext cx="4343400"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buFontTx/>
              <a:buNone/>
            </a:pPr>
            <a:r>
              <a:rPr lang="zh-CN" altLang="en-US" sz="2600">
                <a:latin typeface="Verdana" panose="020B0604030504040204" pitchFamily="34" charset="0"/>
              </a:rPr>
              <a:t>监督学习（有教师学习）</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blinds(horizontal)">
                                      <p:cBhvr>
                                        <p:cTn id="11"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utoUpdateAnimBg="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3DC61553-3D70-475B-B7B2-A7BAEB501005}" type="slidenum">
              <a:rPr altLang="en-US" sz="1800" smtClean="0">
                <a:solidFill>
                  <a:srgbClr val="A50021"/>
                </a:solidFill>
                <a:ea typeface="MS PGothic" panose="020B0600070205080204" pitchFamily="34" charset="-128"/>
              </a:rPr>
              <a:pPr>
                <a:lnSpc>
                  <a:spcPct val="100000"/>
                </a:lnSpc>
                <a:spcBef>
                  <a:spcPct val="0"/>
                </a:spcBef>
                <a:buClrTx/>
                <a:buFontTx/>
                <a:buNone/>
              </a:pPr>
              <a:t>122</a:t>
            </a:fld>
            <a:endParaRPr lang="zh-CN" altLang="ja-JP" sz="1800" smtClean="0">
              <a:solidFill>
                <a:srgbClr val="A50021"/>
              </a:solidFill>
              <a:ea typeface="MS PGothic" panose="020B0600070205080204" pitchFamily="34" charset="-128"/>
            </a:endParaRPr>
          </a:p>
        </p:txBody>
      </p:sp>
      <p:sp>
        <p:nvSpPr>
          <p:cNvPr id="144387" name="Rectangle 2"/>
          <p:cNvSpPr>
            <a:spLocks noGrp="1" noChangeArrowheads="1"/>
          </p:cNvSpPr>
          <p:nvPr>
            <p:ph type="title"/>
          </p:nvPr>
        </p:nvSpPr>
        <p:spPr/>
        <p:txBody>
          <a:bodyPr/>
          <a:lstStyle/>
          <a:p>
            <a:pPr eaLnBrk="1" hangingPunct="1"/>
            <a:r>
              <a:rPr lang="en-US" altLang="zh-CN" smtClean="0"/>
              <a:t/>
            </a:r>
            <a:br>
              <a:rPr lang="en-US" altLang="zh-CN" smtClean="0"/>
            </a:br>
            <a:r>
              <a:rPr lang="en-US" altLang="zh-CN" smtClean="0"/>
              <a:t> </a:t>
            </a:r>
            <a:br>
              <a:rPr lang="en-US" altLang="zh-CN" smtClean="0"/>
            </a:br>
            <a:r>
              <a:rPr lang="en-US" altLang="zh-CN" smtClean="0"/>
              <a:t/>
            </a:r>
            <a:br>
              <a:rPr lang="en-US" altLang="zh-CN" smtClean="0"/>
            </a:br>
            <a:r>
              <a:rPr lang="en-US" altLang="zh-CN" smtClean="0"/>
              <a:t/>
            </a:r>
            <a:br>
              <a:rPr lang="en-US" altLang="zh-CN" smtClean="0"/>
            </a:br>
            <a:r>
              <a:rPr lang="en-US" altLang="zh-CN" smtClean="0"/>
              <a:t> 2. </a:t>
            </a:r>
            <a:r>
              <a:rPr lang="zh-CN" altLang="en-US" smtClean="0"/>
              <a:t>机器感知 </a:t>
            </a:r>
            <a:endParaRPr lang="en-US" altLang="ja-JP" smtClean="0"/>
          </a:p>
        </p:txBody>
      </p:sp>
      <p:sp>
        <p:nvSpPr>
          <p:cNvPr id="144388" name="Rectangle 4"/>
          <p:cNvSpPr>
            <a:spLocks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3600">
                <a:solidFill>
                  <a:schemeClr val="bg1"/>
                </a:solidFill>
                <a:latin typeface="Times New Roman" panose="02020603050405020304" pitchFamily="18" charset="0"/>
                <a:ea typeface="黑体" panose="02010609060101010101" pitchFamily="49" charset="-122"/>
              </a:rPr>
              <a:t>1.3  </a:t>
            </a:r>
            <a:r>
              <a:rPr lang="zh-CN" altLang="en-US" sz="3600">
                <a:solidFill>
                  <a:schemeClr val="bg1"/>
                </a:solidFill>
                <a:latin typeface="Times New Roman" panose="02020603050405020304" pitchFamily="18" charset="0"/>
                <a:ea typeface="黑体" panose="02010609060101010101" pitchFamily="49" charset="-122"/>
              </a:rPr>
              <a:t>人工智能研究的基本内容</a:t>
            </a:r>
          </a:p>
        </p:txBody>
      </p:sp>
      <p:sp>
        <p:nvSpPr>
          <p:cNvPr id="9" name="Rectangle 5"/>
          <p:cNvSpPr>
            <a:spLocks noChangeArrowheads="1"/>
          </p:cNvSpPr>
          <p:nvPr/>
        </p:nvSpPr>
        <p:spPr bwMode="auto">
          <a:xfrm>
            <a:off x="457200" y="1143000"/>
            <a:ext cx="8489950" cy="213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en-US" altLang="zh-CN">
                <a:solidFill>
                  <a:srgbClr val="0000FF"/>
                </a:solidFill>
                <a:latin typeface="Times New Roman" panose="02020603050405020304" pitchFamily="18" charset="0"/>
              </a:rPr>
              <a:t>5. </a:t>
            </a:r>
            <a:r>
              <a:rPr lang="zh-CN" altLang="en-US">
                <a:solidFill>
                  <a:srgbClr val="0000FF"/>
                </a:solidFill>
                <a:latin typeface="Times New Roman" panose="02020603050405020304" pitchFamily="18" charset="0"/>
              </a:rPr>
              <a:t>机器行为 </a:t>
            </a:r>
          </a:p>
          <a:p>
            <a:pPr eaLnBrk="1" hangingPunct="1"/>
            <a:r>
              <a:rPr lang="zh-CN" altLang="en-US" sz="2600">
                <a:solidFill>
                  <a:srgbClr val="0000FF"/>
                </a:solidFill>
                <a:latin typeface="Times New Roman" panose="02020603050405020304" pitchFamily="18" charset="0"/>
              </a:rPr>
              <a:t>机器行为</a:t>
            </a:r>
            <a:r>
              <a:rPr lang="zh-CN" altLang="en-US" sz="2600">
                <a:latin typeface="Times New Roman" panose="02020603050405020304" pitchFamily="18" charset="0"/>
              </a:rPr>
              <a:t>：计算机的表达能力，即“说”、“写”、“画”等能力。</a:t>
            </a:r>
          </a:p>
        </p:txBody>
      </p:sp>
      <p:pic>
        <p:nvPicPr>
          <p:cNvPr id="144390" name="图片 9" descr="机器人1.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124200"/>
            <a:ext cx="42672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91" name="图片 10" descr="机器人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3124200"/>
            <a:ext cx="39624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416433FF-3CCA-4340-8100-169CCA986778}" type="slidenum">
              <a:rPr altLang="en-US" sz="1800" smtClean="0">
                <a:solidFill>
                  <a:srgbClr val="A50021"/>
                </a:solidFill>
                <a:ea typeface="MS PGothic" panose="020B0600070205080204" pitchFamily="34" charset="-128"/>
              </a:rPr>
              <a:pPr>
                <a:lnSpc>
                  <a:spcPct val="100000"/>
                </a:lnSpc>
                <a:spcBef>
                  <a:spcPct val="0"/>
                </a:spcBef>
                <a:buClrTx/>
                <a:buFontTx/>
                <a:buNone/>
              </a:pPr>
              <a:t>123</a:t>
            </a:fld>
            <a:endParaRPr lang="zh-CN" altLang="ja-JP" sz="1800" smtClean="0">
              <a:solidFill>
                <a:srgbClr val="A50021"/>
              </a:solidFill>
              <a:ea typeface="MS PGothic" panose="020B0600070205080204" pitchFamily="34" charset="-128"/>
            </a:endParaRPr>
          </a:p>
        </p:txBody>
      </p:sp>
      <p:sp>
        <p:nvSpPr>
          <p:cNvPr id="145411" name="Rectangle 2"/>
          <p:cNvSpPr>
            <a:spLocks noGrp="1" noChangeArrowheads="1"/>
          </p:cNvSpPr>
          <p:nvPr>
            <p:ph type="title"/>
          </p:nvPr>
        </p:nvSpPr>
        <p:spPr/>
        <p:txBody>
          <a:bodyPr/>
          <a:lstStyle/>
          <a:p>
            <a:pPr eaLnBrk="1" hangingPunct="1"/>
            <a:r>
              <a:rPr lang="zh-CN" altLang="en-US" sz="3600" b="0" smtClean="0">
                <a:latin typeface="Times New Roman" panose="02020603050405020304" pitchFamily="18" charset="0"/>
                <a:ea typeface="黑体" panose="02010609060101010101" pitchFamily="49" charset="-122"/>
              </a:rPr>
              <a:t>第</a:t>
            </a:r>
            <a:r>
              <a:rPr lang="en-US" altLang="zh-CN" sz="3600" b="0" smtClean="0">
                <a:latin typeface="Times New Roman" panose="02020603050405020304" pitchFamily="18" charset="0"/>
                <a:ea typeface="黑体" panose="02010609060101010101" pitchFamily="49" charset="-122"/>
              </a:rPr>
              <a:t>1</a:t>
            </a:r>
            <a:r>
              <a:rPr lang="zh-CN" altLang="en-US" sz="3600" b="0" smtClean="0">
                <a:latin typeface="Times New Roman" panose="02020603050405020304" pitchFamily="18" charset="0"/>
                <a:ea typeface="黑体" panose="02010609060101010101" pitchFamily="49" charset="-122"/>
              </a:rPr>
              <a:t>章  绪论</a:t>
            </a:r>
          </a:p>
        </p:txBody>
      </p:sp>
      <p:sp>
        <p:nvSpPr>
          <p:cNvPr id="145412" name="Rectangle 3"/>
          <p:cNvSpPr>
            <a:spLocks noGrp="1" noChangeArrowheads="1"/>
          </p:cNvSpPr>
          <p:nvPr>
            <p:ph type="body" idx="1"/>
          </p:nvPr>
        </p:nvSpPr>
        <p:spPr>
          <a:xfrm>
            <a:off x="533400" y="908050"/>
            <a:ext cx="8359775" cy="5400675"/>
          </a:xfrm>
        </p:spPr>
        <p:txBody>
          <a:bodyPr/>
          <a:lstStyle/>
          <a:p>
            <a:pPr eaLnBrk="1" hangingPunct="1">
              <a:lnSpc>
                <a:spcPct val="160000"/>
              </a:lnSpc>
            </a:pPr>
            <a:r>
              <a:rPr lang="en-US" altLang="zh-CN" b="1" smtClean="0">
                <a:latin typeface="Times New Roman" panose="02020603050405020304" pitchFamily="18" charset="0"/>
              </a:rPr>
              <a:t>1.1  </a:t>
            </a:r>
            <a:r>
              <a:rPr lang="zh-CN" altLang="en-US" b="1" smtClean="0">
                <a:latin typeface="Times New Roman" panose="02020603050405020304" pitchFamily="18" charset="0"/>
              </a:rPr>
              <a:t>人工智能的基本概念 </a:t>
            </a:r>
          </a:p>
          <a:p>
            <a:pPr eaLnBrk="1" hangingPunct="1">
              <a:lnSpc>
                <a:spcPct val="160000"/>
              </a:lnSpc>
            </a:pPr>
            <a:r>
              <a:rPr lang="en-US" altLang="zh-CN" b="1" smtClean="0">
                <a:latin typeface="Times New Roman" panose="02020603050405020304" pitchFamily="18" charset="0"/>
              </a:rPr>
              <a:t>1.2  </a:t>
            </a:r>
            <a:r>
              <a:rPr lang="zh-CN" altLang="en-US" b="1" smtClean="0">
                <a:latin typeface="Times New Roman" panose="02020603050405020304" pitchFamily="18" charset="0"/>
              </a:rPr>
              <a:t>人工智能的发展简史 </a:t>
            </a:r>
          </a:p>
          <a:p>
            <a:pPr eaLnBrk="1" hangingPunct="1">
              <a:lnSpc>
                <a:spcPct val="160000"/>
              </a:lnSpc>
            </a:pPr>
            <a:r>
              <a:rPr lang="en-US" altLang="zh-CN" b="1" smtClean="0">
                <a:latin typeface="Times New Roman" panose="02020603050405020304" pitchFamily="18" charset="0"/>
              </a:rPr>
              <a:t>1.3  </a:t>
            </a:r>
            <a:r>
              <a:rPr lang="zh-CN" altLang="en-US" b="1" smtClean="0">
                <a:latin typeface="Times New Roman" panose="02020603050405020304" pitchFamily="18" charset="0"/>
              </a:rPr>
              <a:t>人工智能研究的基本内容</a:t>
            </a:r>
          </a:p>
          <a:p>
            <a:pPr eaLnBrk="1" hangingPunct="1">
              <a:lnSpc>
                <a:spcPct val="160000"/>
              </a:lnSpc>
              <a:buClr>
                <a:srgbClr val="0000FF"/>
              </a:buClr>
              <a:buSzPct val="150000"/>
              <a:buFont typeface="Wingdings" panose="05000000000000000000" pitchFamily="2" charset="2"/>
              <a:buChar char="ü"/>
            </a:pPr>
            <a:r>
              <a:rPr lang="en-US" altLang="zh-CN" b="1" smtClean="0">
                <a:solidFill>
                  <a:srgbClr val="0000FF"/>
                </a:solidFill>
                <a:latin typeface="Times New Roman" panose="02020603050405020304" pitchFamily="18" charset="0"/>
              </a:rPr>
              <a:t>1.4  </a:t>
            </a:r>
            <a:r>
              <a:rPr lang="zh-CN" altLang="en-US" b="1" smtClean="0">
                <a:solidFill>
                  <a:srgbClr val="0000FF"/>
                </a:solidFill>
                <a:latin typeface="Times New Roman" panose="02020603050405020304" pitchFamily="18" charset="0"/>
              </a:rPr>
              <a:t>人工智能的主要研究领域</a:t>
            </a:r>
            <a:r>
              <a:rPr lang="zh-CN" altLang="en-US" b="1" smtClean="0"/>
              <a:t> </a:t>
            </a:r>
          </a:p>
        </p:txBody>
      </p:sp>
    </p:spTree>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5C5CE27E-CF11-431A-8163-8718BA923D50}" type="slidenum">
              <a:rPr altLang="en-US" sz="1800" smtClean="0">
                <a:solidFill>
                  <a:srgbClr val="A50021"/>
                </a:solidFill>
                <a:ea typeface="MS PGothic" panose="020B0600070205080204" pitchFamily="34" charset="-128"/>
              </a:rPr>
              <a:pPr>
                <a:lnSpc>
                  <a:spcPct val="100000"/>
                </a:lnSpc>
                <a:spcBef>
                  <a:spcPct val="0"/>
                </a:spcBef>
                <a:buClrTx/>
                <a:buFontTx/>
                <a:buNone/>
              </a:pPr>
              <a:t>124</a:t>
            </a:fld>
            <a:endParaRPr lang="zh-CN" altLang="ja-JP" sz="1800" smtClean="0">
              <a:solidFill>
                <a:srgbClr val="A50021"/>
              </a:solidFill>
              <a:ea typeface="MS PGothic" panose="020B0600070205080204" pitchFamily="34" charset="-128"/>
            </a:endParaRPr>
          </a:p>
        </p:txBody>
      </p:sp>
      <p:sp>
        <p:nvSpPr>
          <p:cNvPr id="146435" name="Rectangle 2"/>
          <p:cNvSpPr>
            <a:spLocks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3600">
                <a:solidFill>
                  <a:schemeClr val="bg1"/>
                </a:solidFill>
                <a:latin typeface="Times New Roman" panose="02020603050405020304" pitchFamily="18" charset="0"/>
                <a:ea typeface="黑体" panose="02010609060101010101" pitchFamily="49" charset="-122"/>
              </a:rPr>
              <a:t>1.4  </a:t>
            </a:r>
            <a:r>
              <a:rPr lang="zh-CN" altLang="en-US" sz="3600">
                <a:solidFill>
                  <a:schemeClr val="bg1"/>
                </a:solidFill>
                <a:latin typeface="Times New Roman" panose="02020603050405020304" pitchFamily="18" charset="0"/>
                <a:ea typeface="黑体" panose="02010609060101010101" pitchFamily="49" charset="-122"/>
              </a:rPr>
              <a:t>人工智能的主要研究领域</a:t>
            </a:r>
          </a:p>
        </p:txBody>
      </p:sp>
      <p:sp>
        <p:nvSpPr>
          <p:cNvPr id="146436" name="Rectangle 3"/>
          <p:cNvSpPr>
            <a:spLocks noChangeArrowheads="1"/>
          </p:cNvSpPr>
          <p:nvPr/>
        </p:nvSpPr>
        <p:spPr bwMode="auto">
          <a:xfrm>
            <a:off x="250825" y="908050"/>
            <a:ext cx="86423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u"/>
            </a:pPr>
            <a:r>
              <a:rPr lang="zh-CN" altLang="en-US">
                <a:solidFill>
                  <a:srgbClr val="0000FF"/>
                </a:solidFill>
                <a:latin typeface="Times New Roman" panose="02020603050405020304" pitchFamily="18" charset="0"/>
              </a:rPr>
              <a:t>自动定理证明</a:t>
            </a:r>
          </a:p>
          <a:p>
            <a:pPr eaLnBrk="1" hangingPunct="1">
              <a:buFont typeface="Wingdings" panose="05000000000000000000" pitchFamily="2" charset="2"/>
              <a:buNone/>
            </a:pPr>
            <a:endParaRPr lang="zh-CN" altLang="en-US" sz="2600">
              <a:latin typeface="Times New Roman" panose="02020603050405020304" pitchFamily="18" charset="0"/>
            </a:endParaRPr>
          </a:p>
          <a:p>
            <a:pPr eaLnBrk="1" hangingPunct="1">
              <a:buFont typeface="Wingdings" panose="05000000000000000000" pitchFamily="2" charset="2"/>
              <a:buNone/>
            </a:pPr>
            <a:r>
              <a:rPr lang="zh-CN" altLang="en-US" sz="2600">
                <a:latin typeface="Times New Roman" panose="02020603050405020304" pitchFamily="18" charset="0"/>
              </a:rPr>
              <a:t> </a:t>
            </a:r>
            <a:r>
              <a:rPr lang="zh-CN" altLang="en-US">
                <a:latin typeface="Times New Roman" panose="02020603050405020304" pitchFamily="18" charset="0"/>
              </a:rPr>
              <a:t> </a:t>
            </a:r>
          </a:p>
        </p:txBody>
      </p:sp>
      <p:sp>
        <p:nvSpPr>
          <p:cNvPr id="146437" name="Rectangle 5"/>
          <p:cNvSpPr>
            <a:spLocks noChangeArrowheads="1"/>
          </p:cNvSpPr>
          <p:nvPr/>
        </p:nvSpPr>
        <p:spPr bwMode="auto">
          <a:xfrm>
            <a:off x="304800" y="1524000"/>
            <a:ext cx="8610600" cy="4846638"/>
          </a:xfrm>
          <a:prstGeom prst="rect">
            <a:avLst/>
          </a:prstGeom>
          <a:gradFill rotWithShape="0">
            <a:gsLst>
              <a:gs pos="0">
                <a:srgbClr val="CCFFFF"/>
              </a:gs>
              <a:gs pos="100000">
                <a:srgbClr val="FFFFFF"/>
              </a:gs>
            </a:gsLst>
            <a:path path="rect">
              <a:fillToRect r="100000" b="100000"/>
            </a:path>
          </a:gradFill>
          <a:ln w="9525">
            <a:solidFill>
              <a:srgbClr val="808080"/>
            </a:solidFill>
            <a:miter lim="800000"/>
            <a:headEnd/>
            <a:tailEnd/>
          </a:ln>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just" eaLnBrk="1" hangingPunct="1">
              <a:spcBef>
                <a:spcPct val="50000"/>
              </a:spcBef>
            </a:pPr>
            <a:r>
              <a:rPr lang="en-US" altLang="zh-CN">
                <a:latin typeface="Times New Roman" panose="02020603050405020304" pitchFamily="18" charset="0"/>
              </a:rPr>
              <a:t> </a:t>
            </a:r>
            <a:r>
              <a:rPr lang="zh-CN" altLang="en-US">
                <a:latin typeface="Times New Roman" panose="02020603050405020304" pitchFamily="18" charset="0"/>
              </a:rPr>
              <a:t>定理证明的实质是证明由前提 </a:t>
            </a:r>
            <a:r>
              <a:rPr lang="en-US" altLang="zh-CN" i="1">
                <a:latin typeface="Times New Roman" panose="02020603050405020304" pitchFamily="18" charset="0"/>
              </a:rPr>
              <a:t>P</a:t>
            </a:r>
            <a:r>
              <a:rPr lang="en-US" altLang="zh-CN">
                <a:latin typeface="Times New Roman" panose="02020603050405020304" pitchFamily="18" charset="0"/>
              </a:rPr>
              <a:t> </a:t>
            </a:r>
            <a:r>
              <a:rPr lang="zh-CN" altLang="en-US">
                <a:latin typeface="Times New Roman" panose="02020603050405020304" pitchFamily="18" charset="0"/>
              </a:rPr>
              <a:t>得到结论 </a:t>
            </a:r>
            <a:r>
              <a:rPr lang="en-US" altLang="zh-CN" i="1">
                <a:latin typeface="Times New Roman" panose="02020603050405020304" pitchFamily="18" charset="0"/>
              </a:rPr>
              <a:t>Q </a:t>
            </a:r>
            <a:r>
              <a:rPr lang="zh-CN" altLang="en-US">
                <a:latin typeface="Times New Roman" panose="02020603050405020304" pitchFamily="18" charset="0"/>
              </a:rPr>
              <a:t>的永真性。</a:t>
            </a:r>
          </a:p>
          <a:p>
            <a:pPr algn="just" eaLnBrk="1" hangingPunct="1">
              <a:spcBef>
                <a:spcPct val="50000"/>
              </a:spcBef>
            </a:pPr>
            <a:r>
              <a:rPr lang="zh-CN" altLang="en-US">
                <a:latin typeface="Times New Roman" panose="02020603050405020304" pitchFamily="18" charset="0"/>
              </a:rPr>
              <a:t> </a:t>
            </a:r>
            <a:r>
              <a:rPr lang="en-US" altLang="zh-CN">
                <a:solidFill>
                  <a:srgbClr val="000000"/>
                </a:solidFill>
                <a:latin typeface="Times New Roman" panose="02020603050405020304" pitchFamily="18" charset="0"/>
              </a:rPr>
              <a:t>1958</a:t>
            </a:r>
            <a:r>
              <a:rPr lang="zh-CN" altLang="en-US">
                <a:solidFill>
                  <a:srgbClr val="000000"/>
                </a:solidFill>
                <a:latin typeface="Times New Roman" panose="02020603050405020304" pitchFamily="18" charset="0"/>
              </a:rPr>
              <a:t>年，王浩证明了有关命题演算的全部定理（</a:t>
            </a:r>
            <a:r>
              <a:rPr lang="en-US" altLang="zh-CN">
                <a:solidFill>
                  <a:srgbClr val="000000"/>
                </a:solidFill>
                <a:latin typeface="Times New Roman" panose="02020603050405020304" pitchFamily="18" charset="0"/>
              </a:rPr>
              <a:t>220</a:t>
            </a:r>
            <a:r>
              <a:rPr lang="zh-CN" altLang="en-US">
                <a:solidFill>
                  <a:srgbClr val="000000"/>
                </a:solidFill>
                <a:latin typeface="Times New Roman" panose="02020603050405020304" pitchFamily="18" charset="0"/>
              </a:rPr>
              <a:t>条）、谓词演算中</a:t>
            </a:r>
            <a:r>
              <a:rPr lang="en-US" altLang="zh-CN">
                <a:solidFill>
                  <a:srgbClr val="000000"/>
                </a:solidFill>
                <a:latin typeface="Times New Roman" panose="02020603050405020304" pitchFamily="18" charset="0"/>
              </a:rPr>
              <a:t>150</a:t>
            </a:r>
            <a:r>
              <a:rPr lang="zh-CN" altLang="en-US">
                <a:solidFill>
                  <a:srgbClr val="000000"/>
                </a:solidFill>
                <a:latin typeface="Times New Roman" panose="02020603050405020304" pitchFamily="18" charset="0"/>
              </a:rPr>
              <a:t>条定理的</a:t>
            </a:r>
            <a:r>
              <a:rPr lang="en-US" altLang="zh-CN">
                <a:solidFill>
                  <a:srgbClr val="000000"/>
                </a:solidFill>
                <a:latin typeface="Times New Roman" panose="02020603050405020304" pitchFamily="18" charset="0"/>
              </a:rPr>
              <a:t>85%</a:t>
            </a:r>
            <a:r>
              <a:rPr lang="zh-CN" altLang="en-US">
                <a:solidFill>
                  <a:srgbClr val="000000"/>
                </a:solidFill>
                <a:latin typeface="Times New Roman" panose="02020603050405020304" pitchFamily="18" charset="0"/>
              </a:rPr>
              <a:t>。</a:t>
            </a:r>
            <a:r>
              <a:rPr lang="zh-CN" altLang="en-US">
                <a:latin typeface="Times New Roman" panose="02020603050405020304" pitchFamily="18" charset="0"/>
              </a:rPr>
              <a:t> </a:t>
            </a:r>
          </a:p>
          <a:p>
            <a:pPr algn="just" eaLnBrk="1" hangingPunct="1">
              <a:spcBef>
                <a:spcPct val="50000"/>
              </a:spcBef>
            </a:pPr>
            <a:r>
              <a:rPr lang="zh-CN" altLang="en-US">
                <a:solidFill>
                  <a:srgbClr val="000000"/>
                </a:solidFill>
                <a:latin typeface="Times New Roman" panose="02020603050405020304" pitchFamily="18" charset="0"/>
              </a:rPr>
              <a:t> </a:t>
            </a:r>
            <a:r>
              <a:rPr lang="en-US" altLang="zh-CN">
                <a:solidFill>
                  <a:srgbClr val="000000"/>
                </a:solidFill>
                <a:latin typeface="Times New Roman" panose="02020603050405020304" pitchFamily="18" charset="0"/>
              </a:rPr>
              <a:t>1965</a:t>
            </a:r>
            <a:r>
              <a:rPr lang="zh-CN" altLang="en-US">
                <a:solidFill>
                  <a:srgbClr val="000000"/>
                </a:solidFill>
                <a:latin typeface="Times New Roman" panose="02020603050405020304" pitchFamily="18" charset="0"/>
              </a:rPr>
              <a:t>年鲁宾逊（</a:t>
            </a:r>
            <a:r>
              <a:rPr lang="en-US" altLang="zh-CN">
                <a:solidFill>
                  <a:srgbClr val="000000"/>
                </a:solidFill>
                <a:latin typeface="Times New Roman" panose="02020603050405020304" pitchFamily="18" charset="0"/>
              </a:rPr>
              <a:t>Robinson</a:t>
            </a:r>
            <a:r>
              <a:rPr lang="zh-CN" altLang="en-US">
                <a:solidFill>
                  <a:srgbClr val="000000"/>
                </a:solidFill>
                <a:latin typeface="Times New Roman" panose="02020603050405020304" pitchFamily="18" charset="0"/>
              </a:rPr>
              <a:t>）提出了归结原理，使机器定理证明成为现实。</a:t>
            </a:r>
          </a:p>
          <a:p>
            <a:pPr algn="just" eaLnBrk="1" hangingPunct="1">
              <a:spcBef>
                <a:spcPct val="50000"/>
              </a:spcBef>
            </a:pPr>
            <a:r>
              <a:rPr lang="zh-CN" altLang="en-US">
                <a:solidFill>
                  <a:srgbClr val="000000"/>
                </a:solidFill>
                <a:latin typeface="Times New Roman" panose="02020603050405020304" pitchFamily="18" charset="0"/>
              </a:rPr>
              <a:t> 我国著名数学家、中国科学院吴文俊院士把几何代数化，建立了一套机器证明方法，被称为“吴方法”。</a:t>
            </a:r>
          </a:p>
        </p:txBody>
      </p:sp>
    </p:spTree>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DD363732-F360-4FAC-807C-60B25896C0B2}" type="slidenum">
              <a:rPr altLang="en-US" sz="1800" smtClean="0">
                <a:solidFill>
                  <a:srgbClr val="A50021"/>
                </a:solidFill>
                <a:ea typeface="MS PGothic" panose="020B0600070205080204" pitchFamily="34" charset="-128"/>
              </a:rPr>
              <a:pPr>
                <a:lnSpc>
                  <a:spcPct val="100000"/>
                </a:lnSpc>
                <a:spcBef>
                  <a:spcPct val="0"/>
                </a:spcBef>
                <a:buClrTx/>
                <a:buFontTx/>
                <a:buNone/>
              </a:pPr>
              <a:t>125</a:t>
            </a:fld>
            <a:endParaRPr lang="zh-CN" altLang="ja-JP" sz="1800" smtClean="0">
              <a:solidFill>
                <a:srgbClr val="A50021"/>
              </a:solidFill>
              <a:ea typeface="MS PGothic" panose="020B0600070205080204" pitchFamily="34" charset="-128"/>
            </a:endParaRPr>
          </a:p>
        </p:txBody>
      </p:sp>
      <p:sp>
        <p:nvSpPr>
          <p:cNvPr id="147459" name="Rectangle 2"/>
          <p:cNvSpPr>
            <a:spLocks noGrp="1" noChangeArrowheads="1"/>
          </p:cNvSpPr>
          <p:nvPr>
            <p:ph type="title"/>
          </p:nvPr>
        </p:nvSpPr>
        <p:spPr/>
        <p:txBody>
          <a:bodyPr/>
          <a:lstStyle/>
          <a:p>
            <a:pPr eaLnBrk="1" hangingPunct="1"/>
            <a:r>
              <a:rPr lang="en-US" altLang="zh-CN" sz="3600" b="0" smtClean="0">
                <a:latin typeface="Times New Roman" panose="02020603050405020304" pitchFamily="18" charset="0"/>
                <a:ea typeface="黑体" panose="02010609060101010101" pitchFamily="49" charset="-122"/>
              </a:rPr>
              <a:t>1.4  </a:t>
            </a:r>
            <a:r>
              <a:rPr lang="zh-CN" altLang="en-US" sz="3600" b="0" smtClean="0">
                <a:latin typeface="Times New Roman" panose="02020603050405020304" pitchFamily="18" charset="0"/>
                <a:ea typeface="黑体" panose="02010609060101010101" pitchFamily="49" charset="-122"/>
              </a:rPr>
              <a:t>人工智能的主要研究领域</a:t>
            </a:r>
          </a:p>
        </p:txBody>
      </p:sp>
      <p:sp>
        <p:nvSpPr>
          <p:cNvPr id="147460" name="Rectangle 10"/>
          <p:cNvSpPr>
            <a:spLocks noChangeArrowheads="1"/>
          </p:cNvSpPr>
          <p:nvPr/>
        </p:nvSpPr>
        <p:spPr bwMode="auto">
          <a:xfrm>
            <a:off x="381000" y="1981200"/>
            <a:ext cx="8305800" cy="2541588"/>
          </a:xfrm>
          <a:prstGeom prst="rect">
            <a:avLst/>
          </a:prstGeom>
          <a:gradFill rotWithShape="0">
            <a:gsLst>
              <a:gs pos="0">
                <a:srgbClr val="CCFFFF"/>
              </a:gs>
              <a:gs pos="100000">
                <a:srgbClr val="FFFFFF"/>
              </a:gs>
            </a:gsLst>
            <a:path path="rect">
              <a:fillToRect r="100000" b="100000"/>
            </a:path>
          </a:gradFill>
          <a:ln w="9525">
            <a:solidFill>
              <a:srgbClr val="808080"/>
            </a:solidFill>
            <a:miter lim="800000"/>
            <a:headEnd/>
            <a:tailEnd/>
          </a:ln>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Times New Roman" panose="02020603050405020304" pitchFamily="18" charset="0"/>
              </a:rPr>
              <a:t> 如下棋、打牌、战争等一类竞争性的智能活动称为博弈。</a:t>
            </a:r>
            <a:endParaRPr lang="en-US" altLang="zh-CN">
              <a:latin typeface="Times New Roman" panose="02020603050405020304" pitchFamily="18" charset="0"/>
            </a:endParaRPr>
          </a:p>
          <a:p>
            <a:pPr eaLnBrk="1" hangingPunct="1">
              <a:spcBef>
                <a:spcPct val="50000"/>
              </a:spcBef>
            </a:pPr>
            <a:r>
              <a:rPr lang="en-US" altLang="zh-CN">
                <a:latin typeface="Times New Roman" panose="02020603050405020304" pitchFamily="18" charset="0"/>
              </a:rPr>
              <a:t>1956</a:t>
            </a:r>
            <a:r>
              <a:rPr lang="zh-CN" altLang="en-US">
                <a:latin typeface="Times New Roman" panose="02020603050405020304" pitchFamily="18" charset="0"/>
              </a:rPr>
              <a:t>年，塞缪尔研制出跳棋程序。</a:t>
            </a:r>
          </a:p>
          <a:p>
            <a:pPr eaLnBrk="1" hangingPunct="1">
              <a:spcBef>
                <a:spcPct val="50000"/>
              </a:spcBef>
            </a:pPr>
            <a:r>
              <a:rPr lang="zh-CN" altLang="en-US">
                <a:solidFill>
                  <a:srgbClr val="0000FF"/>
                </a:solidFill>
                <a:latin typeface="Times New Roman" panose="02020603050405020304" pitchFamily="18" charset="0"/>
              </a:rPr>
              <a:t>为什么许多是研究下棋、打牌？ </a:t>
            </a:r>
          </a:p>
        </p:txBody>
      </p:sp>
      <p:sp>
        <p:nvSpPr>
          <p:cNvPr id="147461" name="Rectangle 1028"/>
          <p:cNvSpPr>
            <a:spLocks noChangeArrowheads="1"/>
          </p:cNvSpPr>
          <p:nvPr/>
        </p:nvSpPr>
        <p:spPr bwMode="auto">
          <a:xfrm>
            <a:off x="298450" y="1155700"/>
            <a:ext cx="8642350"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87325" indent="-187325">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just" eaLnBrk="1" hangingPunct="1">
              <a:buFont typeface="Wingdings" panose="05000000000000000000" pitchFamily="2" charset="2"/>
              <a:buChar char="u"/>
            </a:pPr>
            <a:r>
              <a:rPr lang="en-US" altLang="zh-CN" sz="3200">
                <a:latin typeface="宋体" panose="02010600030101010101" pitchFamily="2" charset="-122"/>
              </a:rPr>
              <a:t> </a:t>
            </a:r>
            <a:r>
              <a:rPr lang="zh-CN" altLang="en-US" sz="3200">
                <a:solidFill>
                  <a:srgbClr val="0000FF"/>
                </a:solidFill>
                <a:latin typeface="宋体" panose="02010600030101010101" pitchFamily="2" charset="-122"/>
              </a:rPr>
              <a:t>博弈</a:t>
            </a:r>
            <a:endParaRPr lang="zh-CN" altLang="en-US" sz="3200">
              <a:latin typeface="Verdana" panose="020B0604030504040204" pitchFamily="34" charset="0"/>
            </a:endParaRPr>
          </a:p>
        </p:txBody>
      </p:sp>
    </p:spTree>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8F249E3E-6420-437F-98FA-8AEB93C704C3}" type="slidenum">
              <a:rPr altLang="en-US" sz="1800" smtClean="0">
                <a:solidFill>
                  <a:srgbClr val="A50021"/>
                </a:solidFill>
                <a:ea typeface="MS PGothic" panose="020B0600070205080204" pitchFamily="34" charset="-128"/>
              </a:rPr>
              <a:pPr>
                <a:lnSpc>
                  <a:spcPct val="100000"/>
                </a:lnSpc>
                <a:spcBef>
                  <a:spcPct val="0"/>
                </a:spcBef>
                <a:buClrTx/>
                <a:buFontTx/>
                <a:buNone/>
              </a:pPr>
              <a:t>126</a:t>
            </a:fld>
            <a:endParaRPr lang="zh-CN" altLang="ja-JP" sz="1800" smtClean="0">
              <a:solidFill>
                <a:srgbClr val="A50021"/>
              </a:solidFill>
              <a:ea typeface="MS PGothic" panose="020B0600070205080204" pitchFamily="34" charset="-128"/>
            </a:endParaRPr>
          </a:p>
        </p:txBody>
      </p:sp>
      <p:sp>
        <p:nvSpPr>
          <p:cNvPr id="148483" name="Rectangle 2"/>
          <p:cNvSpPr>
            <a:spLocks noGrp="1" noChangeArrowheads="1"/>
          </p:cNvSpPr>
          <p:nvPr>
            <p:ph type="title"/>
          </p:nvPr>
        </p:nvSpPr>
        <p:spPr/>
        <p:txBody>
          <a:bodyPr/>
          <a:lstStyle/>
          <a:p>
            <a:pPr eaLnBrk="1" hangingPunct="1"/>
            <a:r>
              <a:rPr lang="en-US" altLang="zh-CN" sz="3600" b="0" smtClean="0">
                <a:latin typeface="Times New Roman" panose="02020603050405020304" pitchFamily="18" charset="0"/>
                <a:ea typeface="黑体" panose="02010609060101010101" pitchFamily="49" charset="-122"/>
              </a:rPr>
              <a:t>1.4  </a:t>
            </a:r>
            <a:r>
              <a:rPr lang="zh-CN" altLang="en-US" sz="3600" b="0" smtClean="0">
                <a:latin typeface="Times New Roman" panose="02020603050405020304" pitchFamily="18" charset="0"/>
                <a:ea typeface="黑体" panose="02010609060101010101" pitchFamily="49" charset="-122"/>
              </a:rPr>
              <a:t>人工智能的主要研究领域</a:t>
            </a:r>
          </a:p>
        </p:txBody>
      </p:sp>
      <p:sp>
        <p:nvSpPr>
          <p:cNvPr id="148484" name="Rectangle 1028"/>
          <p:cNvSpPr>
            <a:spLocks noChangeArrowheads="1"/>
          </p:cNvSpPr>
          <p:nvPr/>
        </p:nvSpPr>
        <p:spPr bwMode="auto">
          <a:xfrm>
            <a:off x="762000" y="838200"/>
            <a:ext cx="7467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87325" indent="-187325">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just" eaLnBrk="1" hangingPunct="1"/>
            <a:r>
              <a:rPr lang="en-US" altLang="zh-CN" sz="3200">
                <a:latin typeface="宋体" panose="02010600030101010101" pitchFamily="2" charset="-122"/>
              </a:rPr>
              <a:t> </a:t>
            </a:r>
            <a:r>
              <a:rPr lang="zh-CN" altLang="en-US" sz="3200">
                <a:solidFill>
                  <a:srgbClr val="0000FF"/>
                </a:solidFill>
                <a:latin typeface="宋体" panose="02010600030101010101" pitchFamily="2" charset="-122"/>
              </a:rPr>
              <a:t>棋类游戏的计算复杂性</a:t>
            </a:r>
            <a:endParaRPr lang="zh-CN" altLang="en-US" sz="3200">
              <a:latin typeface="Verdana" panose="020B0604030504040204" pitchFamily="34" charset="0"/>
            </a:endParaRPr>
          </a:p>
        </p:txBody>
      </p:sp>
      <p:sp>
        <p:nvSpPr>
          <p:cNvPr id="9" name="Text Box 1035"/>
          <p:cNvSpPr txBox="1">
            <a:spLocks noChangeArrowheads="1"/>
          </p:cNvSpPr>
          <p:nvPr/>
        </p:nvSpPr>
        <p:spPr bwMode="auto">
          <a:xfrm>
            <a:off x="685800" y="1600200"/>
            <a:ext cx="7924800" cy="2554288"/>
          </a:xfrm>
          <a:prstGeom prst="rect">
            <a:avLst/>
          </a:prstGeom>
          <a:gradFill rotWithShape="0">
            <a:gsLst>
              <a:gs pos="0">
                <a:srgbClr val="CCECFF"/>
              </a:gs>
              <a:gs pos="50000">
                <a:srgbClr val="FFFFFF"/>
              </a:gs>
              <a:gs pos="100000">
                <a:srgbClr val="CCECFF"/>
              </a:gs>
            </a:gsLst>
            <a:lin ang="5400000" scaled="1"/>
          </a:gradFill>
          <a:ln w="9525">
            <a:solidFill>
              <a:srgbClr val="0000FF"/>
            </a:solidFill>
            <a:miter lim="800000"/>
            <a:headEnd/>
            <a:tailEnd/>
          </a:ln>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ClrTx/>
              <a:buFontTx/>
              <a:buNone/>
            </a:pPr>
            <a:r>
              <a:rPr lang="zh-CN" altLang="en-US">
                <a:solidFill>
                  <a:srgbClr val="0000FF"/>
                </a:solidFill>
                <a:latin typeface="Times New Roman" panose="02020603050405020304" pitchFamily="18" charset="0"/>
              </a:rPr>
              <a:t>棋局数量</a:t>
            </a:r>
            <a:endParaRPr lang="en-US" altLang="zh-CN">
              <a:solidFill>
                <a:srgbClr val="0000FF"/>
              </a:solidFill>
              <a:latin typeface="Times New Roman" panose="02020603050405020304" pitchFamily="18" charset="0"/>
            </a:endParaRPr>
          </a:p>
          <a:p>
            <a:pPr eaLnBrk="1" hangingPunct="1">
              <a:lnSpc>
                <a:spcPct val="100000"/>
              </a:lnSpc>
              <a:spcBef>
                <a:spcPts val="600"/>
              </a:spcBef>
              <a:buClrTx/>
              <a:buFontTx/>
              <a:buNone/>
            </a:pPr>
            <a:r>
              <a:rPr lang="zh-CN" altLang="en-US">
                <a:latin typeface="Times New Roman" panose="02020603050405020304" pitchFamily="18" charset="0"/>
              </a:rPr>
              <a:t>一字棋：</a:t>
            </a:r>
            <a:r>
              <a:rPr lang="en-US" altLang="zh-CN">
                <a:latin typeface="Times New Roman" panose="02020603050405020304" pitchFamily="18" charset="0"/>
                <a:cs typeface="Times New Roman" panose="02020603050405020304" pitchFamily="18" charset="0"/>
              </a:rPr>
              <a:t>9</a:t>
            </a:r>
            <a:r>
              <a:rPr lang="zh-CN" altLang="en-US">
                <a:latin typeface="Times New Roman" panose="02020603050405020304" pitchFamily="18" charset="0"/>
                <a:cs typeface="Times New Roman" panose="02020603050405020304" pitchFamily="18" charset="0"/>
              </a:rPr>
              <a:t>！</a:t>
            </a:r>
            <a:endParaRPr lang="en-US" altLang="zh-CN">
              <a:latin typeface="Times New Roman" panose="02020603050405020304" pitchFamily="18" charset="0"/>
              <a:cs typeface="Times New Roman" panose="02020603050405020304" pitchFamily="18" charset="0"/>
            </a:endParaRPr>
          </a:p>
          <a:p>
            <a:pPr eaLnBrk="1" hangingPunct="1">
              <a:lnSpc>
                <a:spcPct val="100000"/>
              </a:lnSpc>
              <a:spcBef>
                <a:spcPts val="600"/>
              </a:spcBef>
              <a:buClrTx/>
              <a:buFontTx/>
              <a:buNone/>
            </a:pPr>
            <a:r>
              <a:rPr lang="zh-CN" altLang="en-US">
                <a:latin typeface="Times New Roman" panose="02020603050405020304" pitchFamily="18" charset="0"/>
                <a:cs typeface="Times New Roman" panose="02020603050405020304" pitchFamily="18" charset="0"/>
              </a:rPr>
              <a:t>西洋跳棋：</a:t>
            </a:r>
            <a:r>
              <a:rPr lang="en-US" altLang="zh-CN">
                <a:latin typeface="Times New Roman" panose="02020603050405020304" pitchFamily="18" charset="0"/>
                <a:cs typeface="Times New Roman" panose="02020603050405020304" pitchFamily="18" charset="0"/>
              </a:rPr>
              <a:t>10</a:t>
            </a:r>
            <a:r>
              <a:rPr lang="en-US" altLang="zh-CN" baseline="30000">
                <a:latin typeface="Times New Roman" panose="02020603050405020304" pitchFamily="18" charset="0"/>
                <a:cs typeface="Times New Roman" panose="02020603050405020304" pitchFamily="18" charset="0"/>
              </a:rPr>
              <a:t>78</a:t>
            </a:r>
            <a:endParaRPr lang="en-US" altLang="zh-CN">
              <a:latin typeface="Times New Roman" panose="02020603050405020304" pitchFamily="18" charset="0"/>
              <a:cs typeface="Times New Roman" panose="02020603050405020304" pitchFamily="18" charset="0"/>
            </a:endParaRPr>
          </a:p>
          <a:p>
            <a:pPr eaLnBrk="1" hangingPunct="1">
              <a:lnSpc>
                <a:spcPct val="100000"/>
              </a:lnSpc>
              <a:spcBef>
                <a:spcPts val="600"/>
              </a:spcBef>
              <a:buClrTx/>
              <a:buFontTx/>
              <a:buNone/>
            </a:pPr>
            <a:r>
              <a:rPr lang="zh-CN" altLang="en-US">
                <a:latin typeface="Times New Roman" panose="02020603050405020304" pitchFamily="18" charset="0"/>
                <a:cs typeface="Times New Roman" panose="02020603050405020304" pitchFamily="18" charset="0"/>
              </a:rPr>
              <a:t>国际象棋：</a:t>
            </a:r>
            <a:r>
              <a:rPr lang="en-US" altLang="zh-CN">
                <a:latin typeface="Times New Roman" panose="02020603050405020304" pitchFamily="18" charset="0"/>
                <a:cs typeface="Times New Roman" panose="02020603050405020304" pitchFamily="18" charset="0"/>
              </a:rPr>
              <a:t>10</a:t>
            </a:r>
            <a:r>
              <a:rPr lang="en-US" altLang="zh-CN" baseline="30000">
                <a:latin typeface="Times New Roman" panose="02020603050405020304" pitchFamily="18" charset="0"/>
                <a:cs typeface="Times New Roman" panose="02020603050405020304" pitchFamily="18" charset="0"/>
              </a:rPr>
              <a:t>120</a:t>
            </a:r>
            <a:endParaRPr lang="en-US" altLang="zh-CN">
              <a:latin typeface="Times New Roman" panose="02020603050405020304" pitchFamily="18" charset="0"/>
              <a:cs typeface="Times New Roman" panose="02020603050405020304" pitchFamily="18" charset="0"/>
            </a:endParaRPr>
          </a:p>
          <a:p>
            <a:pPr eaLnBrk="1" hangingPunct="1">
              <a:lnSpc>
                <a:spcPct val="100000"/>
              </a:lnSpc>
              <a:spcBef>
                <a:spcPts val="600"/>
              </a:spcBef>
              <a:buClrTx/>
              <a:buFontTx/>
              <a:buNone/>
            </a:pPr>
            <a:r>
              <a:rPr lang="zh-CN" altLang="en-US">
                <a:latin typeface="Times New Roman" panose="02020603050405020304" pitchFamily="18" charset="0"/>
                <a:cs typeface="Times New Roman" panose="02020603050405020304" pitchFamily="18" charset="0"/>
              </a:rPr>
              <a:t>围棋：</a:t>
            </a:r>
            <a:r>
              <a:rPr lang="en-US" altLang="zh-CN">
                <a:latin typeface="Times New Roman" panose="02020603050405020304" pitchFamily="18" charset="0"/>
                <a:cs typeface="Times New Roman" panose="02020603050405020304" pitchFamily="18" charset="0"/>
              </a:rPr>
              <a:t>10</a:t>
            </a:r>
            <a:r>
              <a:rPr lang="en-US" altLang="zh-CN" baseline="30000">
                <a:latin typeface="Times New Roman" panose="02020603050405020304" pitchFamily="18" charset="0"/>
                <a:cs typeface="Times New Roman" panose="02020603050405020304" pitchFamily="18" charset="0"/>
              </a:rPr>
              <a:t>761</a:t>
            </a:r>
            <a:endParaRPr lang="zh-CN" altLang="en-US">
              <a:latin typeface="Times New Roman" panose="02020603050405020304" pitchFamily="18" charset="0"/>
              <a:cs typeface="Times New Roman" panose="02020603050405020304" pitchFamily="18" charset="0"/>
            </a:endParaRPr>
          </a:p>
        </p:txBody>
      </p:sp>
      <p:sp>
        <p:nvSpPr>
          <p:cNvPr id="6" name="Text Box 1035"/>
          <p:cNvSpPr txBox="1">
            <a:spLocks noChangeArrowheads="1"/>
          </p:cNvSpPr>
          <p:nvPr/>
        </p:nvSpPr>
        <p:spPr bwMode="auto">
          <a:xfrm>
            <a:off x="685800" y="4343400"/>
            <a:ext cx="7924800" cy="2032000"/>
          </a:xfrm>
          <a:prstGeom prst="rect">
            <a:avLst/>
          </a:prstGeom>
          <a:gradFill rotWithShape="0">
            <a:gsLst>
              <a:gs pos="0">
                <a:srgbClr val="CCECFF"/>
              </a:gs>
              <a:gs pos="50000">
                <a:srgbClr val="FFFFFF"/>
              </a:gs>
              <a:gs pos="100000">
                <a:srgbClr val="CCECFF"/>
              </a:gs>
            </a:gsLst>
            <a:lin ang="5400000" scaled="1"/>
          </a:gradFill>
          <a:ln w="9525">
            <a:solidFill>
              <a:srgbClr val="0000FF"/>
            </a:solidFill>
            <a:miter lim="800000"/>
            <a:headEnd/>
            <a:tailEnd/>
          </a:ln>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ClrTx/>
              <a:buFontTx/>
              <a:buNone/>
            </a:pPr>
            <a:r>
              <a:rPr lang="zh-CN" altLang="en-US">
                <a:latin typeface="Times New Roman" panose="02020603050405020304" pitchFamily="18" charset="0"/>
              </a:rPr>
              <a:t>国际象棋：</a:t>
            </a:r>
            <a:r>
              <a:rPr lang="en-US" altLang="zh-CN">
                <a:latin typeface="Times New Roman" panose="02020603050405020304" pitchFamily="18" charset="0"/>
              </a:rPr>
              <a:t>10</a:t>
            </a:r>
            <a:r>
              <a:rPr lang="en-US" altLang="zh-CN" baseline="30000">
                <a:latin typeface="Times New Roman" panose="02020603050405020304" pitchFamily="18" charset="0"/>
              </a:rPr>
              <a:t>120</a:t>
            </a:r>
            <a:endParaRPr lang="en-US" altLang="zh-CN">
              <a:latin typeface="Times New Roman" panose="02020603050405020304" pitchFamily="18" charset="0"/>
            </a:endParaRPr>
          </a:p>
          <a:p>
            <a:pPr eaLnBrk="1" hangingPunct="1">
              <a:lnSpc>
                <a:spcPct val="100000"/>
              </a:lnSpc>
              <a:spcBef>
                <a:spcPct val="50000"/>
              </a:spcBef>
              <a:buClrTx/>
              <a:buFontTx/>
              <a:buNone/>
            </a:pPr>
            <a:r>
              <a:rPr lang="zh-CN" altLang="en-US">
                <a:solidFill>
                  <a:srgbClr val="0000FF"/>
                </a:solidFill>
                <a:latin typeface="Times New Roman" panose="02020603050405020304" pitchFamily="18" charset="0"/>
              </a:rPr>
              <a:t>国际象棋：</a:t>
            </a:r>
            <a:r>
              <a:rPr lang="zh-CN" altLang="en-US">
                <a:latin typeface="Times New Roman" panose="02020603050405020304" pitchFamily="18" charset="0"/>
              </a:rPr>
              <a:t>假设每步可以搜索一个棋局，用极限并行速度（</a:t>
            </a:r>
            <a:r>
              <a:rPr lang="en-US" altLang="zh-CN">
                <a:latin typeface="Times New Roman" panose="02020603050405020304" pitchFamily="18" charset="0"/>
              </a:rPr>
              <a:t>10</a:t>
            </a:r>
            <a:r>
              <a:rPr lang="en-US" altLang="zh-CN" baseline="30000">
                <a:latin typeface="Times New Roman" panose="02020603050405020304" pitchFamily="18" charset="0"/>
              </a:rPr>
              <a:t>-104</a:t>
            </a:r>
            <a:r>
              <a:rPr lang="zh-CN" altLang="en-US">
                <a:latin typeface="Times New Roman" panose="02020603050405020304" pitchFamily="18" charset="0"/>
              </a:rPr>
              <a:t>年</a:t>
            </a:r>
            <a:r>
              <a:rPr lang="en-US" altLang="zh-CN">
                <a:latin typeface="Times New Roman" panose="02020603050405020304" pitchFamily="18" charset="0"/>
                <a:cs typeface="Times New Roman" panose="02020603050405020304" pitchFamily="18" charset="0"/>
              </a:rPr>
              <a:t>/</a:t>
            </a:r>
            <a:r>
              <a:rPr lang="zh-CN" altLang="en-US">
                <a:latin typeface="Times New Roman" panose="02020603050405020304" pitchFamily="18" charset="0"/>
                <a:cs typeface="Times New Roman" panose="02020603050405020304" pitchFamily="18" charset="0"/>
              </a:rPr>
              <a:t>步）来处理，搜索一遍的全部棋局也得</a:t>
            </a:r>
            <a:r>
              <a:rPr lang="en-US" altLang="zh-CN">
                <a:latin typeface="Times New Roman" panose="02020603050405020304" pitchFamily="18" charset="0"/>
                <a:cs typeface="Times New Roman" panose="02020603050405020304" pitchFamily="18" charset="0"/>
              </a:rPr>
              <a:t>10</a:t>
            </a:r>
            <a:r>
              <a:rPr lang="en-US" altLang="zh-CN" baseline="30000">
                <a:latin typeface="Times New Roman" panose="02020603050405020304" pitchFamily="18" charset="0"/>
                <a:cs typeface="Times New Roman" panose="02020603050405020304" pitchFamily="18" charset="0"/>
              </a:rPr>
              <a:t>16</a:t>
            </a:r>
            <a:r>
              <a:rPr lang="zh-CN" altLang="en-US">
                <a:latin typeface="Times New Roman" panose="02020603050405020304" pitchFamily="18" charset="0"/>
                <a:cs typeface="Times New Roman" panose="02020603050405020304" pitchFamily="18" charset="0"/>
              </a:rPr>
              <a:t>年即</a:t>
            </a:r>
            <a:r>
              <a:rPr lang="en-US" altLang="zh-CN">
                <a:latin typeface="Times New Roman" panose="02020603050405020304" pitchFamily="18" charset="0"/>
                <a:cs typeface="Times New Roman" panose="02020603050405020304" pitchFamily="18" charset="0"/>
              </a:rPr>
              <a:t>1</a:t>
            </a:r>
            <a:r>
              <a:rPr lang="zh-CN" altLang="en-US">
                <a:latin typeface="Times New Roman" panose="02020603050405020304" pitchFamily="18" charset="0"/>
                <a:cs typeface="Times New Roman" panose="02020603050405020304" pitchFamily="18" charset="0"/>
              </a:rPr>
              <a:t>亿亿年才可以算完！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utoUpdateAnimBg="0"/>
      <p:bldP spid="6" grpId="0" animBg="1" autoUpdateAnimBg="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pPr eaLnBrk="1" hangingPunct="1"/>
            <a:r>
              <a:rPr lang="en-US" altLang="zh-CN" sz="3600" b="0" smtClean="0">
                <a:latin typeface="Times New Roman" panose="02020603050405020304" pitchFamily="18" charset="0"/>
                <a:ea typeface="黑体" panose="02010609060101010101" pitchFamily="49" charset="-122"/>
              </a:rPr>
              <a:t>1.4  </a:t>
            </a:r>
            <a:r>
              <a:rPr lang="zh-CN" altLang="en-US" sz="3600" b="0" smtClean="0">
                <a:latin typeface="Times New Roman" panose="02020603050405020304" pitchFamily="18" charset="0"/>
                <a:ea typeface="黑体" panose="02010609060101010101" pitchFamily="49" charset="-122"/>
              </a:rPr>
              <a:t>人工智能的主要研究领域</a:t>
            </a:r>
          </a:p>
        </p:txBody>
      </p:sp>
      <p:sp>
        <p:nvSpPr>
          <p:cNvPr id="149507" name="Rectangle 1028"/>
          <p:cNvSpPr>
            <a:spLocks noChangeArrowheads="1"/>
          </p:cNvSpPr>
          <p:nvPr/>
        </p:nvSpPr>
        <p:spPr bwMode="auto">
          <a:xfrm>
            <a:off x="298450" y="1155700"/>
            <a:ext cx="8642350"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87325" indent="-187325">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just" eaLnBrk="1" hangingPunct="1"/>
            <a:r>
              <a:rPr lang="en-US" altLang="zh-CN" sz="3200">
                <a:latin typeface="宋体" panose="02010600030101010101" pitchFamily="2" charset="-122"/>
              </a:rPr>
              <a:t> </a:t>
            </a:r>
            <a:r>
              <a:rPr lang="zh-CN" altLang="en-US" sz="3200">
                <a:solidFill>
                  <a:srgbClr val="0000FF"/>
                </a:solidFill>
                <a:latin typeface="宋体" panose="02010600030101010101" pitchFamily="2" charset="-122"/>
              </a:rPr>
              <a:t>国际象棋比赛</a:t>
            </a:r>
            <a:endParaRPr lang="zh-CN" altLang="en-US" sz="3200">
              <a:latin typeface="Verdana" panose="020B0604030504040204" pitchFamily="34" charset="0"/>
            </a:endParaRPr>
          </a:p>
        </p:txBody>
      </p:sp>
      <p:sp>
        <p:nvSpPr>
          <p:cNvPr id="7" name="Text Box 1035"/>
          <p:cNvSpPr txBox="1">
            <a:spLocks noChangeArrowheads="1"/>
          </p:cNvSpPr>
          <p:nvPr/>
        </p:nvSpPr>
        <p:spPr bwMode="auto">
          <a:xfrm>
            <a:off x="428625" y="2000250"/>
            <a:ext cx="8458200" cy="1949450"/>
          </a:xfrm>
          <a:prstGeom prst="rect">
            <a:avLst/>
          </a:prstGeom>
          <a:gradFill rotWithShape="0">
            <a:gsLst>
              <a:gs pos="0">
                <a:srgbClr val="CCECFF"/>
              </a:gs>
              <a:gs pos="50000">
                <a:srgbClr val="FFFFFF"/>
              </a:gs>
              <a:gs pos="100000">
                <a:srgbClr val="CCECFF"/>
              </a:gs>
            </a:gsLst>
            <a:lin ang="5400000" scaled="1"/>
          </a:gradFill>
          <a:ln w="9525">
            <a:solidFill>
              <a:srgbClr val="0000FF"/>
            </a:solidFill>
            <a:miter lim="800000"/>
            <a:headEnd/>
            <a:tailEnd/>
          </a:ln>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50000"/>
              </a:lnSpc>
              <a:spcBef>
                <a:spcPts val="600"/>
              </a:spcBef>
              <a:buClrTx/>
              <a:buFontTx/>
              <a:buNone/>
            </a:pPr>
            <a:r>
              <a:rPr lang="en-US" altLang="zh-CN">
                <a:latin typeface="Times New Roman" panose="02020603050405020304" pitchFamily="18" charset="0"/>
              </a:rPr>
              <a:t>1991</a:t>
            </a:r>
            <a:r>
              <a:rPr lang="zh-CN" altLang="en-US">
                <a:latin typeface="Times New Roman" panose="02020603050405020304" pitchFamily="18" charset="0"/>
              </a:rPr>
              <a:t>年</a:t>
            </a:r>
            <a:r>
              <a:rPr lang="en-US" altLang="zh-CN">
                <a:latin typeface="Times New Roman" panose="02020603050405020304" pitchFamily="18" charset="0"/>
              </a:rPr>
              <a:t>8</a:t>
            </a:r>
            <a:r>
              <a:rPr lang="zh-CN" altLang="en-US">
                <a:latin typeface="Times New Roman" panose="02020603050405020304" pitchFamily="18" charset="0"/>
              </a:rPr>
              <a:t>月，</a:t>
            </a:r>
            <a:r>
              <a:rPr lang="en-US" altLang="zh-CN">
                <a:latin typeface="Times New Roman" panose="02020603050405020304" pitchFamily="18" charset="0"/>
              </a:rPr>
              <a:t>IBM</a:t>
            </a:r>
            <a:r>
              <a:rPr lang="zh-CN" altLang="en-US">
                <a:latin typeface="Times New Roman" panose="02020603050405020304" pitchFamily="18" charset="0"/>
              </a:rPr>
              <a:t>公司研制的</a:t>
            </a:r>
            <a:r>
              <a:rPr lang="en-US" altLang="zh-CN">
                <a:latin typeface="Times New Roman" panose="02020603050405020304" pitchFamily="18" charset="0"/>
              </a:rPr>
              <a:t>Deep Thought 2</a:t>
            </a:r>
            <a:r>
              <a:rPr lang="zh-CN" altLang="en-US">
                <a:latin typeface="Times New Roman" panose="02020603050405020304" pitchFamily="18" charset="0"/>
              </a:rPr>
              <a:t>计算机系统与澳大利亚象棋冠军约翰森（</a:t>
            </a:r>
            <a:r>
              <a:rPr lang="en-US" altLang="zh-CN">
                <a:latin typeface="Times New Roman" panose="02020603050405020304" pitchFamily="18" charset="0"/>
              </a:rPr>
              <a:t>D.Johansen</a:t>
            </a:r>
            <a:r>
              <a:rPr lang="zh-CN" altLang="en-US">
                <a:latin typeface="Times New Roman" panose="02020603050405020304" pitchFamily="18" charset="0"/>
              </a:rPr>
              <a:t>）举行了一场人机对抗赛，以</a:t>
            </a:r>
            <a:r>
              <a:rPr lang="en-US" altLang="zh-CN">
                <a:latin typeface="Times New Roman" panose="02020603050405020304" pitchFamily="18" charset="0"/>
              </a:rPr>
              <a:t>1</a:t>
            </a:r>
            <a:r>
              <a:rPr lang="zh-CN" altLang="en-US">
                <a:latin typeface="Times New Roman" panose="02020603050405020304" pitchFamily="18" charset="0"/>
              </a:rPr>
              <a:t>：</a:t>
            </a:r>
            <a:r>
              <a:rPr lang="en-US" altLang="zh-CN">
                <a:latin typeface="Times New Roman" panose="02020603050405020304" pitchFamily="18" charset="0"/>
              </a:rPr>
              <a:t>1</a:t>
            </a:r>
            <a:r>
              <a:rPr lang="zh-CN" altLang="en-US">
                <a:latin typeface="Times New Roman" panose="02020603050405020304" pitchFamily="18" charset="0"/>
              </a:rPr>
              <a:t>平局告终。</a:t>
            </a:r>
          </a:p>
        </p:txBody>
      </p:sp>
      <p:sp>
        <p:nvSpPr>
          <p:cNvPr id="149509" name="Rectangle 5"/>
          <p:cNvSpPr>
            <a:spLocks noChangeArrowheads="1"/>
          </p:cNvSpPr>
          <p:nvPr/>
        </p:nvSpPr>
        <p:spPr bwMode="auto">
          <a:xfrm>
            <a:off x="457200" y="4267200"/>
            <a:ext cx="8382000" cy="1949450"/>
          </a:xfrm>
          <a:prstGeom prst="rect">
            <a:avLst/>
          </a:prstGeom>
          <a:gradFill rotWithShape="0">
            <a:gsLst>
              <a:gs pos="0">
                <a:srgbClr val="CCFFFF"/>
              </a:gs>
              <a:gs pos="100000">
                <a:srgbClr val="FFFFFF"/>
              </a:gs>
            </a:gsLst>
            <a:path path="rect">
              <a:fillToRect r="100000" b="100000"/>
            </a:path>
          </a:gradFill>
          <a:ln w="9525">
            <a:solidFill>
              <a:srgbClr val="808080"/>
            </a:solidFill>
            <a:miter lim="800000"/>
            <a:headEnd/>
            <a:tailEnd/>
          </a:ln>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50000"/>
              </a:lnSpc>
            </a:pPr>
            <a:r>
              <a:rPr lang="en-US" altLang="zh-CN">
                <a:latin typeface="Times New Roman" panose="02020603050405020304" pitchFamily="18" charset="0"/>
              </a:rPr>
              <a:t>1996.2.10-17 </a:t>
            </a:r>
            <a:r>
              <a:rPr lang="zh-CN" altLang="en-US">
                <a:latin typeface="Times New Roman" panose="02020603050405020304" pitchFamily="18" charset="0"/>
              </a:rPr>
              <a:t>，</a:t>
            </a:r>
            <a:r>
              <a:rPr lang="en-US" altLang="zh-CN">
                <a:latin typeface="Times New Roman" panose="02020603050405020304" pitchFamily="18" charset="0"/>
              </a:rPr>
              <a:t>IBM</a:t>
            </a:r>
            <a:r>
              <a:rPr lang="zh-CN" altLang="en-US">
                <a:latin typeface="Times New Roman" panose="02020603050405020304" pitchFamily="18" charset="0"/>
              </a:rPr>
              <a:t>公司的“深蓝”计算机系统与卡斯帕罗夫进行了六局比赛，号称人脑与电脑的世纪决战。卡斯帕罗夫以</a:t>
            </a:r>
            <a:r>
              <a:rPr lang="en-US" altLang="zh-CN">
                <a:latin typeface="Times New Roman" panose="02020603050405020304" pitchFamily="18" charset="0"/>
              </a:rPr>
              <a:t>4</a:t>
            </a:r>
            <a:r>
              <a:rPr lang="zh-CN" altLang="en-US">
                <a:latin typeface="Times New Roman" panose="02020603050405020304" pitchFamily="18" charset="0"/>
              </a:rPr>
              <a:t>：</a:t>
            </a:r>
            <a:r>
              <a:rPr lang="en-US" altLang="zh-CN">
                <a:latin typeface="Times New Roman" panose="02020603050405020304" pitchFamily="18" charset="0"/>
              </a:rPr>
              <a:t>2</a:t>
            </a:r>
            <a:r>
              <a:rPr lang="zh-CN" altLang="en-US">
                <a:latin typeface="Times New Roman" panose="02020603050405020304" pitchFamily="18" charset="0"/>
              </a:rPr>
              <a:t>获胜。</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lstStyle/>
          <a:p>
            <a:pPr eaLnBrk="1" hangingPunct="1"/>
            <a:r>
              <a:rPr lang="en-US" altLang="zh-CN" sz="3600" b="0" smtClean="0">
                <a:latin typeface="Times New Roman" panose="02020603050405020304" pitchFamily="18" charset="0"/>
                <a:ea typeface="黑体" panose="02010609060101010101" pitchFamily="49" charset="-122"/>
              </a:rPr>
              <a:t>1.4  </a:t>
            </a:r>
            <a:r>
              <a:rPr lang="zh-CN" altLang="en-US" sz="3600" b="0" smtClean="0">
                <a:latin typeface="Times New Roman" panose="02020603050405020304" pitchFamily="18" charset="0"/>
                <a:ea typeface="黑体" panose="02010609060101010101" pitchFamily="49" charset="-122"/>
              </a:rPr>
              <a:t>人工智能的主要研究领域</a:t>
            </a:r>
          </a:p>
        </p:txBody>
      </p:sp>
      <p:pic>
        <p:nvPicPr>
          <p:cNvPr id="6" name="Picture 7" descr="banner"/>
          <p:cNvPicPr>
            <a:picLocks noChangeAspect="1" noChangeArrowheads="1"/>
          </p:cNvPicPr>
          <p:nvPr/>
        </p:nvPicPr>
        <p:blipFill>
          <a:blip r:embed="rId2">
            <a:lum bright="84000"/>
            <a:extLst>
              <a:ext uri="{28A0092B-C50C-407E-A947-70E740481C1C}">
                <a14:useLocalDpi xmlns:a14="http://schemas.microsoft.com/office/drawing/2010/main" val="0"/>
              </a:ext>
            </a:extLst>
          </a:blip>
          <a:srcRect l="21120" t="15799" r="75542" b="58855"/>
          <a:stretch>
            <a:fillRect/>
          </a:stretch>
        </p:blipFill>
        <p:spPr bwMode="auto">
          <a:xfrm>
            <a:off x="2124075" y="908050"/>
            <a:ext cx="28892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532" name="Rectangle 5"/>
          <p:cNvSpPr>
            <a:spLocks noChangeArrowheads="1"/>
          </p:cNvSpPr>
          <p:nvPr/>
        </p:nvSpPr>
        <p:spPr bwMode="auto">
          <a:xfrm>
            <a:off x="304800" y="971550"/>
            <a:ext cx="8610600" cy="1766888"/>
          </a:xfrm>
          <a:prstGeom prst="rect">
            <a:avLst/>
          </a:prstGeom>
          <a:gradFill rotWithShape="0">
            <a:gsLst>
              <a:gs pos="0">
                <a:srgbClr val="CCFFFF"/>
              </a:gs>
              <a:gs pos="100000">
                <a:srgbClr val="FFFFFF"/>
              </a:gs>
            </a:gsLst>
            <a:path path="rect">
              <a:fillToRect r="100000" b="100000"/>
            </a:path>
          </a:gradFill>
          <a:ln w="9525">
            <a:solidFill>
              <a:srgbClr val="808080"/>
            </a:solidFill>
            <a:miter lim="800000"/>
            <a:headEnd/>
            <a:tailEnd/>
          </a:ln>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r>
              <a:rPr lang="en-US" altLang="zh-CN">
                <a:latin typeface="Times New Roman" panose="02020603050405020304" pitchFamily="18" charset="0"/>
              </a:rPr>
              <a:t>1997.5.3-11 </a:t>
            </a:r>
            <a:r>
              <a:rPr lang="zh-CN" altLang="en-US">
                <a:latin typeface="Times New Roman" panose="02020603050405020304" pitchFamily="18" charset="0"/>
              </a:rPr>
              <a:t>深蓝再次挑战特级大师卡斯帕罗夫。</a:t>
            </a:r>
          </a:p>
          <a:p>
            <a:pPr eaLnBrk="1" hangingPunct="1"/>
            <a:r>
              <a:rPr lang="zh-CN" altLang="en-US">
                <a:latin typeface="Times New Roman" panose="02020603050405020304" pitchFamily="18" charset="0"/>
              </a:rPr>
              <a:t> </a:t>
            </a:r>
            <a:r>
              <a:rPr lang="en-US" altLang="zh-CN">
                <a:latin typeface="Times New Roman" panose="02020603050405020304" pitchFamily="18" charset="0"/>
              </a:rPr>
              <a:t>1997</a:t>
            </a:r>
            <a:r>
              <a:rPr lang="zh-CN" altLang="en-US">
                <a:latin typeface="Times New Roman" panose="02020603050405020304" pitchFamily="18" charset="0"/>
              </a:rPr>
              <a:t>年</a:t>
            </a:r>
            <a:r>
              <a:rPr lang="en-US" altLang="zh-CN">
                <a:latin typeface="Times New Roman" panose="02020603050405020304" pitchFamily="18" charset="0"/>
              </a:rPr>
              <a:t>5</a:t>
            </a:r>
            <a:r>
              <a:rPr lang="zh-CN" altLang="en-US">
                <a:latin typeface="Times New Roman" panose="02020603050405020304" pitchFamily="18" charset="0"/>
              </a:rPr>
              <a:t>月</a:t>
            </a:r>
            <a:r>
              <a:rPr lang="en-US" altLang="zh-CN">
                <a:latin typeface="Times New Roman" panose="02020603050405020304" pitchFamily="18" charset="0"/>
              </a:rPr>
              <a:t>11</a:t>
            </a:r>
            <a:r>
              <a:rPr lang="zh-CN" altLang="en-US">
                <a:latin typeface="Times New Roman" panose="02020603050405020304" pitchFamily="18" charset="0"/>
              </a:rPr>
              <a:t>日凌晨</a:t>
            </a:r>
            <a:r>
              <a:rPr lang="en-US" altLang="zh-CN">
                <a:latin typeface="Times New Roman" panose="02020603050405020304" pitchFamily="18" charset="0"/>
              </a:rPr>
              <a:t>4</a:t>
            </a:r>
            <a:r>
              <a:rPr lang="zh-CN" altLang="en-US">
                <a:latin typeface="Times New Roman" panose="02020603050405020304" pitchFamily="18" charset="0"/>
              </a:rPr>
              <a:t>时许，美国纽约公平保险公司大厦，深蓝和卡斯帕罗夫“最后决战”正在进行。</a:t>
            </a:r>
          </a:p>
        </p:txBody>
      </p:sp>
      <p:sp>
        <p:nvSpPr>
          <p:cNvPr id="150533" name="Rectangle 5"/>
          <p:cNvSpPr>
            <a:spLocks noChangeArrowheads="1"/>
          </p:cNvSpPr>
          <p:nvPr/>
        </p:nvSpPr>
        <p:spPr bwMode="auto">
          <a:xfrm>
            <a:off x="304800" y="2667000"/>
            <a:ext cx="8610600" cy="3927475"/>
          </a:xfrm>
          <a:prstGeom prst="rect">
            <a:avLst/>
          </a:prstGeom>
          <a:gradFill rotWithShape="0">
            <a:gsLst>
              <a:gs pos="0">
                <a:srgbClr val="CCFFFF"/>
              </a:gs>
              <a:gs pos="100000">
                <a:srgbClr val="FFFFFF"/>
              </a:gs>
            </a:gsLst>
            <a:path path="rect">
              <a:fillToRect r="100000" b="100000"/>
            </a:path>
          </a:gradFill>
          <a:ln w="9525">
            <a:solidFill>
              <a:srgbClr val="808080"/>
            </a:solidFill>
            <a:miter lim="800000"/>
            <a:headEnd/>
            <a:tailEnd/>
          </a:ln>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40000"/>
              </a:lnSpc>
              <a:spcBef>
                <a:spcPct val="50000"/>
              </a:spcBef>
            </a:pPr>
            <a:r>
              <a:rPr lang="en-US" altLang="zh-CN">
                <a:latin typeface="Times New Roman" panose="02020603050405020304" pitchFamily="18" charset="0"/>
              </a:rPr>
              <a:t>4</a:t>
            </a:r>
            <a:r>
              <a:rPr lang="zh-CN" altLang="en-US">
                <a:latin typeface="Times New Roman" panose="02020603050405020304" pitchFamily="18" charset="0"/>
              </a:rPr>
              <a:t>时</a:t>
            </a:r>
            <a:r>
              <a:rPr lang="en-US" altLang="zh-CN">
                <a:latin typeface="Times New Roman" panose="02020603050405020304" pitchFamily="18" charset="0"/>
              </a:rPr>
              <a:t>50</a:t>
            </a:r>
            <a:r>
              <a:rPr lang="zh-CN" altLang="en-US">
                <a:latin typeface="Times New Roman" panose="02020603050405020304" pitchFamily="18" charset="0"/>
              </a:rPr>
              <a:t>分，美联社、路透社、共同社、新华社 </a:t>
            </a:r>
            <a:r>
              <a:rPr lang="en-US" altLang="zh-CN">
                <a:latin typeface="Times New Roman" panose="02020603050405020304" pitchFamily="18" charset="0"/>
              </a:rPr>
              <a:t>…</a:t>
            </a:r>
            <a:r>
              <a:rPr lang="zh-CN" altLang="en-US">
                <a:latin typeface="Times New Roman" panose="02020603050405020304" pitchFamily="18" charset="0"/>
              </a:rPr>
              <a:t>：</a:t>
            </a:r>
            <a:r>
              <a:rPr lang="zh-CN" altLang="en-US">
                <a:solidFill>
                  <a:srgbClr val="0000FF"/>
                </a:solidFill>
                <a:latin typeface="Times New Roman" panose="02020603050405020304" pitchFamily="18" charset="0"/>
              </a:rPr>
              <a:t>在世纪末国际象棋“人机大战”的最后一局对弈中， “深蓝”仅用了</a:t>
            </a:r>
            <a:r>
              <a:rPr lang="en-US" altLang="zh-CN">
                <a:solidFill>
                  <a:srgbClr val="0000FF"/>
                </a:solidFill>
                <a:latin typeface="Times New Roman" panose="02020603050405020304" pitchFamily="18" charset="0"/>
              </a:rPr>
              <a:t>1</a:t>
            </a:r>
            <a:r>
              <a:rPr lang="zh-CN" altLang="en-US">
                <a:solidFill>
                  <a:srgbClr val="0000FF"/>
                </a:solidFill>
                <a:latin typeface="Times New Roman" panose="02020603050405020304" pitchFamily="18" charset="0"/>
              </a:rPr>
              <a:t>小时轻松击败卡斯帕罗夫，以</a:t>
            </a:r>
            <a:r>
              <a:rPr lang="en-US" altLang="zh-CN">
                <a:solidFill>
                  <a:srgbClr val="0000FF"/>
                </a:solidFill>
                <a:latin typeface="Times New Roman" panose="02020603050405020304" pitchFamily="18" charset="0"/>
              </a:rPr>
              <a:t>3.5</a:t>
            </a:r>
            <a:r>
              <a:rPr lang="zh-CN" altLang="en-US">
                <a:solidFill>
                  <a:srgbClr val="0000FF"/>
                </a:solidFill>
                <a:latin typeface="Times New Roman" panose="02020603050405020304" pitchFamily="18" charset="0"/>
              </a:rPr>
              <a:t>比</a:t>
            </a:r>
            <a:r>
              <a:rPr lang="en-US" altLang="zh-CN">
                <a:solidFill>
                  <a:srgbClr val="0000FF"/>
                </a:solidFill>
                <a:latin typeface="Times New Roman" panose="02020603050405020304" pitchFamily="18" charset="0"/>
              </a:rPr>
              <a:t>2.5</a:t>
            </a:r>
            <a:r>
              <a:rPr lang="zh-CN" altLang="en-US">
                <a:solidFill>
                  <a:srgbClr val="0000FF"/>
                </a:solidFill>
                <a:latin typeface="Times New Roman" panose="02020603050405020304" pitchFamily="18" charset="0"/>
              </a:rPr>
              <a:t>的总比分赢得了最终的胜利！</a:t>
            </a:r>
            <a:endParaRPr lang="en-US" altLang="zh-CN">
              <a:solidFill>
                <a:srgbClr val="0000FF"/>
              </a:solidFill>
              <a:latin typeface="Times New Roman" panose="02020603050405020304" pitchFamily="18" charset="0"/>
            </a:endParaRPr>
          </a:p>
          <a:p>
            <a:pPr eaLnBrk="1" hangingPunct="1">
              <a:lnSpc>
                <a:spcPct val="140000"/>
              </a:lnSpc>
              <a:spcBef>
                <a:spcPct val="50000"/>
              </a:spcBef>
            </a:pPr>
            <a:r>
              <a:rPr lang="zh-CN" altLang="en-US">
                <a:latin typeface="Times New Roman" panose="02020603050405020304" pitchFamily="18" charset="0"/>
              </a:rPr>
              <a:t>此后十年，人机互有胜负，直到</a:t>
            </a:r>
            <a:r>
              <a:rPr lang="en-US" altLang="zh-CN">
                <a:latin typeface="Times New Roman" panose="02020603050405020304" pitchFamily="18" charset="0"/>
              </a:rPr>
              <a:t>2006</a:t>
            </a:r>
            <a:r>
              <a:rPr lang="zh-CN" altLang="en-US">
                <a:latin typeface="Times New Roman" panose="02020603050405020304" pitchFamily="18" charset="0"/>
              </a:rPr>
              <a:t>年棋王卡拉姆尼克被</a:t>
            </a:r>
            <a:r>
              <a:rPr lang="en-US" altLang="zh-CN">
                <a:latin typeface="Times New Roman" panose="02020603050405020304" pitchFamily="18" charset="0"/>
              </a:rPr>
              <a:t>Deep Fritz</a:t>
            </a:r>
            <a:r>
              <a:rPr lang="zh-CN" altLang="en-US">
                <a:latin typeface="Times New Roman" panose="02020603050405020304" pitchFamily="18" charset="0"/>
              </a:rPr>
              <a:t>击败，人类再也没有赢过电脑。</a:t>
            </a:r>
            <a:r>
              <a:rPr lang="zh-CN" altLang="en-US">
                <a:solidFill>
                  <a:srgbClr val="0000FF"/>
                </a:solidFill>
                <a:latin typeface="Times New Roman" panose="02020603050405020304" pitchFamily="18"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path" presetSubtype="0" accel="50000" decel="50000" fill="hold" nodeType="withEffect">
                                  <p:stCondLst>
                                    <p:cond delay="0"/>
                                  </p:stCondLst>
                                  <p:childTnLst>
                                    <p:animMotion origin="layout" path="M -0.15764 -0.04974 C -0.08993 -0.04234 -0.02222 -0.03447 0.02118 -0.0502 C 0.06441 -0.06524 0.08594 -0.12492 0.10174 -0.13995 C 0.11806 -0.15337 0.11406 -0.13903 0.11667 -0.13995 " pathEditMode="relative" rAng="0" ptsTypes="aaaA">
                                      <p:cBhvr>
                                        <p:cTn id="6" dur="5000" fill="hold"/>
                                        <p:tgtEl>
                                          <p:spTgt spid="6"/>
                                        </p:tgtEl>
                                        <p:attrNameLst>
                                          <p:attrName>ppt_x</p:attrName>
                                          <p:attrName>ppt_y</p:attrName>
                                        </p:attrNameLst>
                                      </p:cBhvr>
                                      <p:rCtr x="13785" y="-4418"/>
                                    </p:animMotion>
                                  </p:childTnLst>
                                  <p:subTnLst>
                                    <p:set>
                                      <p:cBhvr override="childStyle">
                                        <p:cTn dur="1" fill="hold" display="0" masterRel="sameClick" afterEffect="1">
                                          <p:stCondLst>
                                            <p:cond evt="end" delay="0">
                                              <p:tn val="5"/>
                                            </p:cond>
                                          </p:stCondLst>
                                        </p:cTn>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D989F28E-E488-4A55-B427-F923A23A840B}" type="slidenum">
              <a:rPr altLang="en-US" sz="1800" smtClean="0">
                <a:solidFill>
                  <a:srgbClr val="A50021"/>
                </a:solidFill>
                <a:ea typeface="MS PGothic" panose="020B0600070205080204" pitchFamily="34" charset="-128"/>
              </a:rPr>
              <a:pPr>
                <a:lnSpc>
                  <a:spcPct val="100000"/>
                </a:lnSpc>
                <a:spcBef>
                  <a:spcPct val="0"/>
                </a:spcBef>
                <a:buClrTx/>
                <a:buFontTx/>
                <a:buNone/>
              </a:pPr>
              <a:t>129</a:t>
            </a:fld>
            <a:endParaRPr lang="zh-CN" altLang="ja-JP" sz="1800" smtClean="0">
              <a:solidFill>
                <a:srgbClr val="A50021"/>
              </a:solidFill>
              <a:ea typeface="MS PGothic" panose="020B0600070205080204" pitchFamily="34" charset="-128"/>
            </a:endParaRPr>
          </a:p>
        </p:txBody>
      </p:sp>
      <p:sp>
        <p:nvSpPr>
          <p:cNvPr id="151555" name="Rectangle 3"/>
          <p:cNvSpPr>
            <a:spLocks noChangeArrowheads="1"/>
          </p:cNvSpPr>
          <p:nvPr/>
        </p:nvSpPr>
        <p:spPr bwMode="auto">
          <a:xfrm>
            <a:off x="685800" y="2209800"/>
            <a:ext cx="7772400" cy="977900"/>
          </a:xfrm>
          <a:prstGeom prst="rect">
            <a:avLst/>
          </a:prstGeom>
          <a:gradFill rotWithShape="0">
            <a:gsLst>
              <a:gs pos="0">
                <a:srgbClr val="CCFFFF"/>
              </a:gs>
              <a:gs pos="100000">
                <a:srgbClr val="FFFFFF"/>
              </a:gs>
            </a:gsLst>
            <a:path path="rect">
              <a:fillToRect r="100000" b="100000"/>
            </a:path>
          </a:gradFill>
          <a:ln w="9525">
            <a:solidFill>
              <a:srgbClr val="808080"/>
            </a:solidFill>
            <a:miter lim="800000"/>
            <a:headEnd/>
            <a:tailEnd/>
          </a:ln>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Times New Roman" panose="02020603050405020304" pitchFamily="18" charset="0"/>
              </a:rPr>
              <a:t> 2007</a:t>
            </a:r>
            <a:r>
              <a:rPr lang="zh-CN" altLang="en-US" sz="2400">
                <a:latin typeface="Times New Roman" panose="02020603050405020304" pitchFamily="18" charset="0"/>
              </a:rPr>
              <a:t>年台北国际发明暨技术交易展览上，第三代智能机器人</a:t>
            </a:r>
            <a:r>
              <a:rPr lang="en-US" altLang="zh-CN" sz="2400">
                <a:latin typeface="Times New Roman" panose="02020603050405020304" pitchFamily="18" charset="0"/>
              </a:rPr>
              <a:t>DOC </a:t>
            </a:r>
            <a:r>
              <a:rPr lang="zh-CN" altLang="en-US" sz="2400">
                <a:latin typeface="Times New Roman" panose="02020603050405020304" pitchFamily="18" charset="0"/>
              </a:rPr>
              <a:t>现场表演下棋。</a:t>
            </a:r>
            <a:r>
              <a:rPr lang="zh-CN" altLang="en-US" sz="2400">
                <a:latin typeface="宋体" panose="02010600030101010101" pitchFamily="2" charset="-122"/>
              </a:rPr>
              <a:t> </a:t>
            </a:r>
          </a:p>
        </p:txBody>
      </p:sp>
      <p:pic>
        <p:nvPicPr>
          <p:cNvPr id="151556" name="Picture 4" descr="4B1F8B86D8411BC2D41D5569DBCD764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3335338"/>
            <a:ext cx="5410200" cy="352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7" name="Rectangle 5"/>
          <p:cNvSpPr>
            <a:spLocks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3600">
                <a:solidFill>
                  <a:schemeClr val="bg1"/>
                </a:solidFill>
                <a:latin typeface="Times New Roman" panose="02020603050405020304" pitchFamily="18" charset="0"/>
                <a:ea typeface="黑体" panose="02010609060101010101" pitchFamily="49" charset="-122"/>
              </a:rPr>
              <a:t>1.4  </a:t>
            </a:r>
            <a:r>
              <a:rPr lang="zh-CN" altLang="en-US" sz="3600">
                <a:solidFill>
                  <a:schemeClr val="bg1"/>
                </a:solidFill>
                <a:latin typeface="Times New Roman" panose="02020603050405020304" pitchFamily="18" charset="0"/>
                <a:ea typeface="黑体" panose="02010609060101010101" pitchFamily="49" charset="-122"/>
              </a:rPr>
              <a:t>人工智能的主要研究领域</a:t>
            </a:r>
          </a:p>
        </p:txBody>
      </p:sp>
      <p:sp>
        <p:nvSpPr>
          <p:cNvPr id="151558" name="Rectangle 1028"/>
          <p:cNvSpPr>
            <a:spLocks noChangeArrowheads="1"/>
          </p:cNvSpPr>
          <p:nvPr/>
        </p:nvSpPr>
        <p:spPr bwMode="auto">
          <a:xfrm>
            <a:off x="304800" y="838200"/>
            <a:ext cx="8642350"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87325" indent="-187325">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just" eaLnBrk="1" hangingPunct="1"/>
            <a:r>
              <a:rPr lang="en-US" altLang="zh-CN" sz="3200">
                <a:latin typeface="宋体" panose="02010600030101010101" pitchFamily="2" charset="-122"/>
              </a:rPr>
              <a:t> </a:t>
            </a:r>
            <a:r>
              <a:rPr lang="zh-CN" altLang="en-US" sz="3200">
                <a:solidFill>
                  <a:srgbClr val="0000FF"/>
                </a:solidFill>
                <a:latin typeface="宋体" panose="02010600030101010101" pitchFamily="2" charset="-122"/>
              </a:rPr>
              <a:t>围棋比赛</a:t>
            </a:r>
            <a:endParaRPr lang="zh-CN" altLang="en-US" sz="3200">
              <a:latin typeface="Verdana" panose="020B0604030504040204" pitchFamily="34" charset="0"/>
            </a:endParaRPr>
          </a:p>
        </p:txBody>
      </p:sp>
      <p:sp>
        <p:nvSpPr>
          <p:cNvPr id="8" name="Text Box 1035"/>
          <p:cNvSpPr txBox="1">
            <a:spLocks noChangeArrowheads="1"/>
          </p:cNvSpPr>
          <p:nvPr/>
        </p:nvSpPr>
        <p:spPr bwMode="auto">
          <a:xfrm>
            <a:off x="685800" y="1524000"/>
            <a:ext cx="7772400" cy="523875"/>
          </a:xfrm>
          <a:prstGeom prst="rect">
            <a:avLst/>
          </a:prstGeom>
          <a:gradFill rotWithShape="0">
            <a:gsLst>
              <a:gs pos="0">
                <a:srgbClr val="CCECFF"/>
              </a:gs>
              <a:gs pos="50000">
                <a:srgbClr val="FFFFFF"/>
              </a:gs>
              <a:gs pos="100000">
                <a:srgbClr val="CCECFF"/>
              </a:gs>
            </a:gsLst>
            <a:lin ang="5400000" scaled="1"/>
          </a:gradFill>
          <a:ln w="9525">
            <a:solidFill>
              <a:srgbClr val="0000FF"/>
            </a:solidFill>
            <a:miter lim="800000"/>
            <a:headEnd/>
            <a:tailEnd/>
          </a:ln>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ClrTx/>
              <a:buFontTx/>
              <a:buNone/>
            </a:pPr>
            <a:r>
              <a:rPr lang="zh-CN" altLang="en-US">
                <a:latin typeface="Times New Roman" panose="02020603050405020304" pitchFamily="18" charset="0"/>
              </a:rPr>
              <a:t>围棋：</a:t>
            </a:r>
            <a:r>
              <a:rPr lang="en-US" altLang="zh-CN">
                <a:latin typeface="Times New Roman" panose="02020603050405020304" pitchFamily="18" charset="0"/>
              </a:rPr>
              <a:t>10</a:t>
            </a:r>
            <a:r>
              <a:rPr lang="en-US" altLang="zh-CN" baseline="30000">
                <a:latin typeface="Times New Roman" panose="02020603050405020304" pitchFamily="18" charset="0"/>
              </a:rPr>
              <a:t>761</a:t>
            </a:r>
            <a:endParaRPr lang="zh-CN" altLang="en-US">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Grp="1" noChangeArrowheads="1"/>
          </p:cNvSpPr>
          <p:nvPr>
            <p:ph idx="1"/>
          </p:nvPr>
        </p:nvSpPr>
        <p:spPr/>
        <p:txBody>
          <a:bodyPr/>
          <a:lstStyle/>
          <a:p>
            <a:pPr marL="0" indent="0" algn="ctr">
              <a:lnSpc>
                <a:spcPct val="130000"/>
              </a:lnSpc>
              <a:buFont typeface="Wingdings" panose="05000000000000000000" pitchFamily="2" charset="2"/>
              <a:buNone/>
            </a:pPr>
            <a:r>
              <a:rPr lang="zh-CN" altLang="en-US" sz="3800" b="1" smtClean="0">
                <a:sym typeface="宋体" panose="02010600030101010101" pitchFamily="2" charset="-122"/>
              </a:rPr>
              <a:t>图灵的传奇一生</a:t>
            </a:r>
            <a:endParaRPr lang="en-US" altLang="zh-CN" b="1" smtClean="0">
              <a:latin typeface="Times New Roman" panose="02020603050405020304" pitchFamily="18" charset="0"/>
              <a:ea typeface="楷体" panose="02010609060101010101" pitchFamily="49" charset="-122"/>
            </a:endParaRPr>
          </a:p>
          <a:p>
            <a:pPr marL="0" indent="0">
              <a:lnSpc>
                <a:spcPct val="130000"/>
              </a:lnSpc>
            </a:pPr>
            <a:r>
              <a:rPr lang="en-US" altLang="zh-CN" b="1" smtClean="0">
                <a:latin typeface="Times New Roman" panose="02020603050405020304" pitchFamily="18" charset="0"/>
                <a:ea typeface="楷体" panose="02010609060101010101" pitchFamily="49" charset="-122"/>
              </a:rPr>
              <a:t>1953</a:t>
            </a:r>
            <a:r>
              <a:rPr lang="zh-CN" altLang="en-US" b="1" smtClean="0">
                <a:latin typeface="Times New Roman" panose="02020603050405020304" pitchFamily="18" charset="0"/>
                <a:ea typeface="楷体" panose="02010609060101010101" pitchFamily="49" charset="-122"/>
              </a:rPr>
              <a:t>年</a:t>
            </a:r>
            <a:r>
              <a:rPr lang="en-US" altLang="zh-CN" b="1" smtClean="0">
                <a:latin typeface="Times New Roman" panose="02020603050405020304" pitchFamily="18" charset="0"/>
                <a:ea typeface="楷体" panose="02010609060101010101" pitchFamily="49" charset="-122"/>
              </a:rPr>
              <a:t>-1954</a:t>
            </a:r>
            <a:r>
              <a:rPr lang="zh-CN" altLang="en-US" b="1" smtClean="0">
                <a:latin typeface="Times New Roman" panose="02020603050405020304" pitchFamily="18" charset="0"/>
                <a:ea typeface="楷体" panose="02010609060101010101" pitchFamily="49" charset="-122"/>
              </a:rPr>
              <a:t>年，被迫承受的对同性恋倾向的“治疗”，图灵在身心上受到极大的伤害。 </a:t>
            </a:r>
          </a:p>
          <a:p>
            <a:pPr marL="0" indent="0">
              <a:lnSpc>
                <a:spcPct val="130000"/>
              </a:lnSpc>
            </a:pPr>
            <a:r>
              <a:rPr lang="en-US" altLang="zh-CN" b="1" smtClean="0">
                <a:latin typeface="Times New Roman" panose="02020603050405020304" pitchFamily="18" charset="0"/>
                <a:ea typeface="楷体" panose="02010609060101010101" pitchFamily="49" charset="-122"/>
              </a:rPr>
              <a:t>1954</a:t>
            </a:r>
            <a:r>
              <a:rPr lang="zh-CN" altLang="en-US" b="1" smtClean="0">
                <a:latin typeface="Times New Roman" panose="02020603050405020304" pitchFamily="18" charset="0"/>
                <a:ea typeface="楷体" panose="02010609060101010101" pitchFamily="49" charset="-122"/>
              </a:rPr>
              <a:t>年</a:t>
            </a:r>
            <a:r>
              <a:rPr lang="en-US" altLang="zh-CN" b="1" smtClean="0">
                <a:latin typeface="Times New Roman" panose="02020603050405020304" pitchFamily="18" charset="0"/>
                <a:ea typeface="楷体" panose="02010609060101010101" pitchFamily="49" charset="-122"/>
              </a:rPr>
              <a:t>6</a:t>
            </a:r>
            <a:r>
              <a:rPr lang="zh-CN" altLang="en-US" b="1" smtClean="0">
                <a:latin typeface="Times New Roman" panose="02020603050405020304" pitchFamily="18" charset="0"/>
                <a:ea typeface="楷体" panose="02010609060101010101" pitchFamily="49" charset="-122"/>
              </a:rPr>
              <a:t>月</a:t>
            </a:r>
            <a:r>
              <a:rPr lang="en-US" altLang="zh-CN" b="1" smtClean="0">
                <a:latin typeface="Times New Roman" panose="02020603050405020304" pitchFamily="18" charset="0"/>
                <a:ea typeface="楷体" panose="02010609060101010101" pitchFamily="49" charset="-122"/>
              </a:rPr>
              <a:t>7</a:t>
            </a:r>
            <a:r>
              <a:rPr lang="zh-CN" altLang="en-US" b="1" smtClean="0">
                <a:latin typeface="Times New Roman" panose="02020603050405020304" pitchFamily="18" charset="0"/>
                <a:ea typeface="楷体" panose="02010609060101010101" pitchFamily="49" charset="-122"/>
              </a:rPr>
              <a:t>日，图灵被发现死于家中的床上，床头还放着一个</a:t>
            </a:r>
            <a:r>
              <a:rPr lang="zh-CN" altLang="en-US" b="1" smtClean="0">
                <a:solidFill>
                  <a:srgbClr val="0000FF"/>
                </a:solidFill>
                <a:latin typeface="Times New Roman" panose="02020603050405020304" pitchFamily="18" charset="0"/>
                <a:ea typeface="楷体" panose="02010609060101010101" pitchFamily="49" charset="-122"/>
              </a:rPr>
              <a:t>被咬了一口的苹果</a:t>
            </a:r>
            <a:r>
              <a:rPr lang="zh-CN" altLang="en-US" b="1" smtClean="0">
                <a:latin typeface="Times New Roman" panose="02020603050405020304" pitchFamily="18" charset="0"/>
                <a:ea typeface="楷体" panose="02010609060101010101" pitchFamily="49" charset="-122"/>
              </a:rPr>
              <a:t>。警方调查后认为是氰化物中毒，调查结论为自杀。</a:t>
            </a:r>
            <a:r>
              <a:rPr lang="zh-CN" altLang="en-US" b="1" smtClean="0"/>
              <a:t> </a:t>
            </a:r>
          </a:p>
        </p:txBody>
      </p:sp>
      <p:sp>
        <p:nvSpPr>
          <p:cNvPr id="23555"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1.1</a:t>
            </a:r>
            <a:r>
              <a:rPr lang="zh-CN" altLang="en-US" sz="3800">
                <a:solidFill>
                  <a:schemeClr val="bg1"/>
                </a:solidFill>
                <a:ea typeface="宋体" panose="02010600030101010101" pitchFamily="2" charset="-122"/>
              </a:rPr>
              <a:t> 什么是人工智能</a:t>
            </a:r>
          </a:p>
        </p:txBody>
      </p:sp>
    </p:spTree>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pPr eaLnBrk="1" hangingPunct="1"/>
            <a:r>
              <a:rPr lang="en-US" altLang="zh-CN" sz="3600" b="0" smtClean="0">
                <a:latin typeface="Times New Roman" panose="02020603050405020304" pitchFamily="18" charset="0"/>
                <a:ea typeface="黑体" panose="02010609060101010101" pitchFamily="49" charset="-122"/>
              </a:rPr>
              <a:t>1.4  </a:t>
            </a:r>
            <a:r>
              <a:rPr lang="zh-CN" altLang="en-US" sz="3600" b="0" smtClean="0">
                <a:latin typeface="Times New Roman" panose="02020603050405020304" pitchFamily="18" charset="0"/>
                <a:ea typeface="黑体" panose="02010609060101010101" pitchFamily="49" charset="-122"/>
              </a:rPr>
              <a:t>人工智能的主要研究领域</a:t>
            </a:r>
          </a:p>
        </p:txBody>
      </p:sp>
      <p:sp>
        <p:nvSpPr>
          <p:cNvPr id="152579" name="矩形 10"/>
          <p:cNvSpPr>
            <a:spLocks noChangeArrowheads="1"/>
          </p:cNvSpPr>
          <p:nvPr/>
        </p:nvSpPr>
        <p:spPr bwMode="auto">
          <a:xfrm>
            <a:off x="228600" y="990600"/>
            <a:ext cx="8640763"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spcBef>
                <a:spcPts val="600"/>
              </a:spcBef>
              <a:buClr>
                <a:schemeClr val="tx1"/>
              </a:buClr>
              <a:buFontTx/>
              <a:buNone/>
            </a:pPr>
            <a:r>
              <a:rPr lang="zh-CN" altLang="en-US" sz="2400">
                <a:solidFill>
                  <a:srgbClr val="FF3300"/>
                </a:solidFill>
                <a:latin typeface="Times New Roman" panose="02020603050405020304" pitchFamily="18" charset="0"/>
                <a:cs typeface="Times New Roman" panose="02020603050405020304" pitchFamily="18" charset="0"/>
              </a:rPr>
              <a:t>① </a:t>
            </a:r>
            <a:r>
              <a:rPr lang="en-US" altLang="zh-CN" sz="2400">
                <a:latin typeface="Times New Roman" panose="02020603050405020304" pitchFamily="18" charset="0"/>
                <a:cs typeface="Times New Roman" panose="02020603050405020304" pitchFamily="18" charset="0"/>
              </a:rPr>
              <a:t>2016.3</a:t>
            </a:r>
            <a:r>
              <a:rPr lang="zh-CN" altLang="en-US" sz="2400">
                <a:latin typeface="Times New Roman" panose="02020603050405020304" pitchFamily="18" charset="0"/>
                <a:cs typeface="Times New Roman" panose="02020603050405020304" pitchFamily="18" charset="0"/>
              </a:rPr>
              <a:t>，</a:t>
            </a:r>
            <a:r>
              <a:rPr lang="en-US" altLang="zh-CN" sz="2400">
                <a:latin typeface="Times New Roman" panose="02020603050405020304" pitchFamily="18" charset="0"/>
                <a:cs typeface="Times New Roman" panose="02020603050405020304" pitchFamily="18" charset="0"/>
              </a:rPr>
              <a:t>AlphaGo</a:t>
            </a:r>
            <a:r>
              <a:rPr lang="zh-CN" altLang="en-US" sz="2400">
                <a:latin typeface="Times New Roman" panose="02020603050405020304" pitchFamily="18" charset="0"/>
                <a:cs typeface="Times New Roman" panose="02020603050405020304" pitchFamily="18" charset="0"/>
              </a:rPr>
              <a:t>以</a:t>
            </a:r>
            <a:r>
              <a:rPr lang="en-US" altLang="zh-CN" sz="2400">
                <a:latin typeface="Times New Roman" panose="02020603050405020304" pitchFamily="18" charset="0"/>
                <a:cs typeface="Times New Roman" panose="02020603050405020304" pitchFamily="18" charset="0"/>
              </a:rPr>
              <a:t>4:1</a:t>
            </a:r>
            <a:r>
              <a:rPr lang="zh-CN" altLang="en-US" sz="2400">
                <a:latin typeface="Times New Roman" panose="02020603050405020304" pitchFamily="18" charset="0"/>
                <a:cs typeface="Times New Roman" panose="02020603050405020304" pitchFamily="18" charset="0"/>
              </a:rPr>
              <a:t>战胜韩国棋手李世石，成为第一个击败人类职业围棋选手的电脑程序。</a:t>
            </a:r>
            <a:endParaRPr lang="en-US" altLang="zh-CN" sz="2400">
              <a:latin typeface="Times New Roman" panose="02020603050405020304" pitchFamily="18" charset="0"/>
              <a:cs typeface="Times New Roman" panose="02020603050405020304" pitchFamily="18" charset="0"/>
            </a:endParaRPr>
          </a:p>
          <a:p>
            <a:pPr eaLnBrk="1" hangingPunct="1">
              <a:spcBef>
                <a:spcPts val="600"/>
              </a:spcBef>
              <a:buClr>
                <a:schemeClr val="tx1"/>
              </a:buClr>
              <a:buFontTx/>
              <a:buNone/>
            </a:pPr>
            <a:r>
              <a:rPr lang="zh-CN" altLang="en-US" sz="2400">
                <a:solidFill>
                  <a:srgbClr val="FF3300"/>
                </a:solidFill>
                <a:latin typeface="Times New Roman" panose="02020603050405020304" pitchFamily="18" charset="0"/>
                <a:cs typeface="Times New Roman" panose="02020603050405020304" pitchFamily="18" charset="0"/>
              </a:rPr>
              <a:t>②  </a:t>
            </a:r>
            <a:r>
              <a:rPr lang="en-US" altLang="zh-CN" sz="2400">
                <a:latin typeface="Times New Roman" panose="02020603050405020304" pitchFamily="18" charset="0"/>
                <a:cs typeface="Times New Roman" panose="02020603050405020304" pitchFamily="18" charset="0"/>
              </a:rPr>
              <a:t>2016.12</a:t>
            </a:r>
            <a:r>
              <a:rPr lang="zh-CN" altLang="en-US" sz="2400">
                <a:latin typeface="Times New Roman" panose="02020603050405020304" pitchFamily="18" charset="0"/>
                <a:cs typeface="Times New Roman" panose="02020603050405020304" pitchFamily="18" charset="0"/>
              </a:rPr>
              <a:t>，</a:t>
            </a:r>
            <a:r>
              <a:rPr lang="en-US" altLang="zh-CN" sz="2400">
                <a:latin typeface="Times New Roman" panose="02020603050405020304" pitchFamily="18" charset="0"/>
                <a:cs typeface="Times New Roman" panose="02020603050405020304" pitchFamily="18" charset="0"/>
              </a:rPr>
              <a:t>AlphaGo</a:t>
            </a:r>
            <a:r>
              <a:rPr lang="zh-CN" altLang="en-US" sz="2400">
                <a:latin typeface="Times New Roman" panose="02020603050405020304" pitchFamily="18" charset="0"/>
                <a:cs typeface="Times New Roman" panose="02020603050405020304" pitchFamily="18" charset="0"/>
              </a:rPr>
              <a:t>身披“</a:t>
            </a:r>
            <a:r>
              <a:rPr lang="en-US" altLang="zh-CN" sz="2400">
                <a:latin typeface="Times New Roman" panose="02020603050405020304" pitchFamily="18" charset="0"/>
                <a:cs typeface="Times New Roman" panose="02020603050405020304" pitchFamily="18" charset="0"/>
              </a:rPr>
              <a:t>Master”</a:t>
            </a:r>
            <a:r>
              <a:rPr lang="zh-CN" altLang="en-US" sz="2400">
                <a:latin typeface="Times New Roman" panose="02020603050405020304" pitchFamily="18" charset="0"/>
                <a:cs typeface="Times New Roman" panose="02020603050405020304" pitchFamily="18" charset="0"/>
              </a:rPr>
              <a:t>马甲，</a:t>
            </a:r>
            <a:r>
              <a:rPr lang="en-US" altLang="zh-CN" sz="2400">
                <a:latin typeface="Times New Roman" panose="02020603050405020304" pitchFamily="18" charset="0"/>
                <a:cs typeface="Times New Roman" panose="02020603050405020304" pitchFamily="18" charset="0"/>
              </a:rPr>
              <a:t>5</a:t>
            </a:r>
            <a:r>
              <a:rPr lang="zh-CN" altLang="en-US" sz="2400">
                <a:latin typeface="Times New Roman" panose="02020603050405020304" pitchFamily="18" charset="0"/>
                <a:cs typeface="Times New Roman" panose="02020603050405020304" pitchFamily="18" charset="0"/>
              </a:rPr>
              <a:t>天内横扫中日韩棋坛，以</a:t>
            </a:r>
            <a:r>
              <a:rPr lang="en-US" altLang="zh-CN" sz="2400">
                <a:latin typeface="Times New Roman" panose="02020603050405020304" pitchFamily="18" charset="0"/>
                <a:cs typeface="Times New Roman" panose="02020603050405020304" pitchFamily="18" charset="0"/>
              </a:rPr>
              <a:t>60</a:t>
            </a:r>
            <a:r>
              <a:rPr lang="zh-CN" altLang="en-US" sz="2400">
                <a:latin typeface="Times New Roman" panose="02020603050405020304" pitchFamily="18" charset="0"/>
                <a:cs typeface="Times New Roman" panose="02020603050405020304" pitchFamily="18" charset="0"/>
              </a:rPr>
              <a:t>场连胜纪录告退</a:t>
            </a:r>
            <a:r>
              <a:rPr lang="zh-CN" altLang="en-US" sz="2400">
                <a:solidFill>
                  <a:srgbClr val="333333"/>
                </a:solidFill>
                <a:latin typeface="Times New Roman" panose="02020603050405020304" pitchFamily="18" charset="0"/>
                <a:cs typeface="Times New Roman" panose="02020603050405020304" pitchFamily="18" charset="0"/>
              </a:rPr>
              <a:t>。</a:t>
            </a:r>
            <a:endParaRPr lang="en-US" altLang="zh-CN" sz="2400">
              <a:solidFill>
                <a:srgbClr val="333333"/>
              </a:solidFill>
              <a:latin typeface="Times New Roman" panose="02020603050405020304" pitchFamily="18" charset="0"/>
              <a:cs typeface="Times New Roman" panose="02020603050405020304" pitchFamily="18" charset="0"/>
            </a:endParaRPr>
          </a:p>
          <a:p>
            <a:pPr eaLnBrk="1" hangingPunct="1">
              <a:spcBef>
                <a:spcPts val="600"/>
              </a:spcBef>
              <a:buClr>
                <a:schemeClr val="tx1"/>
              </a:buClr>
              <a:buFontTx/>
              <a:buNone/>
            </a:pPr>
            <a:r>
              <a:rPr lang="zh-CN" altLang="en-US" sz="2400">
                <a:solidFill>
                  <a:srgbClr val="FF3300"/>
                </a:solidFill>
                <a:latin typeface="Times New Roman" panose="02020603050405020304" pitchFamily="18" charset="0"/>
                <a:cs typeface="Times New Roman" panose="02020603050405020304" pitchFamily="18" charset="0"/>
              </a:rPr>
              <a:t>③ </a:t>
            </a:r>
            <a:r>
              <a:rPr lang="en-US" altLang="zh-CN" sz="2400">
                <a:latin typeface="Times New Roman" panose="02020603050405020304" pitchFamily="18" charset="0"/>
                <a:cs typeface="Times New Roman" panose="02020603050405020304" pitchFamily="18" charset="0"/>
              </a:rPr>
              <a:t>2017.5</a:t>
            </a:r>
            <a:r>
              <a:rPr lang="zh-CN" altLang="en-US" sz="2400">
                <a:latin typeface="Times New Roman" panose="02020603050405020304" pitchFamily="18" charset="0"/>
                <a:cs typeface="Times New Roman" panose="02020603050405020304" pitchFamily="18" charset="0"/>
              </a:rPr>
              <a:t>，</a:t>
            </a:r>
            <a:r>
              <a:rPr lang="en-US" altLang="zh-CN" sz="2400">
                <a:latin typeface="Times New Roman" panose="02020603050405020304" pitchFamily="18" charset="0"/>
                <a:cs typeface="Times New Roman" panose="02020603050405020304" pitchFamily="18" charset="0"/>
              </a:rPr>
              <a:t>AlphaGo</a:t>
            </a:r>
            <a:r>
              <a:rPr lang="zh-CN" altLang="en-US" sz="2400">
                <a:latin typeface="Times New Roman" panose="02020603050405020304" pitchFamily="18" charset="0"/>
                <a:cs typeface="Times New Roman" panose="02020603050405020304" pitchFamily="18" charset="0"/>
              </a:rPr>
              <a:t>在乌镇以</a:t>
            </a:r>
            <a:r>
              <a:rPr lang="en-US" altLang="zh-CN" sz="2400">
                <a:latin typeface="Times New Roman" panose="02020603050405020304" pitchFamily="18" charset="0"/>
                <a:cs typeface="Times New Roman" panose="02020603050405020304" pitchFamily="18" charset="0"/>
              </a:rPr>
              <a:t>3:0</a:t>
            </a:r>
            <a:r>
              <a:rPr lang="zh-CN" altLang="en-US" sz="2400">
                <a:latin typeface="Times New Roman" panose="02020603050405020304" pitchFamily="18" charset="0"/>
                <a:cs typeface="Times New Roman" panose="02020603050405020304" pitchFamily="18" charset="0"/>
              </a:rPr>
              <a:t>完胜柯洁。</a:t>
            </a:r>
            <a:endParaRPr lang="en-US" altLang="zh-CN" sz="2400">
              <a:solidFill>
                <a:srgbClr val="0000CC"/>
              </a:solidFill>
              <a:latin typeface="Times New Roman" panose="02020603050405020304" pitchFamily="18" charset="0"/>
              <a:cs typeface="Times New Roman" panose="02020603050405020304" pitchFamily="18" charset="0"/>
            </a:endParaRPr>
          </a:p>
        </p:txBody>
      </p:sp>
      <p:pic>
        <p:nvPicPr>
          <p:cNvPr id="152580" name="图片 11" descr="IMG_8783.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505200"/>
            <a:ext cx="6643688"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71A3FA86-9A6A-4087-B59C-7423A27A011A}" type="slidenum">
              <a:rPr altLang="en-US" sz="1800" smtClean="0">
                <a:solidFill>
                  <a:srgbClr val="A50021"/>
                </a:solidFill>
                <a:ea typeface="MS PGothic" panose="020B0600070205080204" pitchFamily="34" charset="-128"/>
              </a:rPr>
              <a:pPr>
                <a:lnSpc>
                  <a:spcPct val="100000"/>
                </a:lnSpc>
                <a:spcBef>
                  <a:spcPct val="0"/>
                </a:spcBef>
                <a:buClrTx/>
                <a:buFontTx/>
                <a:buNone/>
              </a:pPr>
              <a:t>131</a:t>
            </a:fld>
            <a:endParaRPr lang="zh-CN" altLang="ja-JP" sz="1800" smtClean="0">
              <a:solidFill>
                <a:srgbClr val="A50021"/>
              </a:solidFill>
              <a:ea typeface="MS PGothic" panose="020B0600070205080204" pitchFamily="34" charset="-128"/>
            </a:endParaRPr>
          </a:p>
        </p:txBody>
      </p:sp>
      <p:sp>
        <p:nvSpPr>
          <p:cNvPr id="153603" name="Rectangle 2"/>
          <p:cNvSpPr>
            <a:spLocks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3600">
                <a:solidFill>
                  <a:schemeClr val="bg1"/>
                </a:solidFill>
                <a:latin typeface="Times New Roman" panose="02020603050405020304" pitchFamily="18" charset="0"/>
                <a:ea typeface="黑体" panose="02010609060101010101" pitchFamily="49" charset="-122"/>
              </a:rPr>
              <a:t>1.4  </a:t>
            </a:r>
            <a:r>
              <a:rPr lang="zh-CN" altLang="en-US" sz="3600">
                <a:solidFill>
                  <a:schemeClr val="bg1"/>
                </a:solidFill>
                <a:latin typeface="Times New Roman" panose="02020603050405020304" pitchFamily="18" charset="0"/>
                <a:ea typeface="黑体" panose="02010609060101010101" pitchFamily="49" charset="-122"/>
              </a:rPr>
              <a:t>人工智能的主要研究领域</a:t>
            </a:r>
          </a:p>
        </p:txBody>
      </p:sp>
      <p:sp>
        <p:nvSpPr>
          <p:cNvPr id="145412" name="Text Box 4"/>
          <p:cNvSpPr txBox="1">
            <a:spLocks noChangeArrowheads="1"/>
          </p:cNvSpPr>
          <p:nvPr/>
        </p:nvSpPr>
        <p:spPr bwMode="auto">
          <a:xfrm>
            <a:off x="381000" y="1676400"/>
            <a:ext cx="8382000" cy="2813050"/>
          </a:xfrm>
          <a:prstGeom prst="rect">
            <a:avLst/>
          </a:prstGeom>
          <a:gradFill rotWithShape="0">
            <a:gsLst>
              <a:gs pos="0">
                <a:srgbClr val="CCFFCC"/>
              </a:gs>
              <a:gs pos="50000">
                <a:schemeClr val="bg1"/>
              </a:gs>
              <a:gs pos="100000">
                <a:srgbClr val="CCFFCC"/>
              </a:gs>
            </a:gsLst>
            <a:lin ang="18900000" scaled="1"/>
          </a:gradFill>
          <a:ln w="9525">
            <a:solidFill>
              <a:srgbClr val="008000"/>
            </a:solidFill>
            <a:miter lim="800000"/>
            <a:headEnd/>
            <a:tailEnd/>
          </a:ln>
          <a:effectLst/>
        </p:spPr>
        <p:txBody>
          <a:bodyPr>
            <a:spAutoFit/>
          </a:bodyPr>
          <a:lstStyle/>
          <a:p>
            <a:pPr algn="just" eaLnBrk="1" hangingPunct="1">
              <a:lnSpc>
                <a:spcPct val="120000"/>
              </a:lnSpc>
              <a:spcBef>
                <a:spcPct val="50000"/>
              </a:spcBef>
              <a:buClr>
                <a:srgbClr val="0000FF"/>
              </a:buClr>
              <a:buFont typeface="Wingdings" pitchFamily="2" charset="2"/>
              <a:buChar char="§"/>
              <a:defRPr/>
            </a:pPr>
            <a:r>
              <a:rPr lang="en-US" altLang="zh-CN" sz="2400">
                <a:latin typeface="宋体" pitchFamily="2" charset="-122"/>
              </a:rPr>
              <a:t> </a:t>
            </a:r>
            <a:r>
              <a:rPr lang="zh-CN" altLang="en-US" sz="2400">
                <a:latin typeface="宋体" pitchFamily="2" charset="-122"/>
              </a:rPr>
              <a:t>模式识别</a:t>
            </a:r>
            <a:r>
              <a:rPr lang="zh-CN" altLang="en-US" sz="2400">
                <a:latin typeface="Times New Roman" charset="0"/>
                <a:cs typeface="Times New Roman" charset="0"/>
              </a:rPr>
              <a:t>（</a:t>
            </a:r>
            <a:r>
              <a:rPr lang="en-US" altLang="zh-CN" sz="2400">
                <a:latin typeface="Times New Roman" charset="0"/>
                <a:cs typeface="Times New Roman" charset="0"/>
              </a:rPr>
              <a:t>pattern recognition</a:t>
            </a:r>
            <a:r>
              <a:rPr lang="zh-CN" altLang="en-US" sz="2400">
                <a:latin typeface="Times New Roman" charset="0"/>
                <a:cs typeface="Times New Roman" charset="0"/>
              </a:rPr>
              <a:t>）</a:t>
            </a:r>
            <a:r>
              <a:rPr lang="zh-CN" altLang="en-US" sz="2400">
                <a:latin typeface="宋体" pitchFamily="2" charset="-122"/>
              </a:rPr>
              <a:t>：研究对象描述和分类方法的学科。分析和识别的模式可以是信号、图象或者普通数据。</a:t>
            </a:r>
          </a:p>
          <a:p>
            <a:pPr algn="just" eaLnBrk="1" hangingPunct="1">
              <a:lnSpc>
                <a:spcPct val="120000"/>
              </a:lnSpc>
              <a:spcBef>
                <a:spcPct val="50000"/>
              </a:spcBef>
              <a:buClr>
                <a:srgbClr val="0000FF"/>
              </a:buClr>
              <a:buFont typeface="Wingdings" pitchFamily="2" charset="2"/>
              <a:buChar char="§"/>
              <a:defRPr/>
            </a:pPr>
            <a:r>
              <a:rPr lang="zh-CN" altLang="en-US" sz="2400"/>
              <a:t>文字识别：邮政编码、车牌识别、汉字识别。</a:t>
            </a:r>
          </a:p>
          <a:p>
            <a:pPr algn="just" eaLnBrk="1" hangingPunct="1">
              <a:lnSpc>
                <a:spcPct val="120000"/>
              </a:lnSpc>
              <a:spcBef>
                <a:spcPct val="50000"/>
              </a:spcBef>
              <a:buClr>
                <a:srgbClr val="0000FF"/>
              </a:buClr>
              <a:buFont typeface="Wingdings" pitchFamily="2" charset="2"/>
              <a:buChar char="§"/>
              <a:defRPr/>
            </a:pPr>
            <a:r>
              <a:rPr lang="zh-CN" altLang="en-US" sz="2400"/>
              <a:t>人脸识别：反恐、商业。</a:t>
            </a:r>
          </a:p>
          <a:p>
            <a:pPr algn="just" eaLnBrk="1" hangingPunct="1">
              <a:lnSpc>
                <a:spcPct val="120000"/>
              </a:lnSpc>
              <a:spcBef>
                <a:spcPct val="50000"/>
              </a:spcBef>
              <a:buClr>
                <a:srgbClr val="0000FF"/>
              </a:buClr>
              <a:buFont typeface="Wingdings" pitchFamily="2" charset="2"/>
              <a:buChar char="§"/>
              <a:defRPr/>
            </a:pPr>
            <a:r>
              <a:rPr lang="zh-CN" altLang="en-US" sz="2400"/>
              <a:t>物体识别：导弹、机器人。</a:t>
            </a:r>
          </a:p>
        </p:txBody>
      </p:sp>
      <p:sp>
        <p:nvSpPr>
          <p:cNvPr id="153605" name="Rectangle 1028"/>
          <p:cNvSpPr>
            <a:spLocks noChangeArrowheads="1"/>
          </p:cNvSpPr>
          <p:nvPr/>
        </p:nvSpPr>
        <p:spPr bwMode="auto">
          <a:xfrm>
            <a:off x="501650" y="914400"/>
            <a:ext cx="32321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87325" indent="-187325">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just" eaLnBrk="1" hangingPunct="1">
              <a:buFont typeface="Wingdings" panose="05000000000000000000" pitchFamily="2" charset="2"/>
              <a:buChar char="u"/>
            </a:pPr>
            <a:r>
              <a:rPr lang="en-US" altLang="zh-CN" sz="3200">
                <a:latin typeface="宋体" panose="02010600030101010101" pitchFamily="2" charset="-122"/>
              </a:rPr>
              <a:t> </a:t>
            </a:r>
            <a:r>
              <a:rPr lang="zh-CN" altLang="en-US" sz="3200">
                <a:solidFill>
                  <a:srgbClr val="0000FF"/>
                </a:solidFill>
                <a:latin typeface="宋体" panose="02010600030101010101" pitchFamily="2" charset="-122"/>
              </a:rPr>
              <a:t>模式识别</a:t>
            </a:r>
          </a:p>
          <a:p>
            <a:pPr algn="just" eaLnBrk="1" hangingPunct="1">
              <a:buFont typeface="Wingdings" panose="05000000000000000000" pitchFamily="2" charset="2"/>
              <a:buChar char="u"/>
            </a:pPr>
            <a:endParaRPr lang="zh-CN" altLang="en-US" sz="3200">
              <a:latin typeface="Verdana" panose="020B0604030504040204" pitchFamily="34" charset="0"/>
            </a:endParaRPr>
          </a:p>
        </p:txBody>
      </p:sp>
    </p:spTree>
  </p:cSld>
  <p:clrMapOvr>
    <a:masterClrMapping/>
  </p:clrMapOv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462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887A5B7C-2D6A-4BDB-9998-26DEA37201C3}" type="slidenum">
              <a:rPr altLang="en-US" sz="1800" smtClean="0">
                <a:solidFill>
                  <a:srgbClr val="A50021"/>
                </a:solidFill>
                <a:ea typeface="MS PGothic" panose="020B0600070205080204" pitchFamily="34" charset="-128"/>
              </a:rPr>
              <a:pPr>
                <a:lnSpc>
                  <a:spcPct val="100000"/>
                </a:lnSpc>
                <a:spcBef>
                  <a:spcPct val="0"/>
                </a:spcBef>
                <a:buClrTx/>
                <a:buFontTx/>
                <a:buNone/>
              </a:pPr>
              <a:t>132</a:t>
            </a:fld>
            <a:endParaRPr lang="zh-CN" altLang="ja-JP" sz="1800" smtClean="0">
              <a:solidFill>
                <a:srgbClr val="A50021"/>
              </a:solidFill>
              <a:ea typeface="MS PGothic" panose="020B0600070205080204" pitchFamily="34" charset="-128"/>
            </a:endParaRPr>
          </a:p>
        </p:txBody>
      </p:sp>
      <p:sp>
        <p:nvSpPr>
          <p:cNvPr id="154627" name="Rectangle 2050"/>
          <p:cNvSpPr>
            <a:spLocks noGrp="1" noChangeArrowheads="1"/>
          </p:cNvSpPr>
          <p:nvPr>
            <p:ph type="title"/>
          </p:nvPr>
        </p:nvSpPr>
        <p:spPr/>
        <p:txBody>
          <a:bodyPr/>
          <a:lstStyle/>
          <a:p>
            <a:pPr eaLnBrk="1" hangingPunct="1"/>
            <a:r>
              <a:rPr lang="en-US" altLang="zh-CN" sz="3600" b="0" smtClean="0">
                <a:latin typeface="Times New Roman" panose="02020603050405020304" pitchFamily="18" charset="0"/>
                <a:ea typeface="黑体" panose="02010609060101010101" pitchFamily="49" charset="-122"/>
              </a:rPr>
              <a:t>1.4  </a:t>
            </a:r>
            <a:r>
              <a:rPr lang="zh-CN" altLang="en-US" sz="3600" b="0" smtClean="0">
                <a:latin typeface="Times New Roman" panose="02020603050405020304" pitchFamily="18" charset="0"/>
                <a:ea typeface="黑体" panose="02010609060101010101" pitchFamily="49" charset="-122"/>
              </a:rPr>
              <a:t>人工智能的主要研究领域</a:t>
            </a:r>
          </a:p>
        </p:txBody>
      </p:sp>
      <p:sp>
        <p:nvSpPr>
          <p:cNvPr id="154628" name="Rectangle 2053"/>
          <p:cNvSpPr>
            <a:spLocks noChangeArrowheads="1"/>
          </p:cNvSpPr>
          <p:nvPr/>
        </p:nvSpPr>
        <p:spPr bwMode="auto">
          <a:xfrm>
            <a:off x="304800" y="1752600"/>
            <a:ext cx="8534400" cy="3948113"/>
          </a:xfrm>
          <a:prstGeom prst="rect">
            <a:avLst/>
          </a:prstGeom>
          <a:gradFill rotWithShape="0">
            <a:gsLst>
              <a:gs pos="0">
                <a:srgbClr val="CCFFCC"/>
              </a:gs>
              <a:gs pos="50000">
                <a:srgbClr val="FFFFFF"/>
              </a:gs>
              <a:gs pos="100000">
                <a:srgbClr val="CCFFCC"/>
              </a:gs>
            </a:gsLst>
            <a:lin ang="18900000" scaled="1"/>
          </a:gradFill>
          <a:ln w="9525">
            <a:solidFill>
              <a:srgbClr val="808080"/>
            </a:solidFill>
            <a:miter lim="800000"/>
            <a:headEnd/>
            <a:tailEnd/>
          </a:ln>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just" eaLnBrk="1" hangingPunct="1">
              <a:spcBef>
                <a:spcPct val="50000"/>
              </a:spcBef>
            </a:pPr>
            <a:r>
              <a:rPr lang="en-US" altLang="zh-CN" sz="2400">
                <a:latin typeface="宋体" panose="02010600030101010101" pitchFamily="2" charset="-122"/>
              </a:rPr>
              <a:t> </a:t>
            </a:r>
            <a:r>
              <a:rPr lang="zh-CN" altLang="en-US" sz="2400">
                <a:latin typeface="Times New Roman" panose="02020603050405020304" pitchFamily="18" charset="0"/>
              </a:rPr>
              <a:t>机器视觉</a:t>
            </a:r>
            <a:r>
              <a:rPr lang="en-US" altLang="zh-CN" sz="2400">
                <a:latin typeface="Times New Roman" panose="02020603050405020304" pitchFamily="18" charset="0"/>
              </a:rPr>
              <a:t>(machine vision)</a:t>
            </a:r>
            <a:r>
              <a:rPr lang="zh-CN" altLang="en-US" sz="2400">
                <a:latin typeface="Times New Roman" panose="02020603050405020304" pitchFamily="18" charset="0"/>
              </a:rPr>
              <a:t>或计算机视觉</a:t>
            </a:r>
            <a:r>
              <a:rPr lang="en-US" altLang="zh-CN" sz="2400">
                <a:latin typeface="Times New Roman" panose="02020603050405020304" pitchFamily="18" charset="0"/>
              </a:rPr>
              <a:t>(computer vision)</a:t>
            </a:r>
            <a:r>
              <a:rPr lang="zh-CN" altLang="en-US" sz="2400">
                <a:latin typeface="Times New Roman" panose="02020603050405020304" pitchFamily="18" charset="0"/>
              </a:rPr>
              <a:t>是用机器代替人眼睛进行测量和判断。 </a:t>
            </a:r>
          </a:p>
          <a:p>
            <a:pPr algn="just" eaLnBrk="1" hangingPunct="1">
              <a:spcBef>
                <a:spcPct val="50000"/>
              </a:spcBef>
            </a:pPr>
            <a:r>
              <a:rPr lang="zh-CN" altLang="en-US" sz="2400">
                <a:latin typeface="宋体" panose="02010600030101010101" pitchFamily="2" charset="-122"/>
              </a:rPr>
              <a:t> 机器视觉系统是指通过图像摄取装置将被摄取的目标转换成图像信号，传送给专用的图像处理系统，根据像素分布和宽度、颜色等信息，转换成数字信号，抽取目标的特征，根据判别结果控制现场的设备动作。</a:t>
            </a:r>
          </a:p>
          <a:p>
            <a:pPr algn="just" eaLnBrk="1" hangingPunct="1">
              <a:spcBef>
                <a:spcPct val="50000"/>
              </a:spcBef>
            </a:pPr>
            <a:r>
              <a:rPr lang="zh-CN" altLang="en-US" sz="2400">
                <a:latin typeface="宋体" panose="02010600030101010101" pitchFamily="2" charset="-122"/>
              </a:rPr>
              <a:t> 机器视觉应用在半导体及电子、汽车、冶金、制药、食品饮料、印刷、包装、零配件装配及制造质量检测等。</a:t>
            </a:r>
          </a:p>
        </p:txBody>
      </p:sp>
      <p:sp>
        <p:nvSpPr>
          <p:cNvPr id="154629" name="Rectangle 1028"/>
          <p:cNvSpPr>
            <a:spLocks noChangeArrowheads="1"/>
          </p:cNvSpPr>
          <p:nvPr/>
        </p:nvSpPr>
        <p:spPr bwMode="auto">
          <a:xfrm>
            <a:off x="501650" y="914400"/>
            <a:ext cx="32321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87325" indent="-187325">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just" eaLnBrk="1" hangingPunct="1">
              <a:buFont typeface="Wingdings" panose="05000000000000000000" pitchFamily="2" charset="2"/>
              <a:buChar char="u"/>
            </a:pPr>
            <a:r>
              <a:rPr lang="en-US" altLang="zh-CN" sz="3200">
                <a:latin typeface="宋体" panose="02010600030101010101" pitchFamily="2" charset="-122"/>
              </a:rPr>
              <a:t> </a:t>
            </a:r>
            <a:r>
              <a:rPr lang="zh-CN" altLang="en-US" sz="3200">
                <a:solidFill>
                  <a:srgbClr val="0000FF"/>
                </a:solidFill>
                <a:latin typeface="Times New Roman" panose="02020603050405020304" pitchFamily="18" charset="0"/>
              </a:rPr>
              <a:t>机器视觉</a:t>
            </a:r>
          </a:p>
          <a:p>
            <a:pPr algn="just" eaLnBrk="1" hangingPunct="1">
              <a:buFont typeface="Wingdings" panose="05000000000000000000" pitchFamily="2" charset="2"/>
              <a:buChar char="u"/>
            </a:pPr>
            <a:endParaRPr lang="zh-CN" altLang="en-US" sz="3200">
              <a:solidFill>
                <a:srgbClr val="0000FF"/>
              </a:solidFill>
              <a:latin typeface="宋体" panose="02010600030101010101" pitchFamily="2" charset="-122"/>
            </a:endParaRPr>
          </a:p>
          <a:p>
            <a:pPr algn="just" eaLnBrk="1" hangingPunct="1">
              <a:buFont typeface="Wingdings" panose="05000000000000000000" pitchFamily="2" charset="2"/>
              <a:buChar char="u"/>
            </a:pPr>
            <a:endParaRPr lang="zh-CN" altLang="en-US" sz="3200">
              <a:latin typeface="Verdana" panose="020B0604030504040204" pitchFamily="34" charset="0"/>
            </a:endParaRPr>
          </a:p>
        </p:txBody>
      </p:sp>
    </p:spTree>
  </p:cSld>
  <p:clrMapOvr>
    <a:masterClrMapping/>
  </p:clrMapOv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368EFC89-FE71-4DE1-AE67-320834EAB390}" type="slidenum">
              <a:rPr altLang="en-US" sz="1800" smtClean="0">
                <a:solidFill>
                  <a:srgbClr val="A50021"/>
                </a:solidFill>
                <a:ea typeface="MS PGothic" panose="020B0600070205080204" pitchFamily="34" charset="-128"/>
              </a:rPr>
              <a:pPr>
                <a:lnSpc>
                  <a:spcPct val="100000"/>
                </a:lnSpc>
                <a:spcBef>
                  <a:spcPct val="0"/>
                </a:spcBef>
                <a:buClrTx/>
                <a:buFontTx/>
                <a:buNone/>
              </a:pPr>
              <a:t>133</a:t>
            </a:fld>
            <a:endParaRPr lang="zh-CN" altLang="ja-JP" sz="1800" smtClean="0">
              <a:solidFill>
                <a:srgbClr val="A50021"/>
              </a:solidFill>
              <a:ea typeface="MS PGothic" panose="020B0600070205080204" pitchFamily="34" charset="-128"/>
            </a:endParaRPr>
          </a:p>
        </p:txBody>
      </p:sp>
      <p:sp>
        <p:nvSpPr>
          <p:cNvPr id="155651" name="Rectangle 2050"/>
          <p:cNvSpPr>
            <a:spLocks noGrp="1" noChangeArrowheads="1"/>
          </p:cNvSpPr>
          <p:nvPr>
            <p:ph type="title"/>
          </p:nvPr>
        </p:nvSpPr>
        <p:spPr/>
        <p:txBody>
          <a:bodyPr/>
          <a:lstStyle/>
          <a:p>
            <a:pPr eaLnBrk="1" hangingPunct="1"/>
            <a:r>
              <a:rPr lang="en-US" altLang="zh-CN" sz="3600" b="0" smtClean="0">
                <a:latin typeface="Times New Roman" panose="02020603050405020304" pitchFamily="18" charset="0"/>
                <a:ea typeface="黑体" panose="02010609060101010101" pitchFamily="49" charset="-122"/>
              </a:rPr>
              <a:t>1.4  </a:t>
            </a:r>
            <a:r>
              <a:rPr lang="zh-CN" altLang="en-US" sz="3600" b="0" smtClean="0">
                <a:latin typeface="Times New Roman" panose="02020603050405020304" pitchFamily="18" charset="0"/>
                <a:ea typeface="黑体" panose="02010609060101010101" pitchFamily="49" charset="-122"/>
              </a:rPr>
              <a:t>人工智能的主要研究领域</a:t>
            </a:r>
          </a:p>
        </p:txBody>
      </p:sp>
      <p:sp>
        <p:nvSpPr>
          <p:cNvPr id="155652" name="Rectangle 1028"/>
          <p:cNvSpPr>
            <a:spLocks noChangeArrowheads="1"/>
          </p:cNvSpPr>
          <p:nvPr/>
        </p:nvSpPr>
        <p:spPr bwMode="auto">
          <a:xfrm>
            <a:off x="501650" y="914400"/>
            <a:ext cx="32321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87325" indent="-187325">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just" eaLnBrk="1" hangingPunct="1">
              <a:buFont typeface="Wingdings" panose="05000000000000000000" pitchFamily="2" charset="2"/>
              <a:buChar char="u"/>
            </a:pPr>
            <a:r>
              <a:rPr lang="en-US" altLang="zh-CN" sz="3200">
                <a:latin typeface="宋体" panose="02010600030101010101" pitchFamily="2" charset="-122"/>
              </a:rPr>
              <a:t> </a:t>
            </a:r>
            <a:r>
              <a:rPr lang="zh-CN" altLang="en-US" sz="3200">
                <a:solidFill>
                  <a:srgbClr val="0000FF"/>
                </a:solidFill>
                <a:latin typeface="Times New Roman" panose="02020603050405020304" pitchFamily="18" charset="0"/>
              </a:rPr>
              <a:t>机器视觉</a:t>
            </a:r>
          </a:p>
          <a:p>
            <a:pPr algn="just" eaLnBrk="1" hangingPunct="1">
              <a:buFont typeface="Wingdings" panose="05000000000000000000" pitchFamily="2" charset="2"/>
              <a:buChar char="u"/>
            </a:pPr>
            <a:endParaRPr lang="zh-CN" altLang="en-US" sz="3200">
              <a:solidFill>
                <a:srgbClr val="0000FF"/>
              </a:solidFill>
              <a:latin typeface="宋体" panose="02010600030101010101" pitchFamily="2" charset="-122"/>
            </a:endParaRPr>
          </a:p>
          <a:p>
            <a:pPr algn="just" eaLnBrk="1" hangingPunct="1">
              <a:buFont typeface="Wingdings" panose="05000000000000000000" pitchFamily="2" charset="2"/>
              <a:buChar char="u"/>
            </a:pPr>
            <a:endParaRPr lang="zh-CN" altLang="en-US" sz="3200">
              <a:latin typeface="Verdana" panose="020B0604030504040204" pitchFamily="34" charset="0"/>
            </a:endParaRPr>
          </a:p>
        </p:txBody>
      </p:sp>
      <p:sp>
        <p:nvSpPr>
          <p:cNvPr id="9" name="Text Box 4"/>
          <p:cNvSpPr txBox="1">
            <a:spLocks noChangeArrowheads="1"/>
          </p:cNvSpPr>
          <p:nvPr/>
        </p:nvSpPr>
        <p:spPr bwMode="auto">
          <a:xfrm>
            <a:off x="381000" y="1600200"/>
            <a:ext cx="8382000" cy="3897313"/>
          </a:xfrm>
          <a:prstGeom prst="rect">
            <a:avLst/>
          </a:prstGeom>
          <a:gradFill rotWithShape="0">
            <a:gsLst>
              <a:gs pos="0">
                <a:srgbClr val="CCFFCC"/>
              </a:gs>
              <a:gs pos="50000">
                <a:schemeClr val="bg1"/>
              </a:gs>
              <a:gs pos="100000">
                <a:srgbClr val="CCFFCC"/>
              </a:gs>
            </a:gsLst>
            <a:lin ang="18900000" scaled="1"/>
          </a:gradFill>
          <a:ln w="9525">
            <a:solidFill>
              <a:srgbClr val="008000"/>
            </a:solidFill>
            <a:miter lim="800000"/>
            <a:headEnd/>
            <a:tailEnd/>
          </a:ln>
          <a:effectLst/>
        </p:spPr>
        <p:txBody>
          <a:bodyPr>
            <a:spAutoFit/>
          </a:bodyPr>
          <a:lstStyle/>
          <a:p>
            <a:pPr algn="just" eaLnBrk="1" hangingPunct="1">
              <a:lnSpc>
                <a:spcPct val="120000"/>
              </a:lnSpc>
              <a:spcBef>
                <a:spcPts val="600"/>
              </a:spcBef>
              <a:buClr>
                <a:srgbClr val="0000FF"/>
              </a:buClr>
              <a:buFont typeface="Wingdings" pitchFamily="2" charset="2"/>
              <a:buNone/>
              <a:defRPr/>
            </a:pPr>
            <a:r>
              <a:rPr lang="en-US" altLang="zh-CN" sz="2400" dirty="0">
                <a:solidFill>
                  <a:srgbClr val="FF3300"/>
                </a:solidFill>
                <a:latin typeface="Times New Roman" pitchFamily="18" charset="0"/>
              </a:rPr>
              <a:t>●</a:t>
            </a:r>
            <a:r>
              <a:rPr lang="zh-CN" altLang="en-US" sz="2400" dirty="0">
                <a:solidFill>
                  <a:srgbClr val="0000FF"/>
                </a:solidFill>
                <a:latin typeface="Times New Roman" pitchFamily="18" charset="0"/>
              </a:rPr>
              <a:t>机器视觉</a:t>
            </a:r>
            <a:r>
              <a:rPr lang="en-US" altLang="zh-CN" sz="2400" dirty="0">
                <a:latin typeface="Times New Roman" pitchFamily="18" charset="0"/>
              </a:rPr>
              <a:t>(machine vision)</a:t>
            </a:r>
            <a:r>
              <a:rPr lang="zh-CN" altLang="en-US" sz="2400" dirty="0">
                <a:latin typeface="Times New Roman" pitchFamily="18" charset="0"/>
              </a:rPr>
              <a:t>或计算机视觉</a:t>
            </a:r>
            <a:r>
              <a:rPr lang="en-US" altLang="zh-CN" sz="2400" dirty="0">
                <a:latin typeface="Times New Roman" pitchFamily="18" charset="0"/>
              </a:rPr>
              <a:t>(computer vision)</a:t>
            </a:r>
            <a:r>
              <a:rPr lang="zh-CN" altLang="en-US" sz="2400" dirty="0">
                <a:latin typeface="Times New Roman" pitchFamily="18" charset="0"/>
              </a:rPr>
              <a:t>是用机器代替人眼睛进行测量和判断。</a:t>
            </a:r>
            <a:endParaRPr lang="zh-CN" altLang="en-US" sz="2400" dirty="0">
              <a:latin typeface="宋体" pitchFamily="2" charset="-122"/>
            </a:endParaRPr>
          </a:p>
          <a:p>
            <a:pPr algn="just" eaLnBrk="1" hangingPunct="1">
              <a:lnSpc>
                <a:spcPct val="120000"/>
              </a:lnSpc>
              <a:spcBef>
                <a:spcPts val="600"/>
              </a:spcBef>
              <a:buClr>
                <a:srgbClr val="0000FF"/>
              </a:buClr>
              <a:buFont typeface="Wingdings" pitchFamily="2" charset="2"/>
              <a:buNone/>
              <a:defRPr/>
            </a:pPr>
            <a:r>
              <a:rPr lang="zh-CN" altLang="en-US" sz="2400" dirty="0">
                <a:solidFill>
                  <a:srgbClr val="FF3300"/>
                </a:solidFill>
                <a:latin typeface="Times New Roman" pitchFamily="18" charset="0"/>
              </a:rPr>
              <a:t>●</a:t>
            </a:r>
            <a:r>
              <a:rPr lang="zh-CN" altLang="en-US" sz="2400" dirty="0">
                <a:latin typeface="宋体" pitchFamily="2" charset="-122"/>
              </a:rPr>
              <a:t>机器视觉应用在半导体及电子、汽车、冶金、制药、食品饮料、印刷、包装、零配件装配及制造质量检测等。</a:t>
            </a:r>
          </a:p>
          <a:p>
            <a:pPr algn="just" eaLnBrk="1" hangingPunct="1">
              <a:lnSpc>
                <a:spcPct val="120000"/>
              </a:lnSpc>
              <a:spcBef>
                <a:spcPts val="600"/>
              </a:spcBef>
              <a:buClr>
                <a:srgbClr val="0000FF"/>
              </a:buClr>
              <a:buFont typeface="Wingdings" pitchFamily="2" charset="2"/>
              <a:buNone/>
              <a:defRPr/>
            </a:pPr>
            <a:r>
              <a:rPr lang="zh-CN" altLang="en-US" sz="2400" dirty="0">
                <a:solidFill>
                  <a:srgbClr val="FF3300"/>
                </a:solidFill>
                <a:latin typeface="Times New Roman" pitchFamily="18" charset="0"/>
              </a:rPr>
              <a:t>●</a:t>
            </a:r>
            <a:r>
              <a:rPr lang="zh-CN" altLang="en-US" sz="2400" dirty="0">
                <a:solidFill>
                  <a:srgbClr val="0000FF"/>
                </a:solidFill>
              </a:rPr>
              <a:t>文字识别</a:t>
            </a:r>
            <a:r>
              <a:rPr lang="zh-CN" altLang="en-US" sz="2400" dirty="0"/>
              <a:t>：邮政编码、车牌识别、手写体识别。</a:t>
            </a:r>
            <a:r>
              <a:rPr lang="zh-CN" altLang="en-US" sz="2400" dirty="0">
                <a:solidFill>
                  <a:srgbClr val="FF3300"/>
                </a:solidFill>
              </a:rPr>
              <a:t>计算机、手机等输入。</a:t>
            </a:r>
          </a:p>
          <a:p>
            <a:pPr algn="just" eaLnBrk="1" hangingPunct="1">
              <a:lnSpc>
                <a:spcPct val="120000"/>
              </a:lnSpc>
              <a:spcBef>
                <a:spcPts val="600"/>
              </a:spcBef>
              <a:buClr>
                <a:srgbClr val="0000FF"/>
              </a:buClr>
              <a:buFont typeface="Wingdings" pitchFamily="2" charset="2"/>
              <a:buNone/>
              <a:defRPr/>
            </a:pPr>
            <a:r>
              <a:rPr lang="zh-CN" altLang="en-US" sz="2400" dirty="0">
                <a:solidFill>
                  <a:srgbClr val="FF3300"/>
                </a:solidFill>
                <a:latin typeface="Times New Roman" pitchFamily="18" charset="0"/>
              </a:rPr>
              <a:t>●</a:t>
            </a:r>
            <a:r>
              <a:rPr lang="zh-CN" altLang="en-US" sz="2400" dirty="0">
                <a:solidFill>
                  <a:srgbClr val="0000FF"/>
                </a:solidFill>
              </a:rPr>
              <a:t>人脸识别</a:t>
            </a:r>
            <a:r>
              <a:rPr lang="zh-CN" altLang="en-US" sz="2400" dirty="0"/>
              <a:t>：反恐、商业。</a:t>
            </a:r>
          </a:p>
          <a:p>
            <a:pPr algn="just" eaLnBrk="1" hangingPunct="1">
              <a:lnSpc>
                <a:spcPct val="120000"/>
              </a:lnSpc>
              <a:spcBef>
                <a:spcPts val="600"/>
              </a:spcBef>
              <a:buClr>
                <a:srgbClr val="0000FF"/>
              </a:buClr>
              <a:buFont typeface="Wingdings" pitchFamily="2" charset="2"/>
              <a:buNone/>
              <a:defRPr/>
            </a:pPr>
            <a:r>
              <a:rPr lang="zh-CN" altLang="en-US" sz="2400" dirty="0">
                <a:solidFill>
                  <a:srgbClr val="FF3300"/>
                </a:solidFill>
                <a:latin typeface="Times New Roman" pitchFamily="18" charset="0"/>
              </a:rPr>
              <a:t>●</a:t>
            </a:r>
            <a:r>
              <a:rPr lang="zh-CN" altLang="en-US" sz="2400" dirty="0">
                <a:solidFill>
                  <a:srgbClr val="0000FF"/>
                </a:solidFill>
              </a:rPr>
              <a:t>物体识别</a:t>
            </a:r>
            <a:r>
              <a:rPr lang="zh-CN" altLang="en-US" sz="2400" dirty="0"/>
              <a:t>：导弹、机器人。</a:t>
            </a:r>
          </a:p>
        </p:txBody>
      </p:sp>
    </p:spTree>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63EA3544-9094-451B-BD09-B7FF1F4D3273}" type="slidenum">
              <a:rPr altLang="en-US" sz="1800" smtClean="0">
                <a:solidFill>
                  <a:srgbClr val="A50021"/>
                </a:solidFill>
                <a:ea typeface="MS PGothic" panose="020B0600070205080204" pitchFamily="34" charset="-128"/>
              </a:rPr>
              <a:pPr>
                <a:lnSpc>
                  <a:spcPct val="100000"/>
                </a:lnSpc>
                <a:spcBef>
                  <a:spcPct val="0"/>
                </a:spcBef>
                <a:buClrTx/>
                <a:buFontTx/>
                <a:buNone/>
              </a:pPr>
              <a:t>134</a:t>
            </a:fld>
            <a:endParaRPr lang="zh-CN" altLang="ja-JP" sz="1800" smtClean="0">
              <a:solidFill>
                <a:srgbClr val="A50021"/>
              </a:solidFill>
              <a:ea typeface="MS PGothic" panose="020B0600070205080204" pitchFamily="34" charset="-128"/>
            </a:endParaRPr>
          </a:p>
        </p:txBody>
      </p:sp>
      <p:sp>
        <p:nvSpPr>
          <p:cNvPr id="156675" name="Rectangle 2"/>
          <p:cNvSpPr>
            <a:spLocks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3600">
                <a:solidFill>
                  <a:schemeClr val="bg1"/>
                </a:solidFill>
                <a:latin typeface="Times New Roman" panose="02020603050405020304" pitchFamily="18" charset="0"/>
                <a:ea typeface="黑体" panose="02010609060101010101" pitchFamily="49" charset="-122"/>
              </a:rPr>
              <a:t>1.4  </a:t>
            </a:r>
            <a:r>
              <a:rPr lang="zh-CN" altLang="en-US" sz="3600">
                <a:solidFill>
                  <a:schemeClr val="bg1"/>
                </a:solidFill>
                <a:latin typeface="Times New Roman" panose="02020603050405020304" pitchFamily="18" charset="0"/>
                <a:ea typeface="黑体" panose="02010609060101010101" pitchFamily="49" charset="-122"/>
              </a:rPr>
              <a:t>人工智能的主要研究领域</a:t>
            </a:r>
          </a:p>
        </p:txBody>
      </p:sp>
      <p:sp>
        <p:nvSpPr>
          <p:cNvPr id="156676" name="Rectangle 16"/>
          <p:cNvSpPr>
            <a:spLocks noChangeArrowheads="1"/>
          </p:cNvSpPr>
          <p:nvPr/>
        </p:nvSpPr>
        <p:spPr bwMode="auto">
          <a:xfrm>
            <a:off x="457200" y="2362200"/>
            <a:ext cx="8296275"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fontAlgn="ctr" hangingPunct="1">
              <a:spcBef>
                <a:spcPts val="600"/>
              </a:spcBef>
              <a:spcAft>
                <a:spcPts val="600"/>
              </a:spcAft>
              <a:buClrTx/>
              <a:buFontTx/>
              <a:buNone/>
            </a:pPr>
            <a:r>
              <a:rPr lang="zh-CN" altLang="en-US">
                <a:solidFill>
                  <a:srgbClr val="0000CC"/>
                </a:solidFill>
                <a:latin typeface="Times New Roman" panose="02020603050405020304" pitchFamily="18" charset="0"/>
              </a:rPr>
              <a:t>医学影像识别：</a:t>
            </a:r>
            <a:r>
              <a:rPr lang="zh-CN" altLang="en-US" sz="2400">
                <a:latin typeface="Times New Roman" panose="02020603050405020304" pitchFamily="18" charset="0"/>
              </a:rPr>
              <a:t>基于深度学习等人工智能技术的</a:t>
            </a:r>
            <a:r>
              <a:rPr lang="en-US" altLang="zh-CN" sz="2400">
                <a:latin typeface="Times New Roman" panose="02020603050405020304" pitchFamily="18" charset="0"/>
              </a:rPr>
              <a:t>X</a:t>
            </a:r>
            <a:r>
              <a:rPr lang="zh-CN" altLang="en-US" sz="2400">
                <a:latin typeface="Times New Roman" panose="02020603050405020304" pitchFamily="18" charset="0"/>
              </a:rPr>
              <a:t>光、核磁、</a:t>
            </a:r>
            <a:r>
              <a:rPr lang="en-US" altLang="zh-CN" sz="2400">
                <a:latin typeface="Times New Roman" panose="02020603050405020304" pitchFamily="18" charset="0"/>
              </a:rPr>
              <a:t>CT</a:t>
            </a:r>
            <a:r>
              <a:rPr lang="zh-CN" altLang="en-US" sz="2400">
                <a:latin typeface="Times New Roman" panose="02020603050405020304" pitchFamily="18" charset="0"/>
              </a:rPr>
              <a:t>、超声等医疗影像多模态大数据的分析技术，提取二维或三维医疗影像隐含的疾病特征。</a:t>
            </a:r>
            <a:endParaRPr lang="en-US" altLang="zh-CN" sz="2400">
              <a:latin typeface="Times New Roman" panose="02020603050405020304" pitchFamily="18" charset="0"/>
            </a:endParaRPr>
          </a:p>
          <a:p>
            <a:pPr eaLnBrk="1" hangingPunct="1">
              <a:spcBef>
                <a:spcPct val="0"/>
              </a:spcBef>
              <a:buClrTx/>
              <a:buFontTx/>
              <a:buNone/>
            </a:pPr>
            <a:r>
              <a:rPr lang="zh-CN" altLang="en-US">
                <a:solidFill>
                  <a:srgbClr val="FF3300"/>
                </a:solidFill>
                <a:latin typeface="Verdana" panose="020B0604030504040204" pitchFamily="34" charset="0"/>
              </a:rPr>
              <a:t>●</a:t>
            </a:r>
            <a:r>
              <a:rPr lang="zh-CN" altLang="en-US">
                <a:solidFill>
                  <a:srgbClr val="0000CC"/>
                </a:solidFill>
                <a:latin typeface="Times New Roman" panose="02020603050405020304" pitchFamily="18" charset="0"/>
              </a:rPr>
              <a:t>黑色素瘤识别：</a:t>
            </a:r>
            <a:r>
              <a:rPr lang="zh-CN" altLang="en-US" sz="2400">
                <a:latin typeface="Times New Roman" panose="02020603050405020304" pitchFamily="18" charset="0"/>
              </a:rPr>
              <a:t>将</a:t>
            </a:r>
            <a:r>
              <a:rPr lang="en-US" altLang="zh-CN" sz="2400">
                <a:latin typeface="Times New Roman" panose="02020603050405020304" pitchFamily="18" charset="0"/>
              </a:rPr>
              <a:t>1</a:t>
            </a:r>
            <a:r>
              <a:rPr lang="zh-CN" altLang="en-US" sz="2400">
                <a:latin typeface="Times New Roman" panose="02020603050405020304" pitchFamily="18" charset="0"/>
              </a:rPr>
              <a:t>万张有标记的影象交给机器学习，然后让</a:t>
            </a:r>
            <a:r>
              <a:rPr lang="en-US" altLang="zh-CN" sz="2400">
                <a:latin typeface="Times New Roman" panose="02020603050405020304" pitchFamily="18" charset="0"/>
              </a:rPr>
              <a:t>3</a:t>
            </a:r>
            <a:r>
              <a:rPr lang="zh-CN" altLang="en-US" sz="2400">
                <a:latin typeface="Times New Roman" panose="02020603050405020304" pitchFamily="18" charset="0"/>
              </a:rPr>
              <a:t>名医生和 计算机一起看另外的</a:t>
            </a:r>
            <a:r>
              <a:rPr lang="en-US" altLang="zh-CN" sz="2400">
                <a:latin typeface="Times New Roman" panose="02020603050405020304" pitchFamily="18" charset="0"/>
              </a:rPr>
              <a:t>3000</a:t>
            </a:r>
            <a:r>
              <a:rPr lang="zh-CN" altLang="en-US" sz="2400">
                <a:latin typeface="Times New Roman" panose="02020603050405020304" pitchFamily="18" charset="0"/>
              </a:rPr>
              <a:t>账。人的精度</a:t>
            </a:r>
            <a:r>
              <a:rPr lang="en-US" altLang="zh-CN" sz="2400">
                <a:latin typeface="Times New Roman" panose="02020603050405020304" pitchFamily="18" charset="0"/>
              </a:rPr>
              <a:t>84%</a:t>
            </a:r>
            <a:r>
              <a:rPr lang="zh-CN" altLang="en-US" sz="2400">
                <a:latin typeface="Times New Roman" panose="02020603050405020304" pitchFamily="18" charset="0"/>
              </a:rPr>
              <a:t>，计算机</a:t>
            </a:r>
            <a:r>
              <a:rPr lang="en-US" altLang="zh-CN" sz="2400">
                <a:latin typeface="Times New Roman" panose="02020603050405020304" pitchFamily="18" charset="0"/>
              </a:rPr>
              <a:t>97%</a:t>
            </a:r>
            <a:endParaRPr lang="zh-CN" altLang="en-US" sz="2400">
              <a:latin typeface="Verdana" panose="020B0604030504040204" pitchFamily="34" charset="0"/>
            </a:endParaRPr>
          </a:p>
        </p:txBody>
      </p:sp>
      <p:grpSp>
        <p:nvGrpSpPr>
          <p:cNvPr id="156677" name="组合 11"/>
          <p:cNvGrpSpPr>
            <a:grpSpLocks/>
          </p:cNvGrpSpPr>
          <p:nvPr/>
        </p:nvGrpSpPr>
        <p:grpSpPr bwMode="auto">
          <a:xfrm>
            <a:off x="762000" y="1295400"/>
            <a:ext cx="7858125" cy="747713"/>
            <a:chOff x="2135188" y="261275"/>
            <a:chExt cx="7008457" cy="748866"/>
          </a:xfrm>
        </p:grpSpPr>
        <p:grpSp>
          <p:nvGrpSpPr>
            <p:cNvPr id="156678" name="组合 9"/>
            <p:cNvGrpSpPr>
              <a:grpSpLocks/>
            </p:cNvGrpSpPr>
            <p:nvPr/>
          </p:nvGrpSpPr>
          <p:grpSpPr bwMode="auto">
            <a:xfrm>
              <a:off x="2135188" y="261275"/>
              <a:ext cx="665450" cy="664599"/>
              <a:chOff x="611187" y="261275"/>
              <a:chExt cx="665450" cy="664599"/>
            </a:xfrm>
          </p:grpSpPr>
          <p:sp>
            <p:nvSpPr>
              <p:cNvPr id="8" name="矩形 7"/>
              <p:cNvSpPr>
                <a:spLocks noChangeAspect="1"/>
              </p:cNvSpPr>
              <p:nvPr/>
            </p:nvSpPr>
            <p:spPr>
              <a:xfrm>
                <a:off x="611187" y="261275"/>
                <a:ext cx="539439" cy="53740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9" name="矩形 8"/>
              <p:cNvSpPr>
                <a:spLocks noChangeAspect="1"/>
              </p:cNvSpPr>
              <p:nvPr/>
            </p:nvSpPr>
            <p:spPr>
              <a:xfrm>
                <a:off x="880198" y="529977"/>
                <a:ext cx="396438" cy="3958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156679" name="文本框 3"/>
            <p:cNvSpPr txBox="1">
              <a:spLocks noChangeArrowheads="1"/>
            </p:cNvSpPr>
            <p:nvPr/>
          </p:nvSpPr>
          <p:spPr bwMode="auto">
            <a:xfrm>
              <a:off x="2943575" y="362673"/>
              <a:ext cx="6200070" cy="647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3600">
                  <a:solidFill>
                    <a:srgbClr val="0000CC"/>
                  </a:solidFill>
                  <a:latin typeface="微软雅黑" panose="020B0503020204020204" pitchFamily="34" charset="-122"/>
                  <a:ea typeface="微软雅黑" panose="020B0503020204020204" pitchFamily="34" charset="-122"/>
                </a:rPr>
                <a:t>智慧医疗</a:t>
              </a:r>
              <a:r>
                <a:rPr lang="en-US" altLang="zh-CN" sz="3600">
                  <a:solidFill>
                    <a:srgbClr val="0000CC"/>
                  </a:solidFill>
                  <a:latin typeface="微软雅黑" panose="020B0503020204020204" pitchFamily="34" charset="-122"/>
                  <a:ea typeface="微软雅黑" panose="020B0503020204020204" pitchFamily="34" charset="-122"/>
                </a:rPr>
                <a:t>			</a:t>
              </a:r>
            </a:p>
          </p:txBody>
        </p:sp>
      </p:grpSp>
    </p:spTree>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D633D2B1-1C87-4DDC-B1F4-3A351C32FEA0}" type="slidenum">
              <a:rPr altLang="en-US" sz="1800" smtClean="0">
                <a:solidFill>
                  <a:srgbClr val="A50021"/>
                </a:solidFill>
                <a:ea typeface="MS PGothic" panose="020B0600070205080204" pitchFamily="34" charset="-128"/>
              </a:rPr>
              <a:pPr>
                <a:lnSpc>
                  <a:spcPct val="100000"/>
                </a:lnSpc>
                <a:spcBef>
                  <a:spcPct val="0"/>
                </a:spcBef>
                <a:buClrTx/>
                <a:buFontTx/>
                <a:buNone/>
              </a:pPr>
              <a:t>135</a:t>
            </a:fld>
            <a:endParaRPr lang="zh-CN" altLang="ja-JP" sz="1800" smtClean="0">
              <a:solidFill>
                <a:srgbClr val="A50021"/>
              </a:solidFill>
              <a:ea typeface="MS PGothic" panose="020B0600070205080204" pitchFamily="34" charset="-128"/>
            </a:endParaRPr>
          </a:p>
        </p:txBody>
      </p:sp>
      <p:sp>
        <p:nvSpPr>
          <p:cNvPr id="157699" name="Rectangle 3"/>
          <p:cNvSpPr>
            <a:spLocks noChangeArrowheads="1"/>
          </p:cNvSpPr>
          <p:nvPr/>
        </p:nvSpPr>
        <p:spPr bwMode="auto">
          <a:xfrm>
            <a:off x="304800" y="1905000"/>
            <a:ext cx="8408988"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a:solidFill>
                  <a:srgbClr val="0000FF"/>
                </a:solidFill>
                <a:latin typeface="Times New Roman" panose="02020603050405020304" pitchFamily="18" charset="0"/>
              </a:rPr>
              <a:t>自然语言理解：</a:t>
            </a:r>
            <a:r>
              <a:rPr lang="zh-CN" altLang="en-US" sz="2400">
                <a:latin typeface="宋体" panose="02010600030101010101" pitchFamily="2" charset="-122"/>
              </a:rPr>
              <a:t>研究如何让计算机理解人类自然语言，包括回答问题、生成摘要、翻译等。</a:t>
            </a:r>
            <a:endParaRPr lang="zh-CN" altLang="en-US" sz="2400">
              <a:latin typeface="Times New Roman" panose="02020603050405020304" pitchFamily="18" charset="0"/>
            </a:endParaRPr>
          </a:p>
          <a:p>
            <a:pPr algn="just" eaLnBrk="1" hangingPunct="1">
              <a:spcBef>
                <a:spcPct val="30000"/>
              </a:spcBef>
            </a:pPr>
            <a:r>
              <a:rPr lang="en-US" altLang="zh-CN" sz="2400">
                <a:latin typeface="Times New Roman" panose="02020603050405020304" pitchFamily="18" charset="0"/>
              </a:rPr>
              <a:t>1957</a:t>
            </a:r>
            <a:r>
              <a:rPr lang="zh-CN" altLang="en-US" sz="2400">
                <a:latin typeface="Times New Roman" panose="02020603050405020304" pitchFamily="18" charset="0"/>
              </a:rPr>
              <a:t>年，在苏联人造卫星成功发射的刺激下</a:t>
            </a:r>
            <a:r>
              <a:rPr lang="en-US" altLang="zh-CN" sz="2400">
                <a:latin typeface="Times New Roman" panose="02020603050405020304" pitchFamily="18" charset="0"/>
              </a:rPr>
              <a:t>,</a:t>
            </a:r>
            <a:r>
              <a:rPr lang="zh-CN" altLang="en-US" sz="2400">
                <a:latin typeface="Times New Roman" panose="02020603050405020304" pitchFamily="18" charset="0"/>
              </a:rPr>
              <a:t>美国国家研究会大力支持对俄科技论文的计算机翻译。</a:t>
            </a:r>
            <a:endParaRPr lang="en-US" altLang="zh-CN" sz="2400">
              <a:latin typeface="Times New Roman" panose="02020603050405020304" pitchFamily="18" charset="0"/>
            </a:endParaRPr>
          </a:p>
          <a:p>
            <a:pPr algn="just" eaLnBrk="1" hangingPunct="1">
              <a:spcBef>
                <a:spcPct val="30000"/>
              </a:spcBef>
            </a:pPr>
            <a:endParaRPr lang="zh-CN" altLang="en-US">
              <a:latin typeface="Times New Roman" panose="02020603050405020304" pitchFamily="18" charset="0"/>
            </a:endParaRPr>
          </a:p>
          <a:p>
            <a:pPr algn="just" eaLnBrk="1" hangingPunct="1">
              <a:spcBef>
                <a:spcPct val="30000"/>
              </a:spcBef>
            </a:pPr>
            <a:endParaRPr lang="zh-CN" altLang="en-US">
              <a:latin typeface="Times New Roman" panose="02020603050405020304" pitchFamily="18" charset="0"/>
            </a:endParaRPr>
          </a:p>
        </p:txBody>
      </p:sp>
      <p:sp>
        <p:nvSpPr>
          <p:cNvPr id="157700" name="Rectangle 2"/>
          <p:cNvSpPr>
            <a:spLocks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3600">
                <a:solidFill>
                  <a:schemeClr val="bg1"/>
                </a:solidFill>
                <a:latin typeface="Times New Roman" panose="02020603050405020304" pitchFamily="18" charset="0"/>
                <a:ea typeface="黑体" panose="02010609060101010101" pitchFamily="49" charset="-122"/>
              </a:rPr>
              <a:t>1.4  </a:t>
            </a:r>
            <a:r>
              <a:rPr lang="zh-CN" altLang="en-US" sz="3600">
                <a:solidFill>
                  <a:schemeClr val="bg1"/>
                </a:solidFill>
                <a:latin typeface="Times New Roman" panose="02020603050405020304" pitchFamily="18" charset="0"/>
                <a:ea typeface="黑体" panose="02010609060101010101" pitchFamily="49" charset="-122"/>
              </a:rPr>
              <a:t>人工智能的主要研究领域</a:t>
            </a:r>
          </a:p>
        </p:txBody>
      </p:sp>
      <p:sp>
        <p:nvSpPr>
          <p:cNvPr id="157701" name="Rectangle 3"/>
          <p:cNvSpPr>
            <a:spLocks noChangeArrowheads="1"/>
          </p:cNvSpPr>
          <p:nvPr/>
        </p:nvSpPr>
        <p:spPr bwMode="auto">
          <a:xfrm>
            <a:off x="304800" y="1066800"/>
            <a:ext cx="381000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spcBef>
                <a:spcPct val="10000"/>
              </a:spcBef>
              <a:buFont typeface="Wingdings" panose="05000000000000000000" pitchFamily="2" charset="2"/>
              <a:buChar char="u"/>
            </a:pPr>
            <a:r>
              <a:rPr lang="zh-CN" altLang="en-US" sz="3200">
                <a:solidFill>
                  <a:srgbClr val="0000FF"/>
                </a:solidFill>
                <a:latin typeface="Times New Roman" panose="02020603050405020304" pitchFamily="18" charset="0"/>
              </a:rPr>
              <a:t>自然语言理解</a:t>
            </a:r>
            <a:endParaRPr lang="zh-CN" altLang="en-US">
              <a:latin typeface="Times New Roman" panose="02020603050405020304" pitchFamily="18" charset="0"/>
            </a:endParaRPr>
          </a:p>
        </p:txBody>
      </p:sp>
    </p:spTree>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1431A8D5-B614-485C-B453-ED2EF8F3D4FB}" type="slidenum">
              <a:rPr altLang="en-US" sz="1800" smtClean="0">
                <a:solidFill>
                  <a:srgbClr val="A50021"/>
                </a:solidFill>
                <a:ea typeface="MS PGothic" panose="020B0600070205080204" pitchFamily="34" charset="-128"/>
              </a:rPr>
              <a:pPr>
                <a:lnSpc>
                  <a:spcPct val="100000"/>
                </a:lnSpc>
                <a:spcBef>
                  <a:spcPct val="0"/>
                </a:spcBef>
                <a:buClrTx/>
                <a:buFontTx/>
                <a:buNone/>
              </a:pPr>
              <a:t>136</a:t>
            </a:fld>
            <a:endParaRPr lang="zh-CN" altLang="ja-JP" sz="1800" smtClean="0">
              <a:solidFill>
                <a:srgbClr val="A50021"/>
              </a:solidFill>
              <a:ea typeface="MS PGothic" panose="020B0600070205080204" pitchFamily="34" charset="-128"/>
            </a:endParaRPr>
          </a:p>
        </p:txBody>
      </p:sp>
      <p:sp>
        <p:nvSpPr>
          <p:cNvPr id="158723" name="Rectangle 2"/>
          <p:cNvSpPr>
            <a:spLocks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3600">
                <a:solidFill>
                  <a:schemeClr val="bg1"/>
                </a:solidFill>
                <a:latin typeface="Times New Roman" panose="02020603050405020304" pitchFamily="18" charset="0"/>
                <a:ea typeface="黑体" panose="02010609060101010101" pitchFamily="49" charset="-122"/>
              </a:rPr>
              <a:t>1.4  </a:t>
            </a:r>
            <a:r>
              <a:rPr lang="zh-CN" altLang="en-US" sz="3600">
                <a:solidFill>
                  <a:schemeClr val="bg1"/>
                </a:solidFill>
                <a:latin typeface="Times New Roman" panose="02020603050405020304" pitchFamily="18" charset="0"/>
                <a:ea typeface="黑体" panose="02010609060101010101" pitchFamily="49" charset="-122"/>
              </a:rPr>
              <a:t>人工智能的主要研究领域</a:t>
            </a:r>
          </a:p>
        </p:txBody>
      </p:sp>
      <p:sp>
        <p:nvSpPr>
          <p:cNvPr id="158724" name="Rectangle 3"/>
          <p:cNvSpPr>
            <a:spLocks noChangeArrowheads="1"/>
          </p:cNvSpPr>
          <p:nvPr/>
        </p:nvSpPr>
        <p:spPr bwMode="auto">
          <a:xfrm>
            <a:off x="250825" y="847725"/>
            <a:ext cx="86423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spcBef>
                <a:spcPct val="10000"/>
              </a:spcBef>
              <a:buFont typeface="Wingdings" panose="05000000000000000000" pitchFamily="2" charset="2"/>
              <a:buChar char="u"/>
            </a:pPr>
            <a:r>
              <a:rPr lang="zh-CN" altLang="en-US" sz="3200">
                <a:solidFill>
                  <a:srgbClr val="0000FF"/>
                </a:solidFill>
                <a:latin typeface="Times New Roman" panose="02020603050405020304" pitchFamily="18" charset="0"/>
              </a:rPr>
              <a:t>自然语言理解</a:t>
            </a:r>
          </a:p>
          <a:p>
            <a:pPr algn="just" eaLnBrk="1" hangingPunct="1">
              <a:spcBef>
                <a:spcPts val="600"/>
              </a:spcBef>
            </a:pPr>
            <a:r>
              <a:rPr lang="zh-CN" altLang="en-US" sz="2400">
                <a:latin typeface="Times New Roman" panose="02020603050405020304" pitchFamily="18" charset="0"/>
              </a:rPr>
              <a:t>人们最初以为机器翻译只要将双向词典及一些词法知识放进计算机就行了。</a:t>
            </a:r>
            <a:endParaRPr lang="en-US" altLang="zh-CN" sz="2400">
              <a:latin typeface="Times New Roman" panose="02020603050405020304" pitchFamily="18" charset="0"/>
            </a:endParaRPr>
          </a:p>
          <a:p>
            <a:pPr algn="just" eaLnBrk="1" hangingPunct="1">
              <a:spcBef>
                <a:spcPts val="600"/>
              </a:spcBef>
            </a:pPr>
            <a:r>
              <a:rPr lang="zh-CN" altLang="en-US" sz="2400">
                <a:latin typeface="Times New Roman" panose="02020603050405020304" pitchFamily="18" charset="0"/>
              </a:rPr>
              <a:t>后来发现有时会出现十分荒谬的错误。 </a:t>
            </a:r>
          </a:p>
        </p:txBody>
      </p:sp>
      <p:sp>
        <p:nvSpPr>
          <p:cNvPr id="146439" name="Text Box 7"/>
          <p:cNvSpPr txBox="1">
            <a:spLocks noChangeArrowheads="1"/>
          </p:cNvSpPr>
          <p:nvPr/>
        </p:nvSpPr>
        <p:spPr bwMode="auto">
          <a:xfrm>
            <a:off x="381000" y="3200400"/>
            <a:ext cx="8382000" cy="1838325"/>
          </a:xfrm>
          <a:prstGeom prst="rect">
            <a:avLst/>
          </a:prstGeom>
          <a:gradFill rotWithShape="0">
            <a:gsLst>
              <a:gs pos="0">
                <a:srgbClr val="CCFFFF"/>
              </a:gs>
              <a:gs pos="50000">
                <a:schemeClr val="bg1"/>
              </a:gs>
              <a:gs pos="100000">
                <a:srgbClr val="CCFFFF"/>
              </a:gs>
            </a:gsLst>
            <a:lin ang="18900000" scaled="1"/>
          </a:gradFill>
          <a:ln w="9525">
            <a:solidFill>
              <a:srgbClr val="008080"/>
            </a:solidFill>
            <a:miter lim="800000"/>
            <a:headEnd/>
            <a:tailEnd/>
          </a:ln>
          <a:effectLst/>
        </p:spPr>
        <p:txBody>
          <a:bodyPr>
            <a:spAutoFit/>
          </a:bodyPr>
          <a:lstStyle/>
          <a:p>
            <a:pPr algn="ctr" eaLnBrk="1" hangingPunct="1">
              <a:lnSpc>
                <a:spcPct val="110000"/>
              </a:lnSpc>
              <a:spcBef>
                <a:spcPct val="50000"/>
              </a:spcBef>
              <a:defRPr/>
            </a:pPr>
            <a:r>
              <a:rPr lang="en-US" altLang="zh-CN" sz="2300" dirty="0">
                <a:latin typeface="Times New Roman" charset="0"/>
              </a:rPr>
              <a:t>“</a:t>
            </a:r>
            <a:r>
              <a:rPr lang="en-US" altLang="zh-CN" sz="2300" dirty="0">
                <a:latin typeface="Times New Roman" charset="0"/>
                <a:cs typeface="Times New Roman" charset="0"/>
              </a:rPr>
              <a:t>The spirit is willing but the flesh is weak</a:t>
            </a:r>
            <a:r>
              <a:rPr lang="en-US" altLang="zh-CN" sz="2300" dirty="0">
                <a:latin typeface="Times New Roman" charset="0"/>
              </a:rPr>
              <a:t>”</a:t>
            </a:r>
            <a:r>
              <a:rPr lang="zh-CN" altLang="en-US" sz="2300" dirty="0">
                <a:latin typeface="Times New Roman" charset="0"/>
              </a:rPr>
              <a:t>心有余而力不足。 </a:t>
            </a:r>
          </a:p>
          <a:p>
            <a:pPr algn="ctr" eaLnBrk="1" hangingPunct="1">
              <a:lnSpc>
                <a:spcPct val="150000"/>
              </a:lnSpc>
              <a:spcBef>
                <a:spcPct val="50000"/>
              </a:spcBef>
              <a:spcAft>
                <a:spcPct val="50000"/>
              </a:spcAft>
              <a:buFont typeface="Wingdings" pitchFamily="2" charset="2"/>
              <a:buNone/>
              <a:defRPr/>
            </a:pPr>
            <a:r>
              <a:rPr lang="zh-CN" altLang="en-US" sz="2400" dirty="0">
                <a:latin typeface="宋体" pitchFamily="2" charset="-122"/>
              </a:rPr>
              <a:t>俄语 </a:t>
            </a:r>
          </a:p>
          <a:p>
            <a:pPr algn="just" eaLnBrk="1" hangingPunct="1">
              <a:lnSpc>
                <a:spcPct val="120000"/>
              </a:lnSpc>
              <a:buFont typeface="Wingdings" pitchFamily="2" charset="2"/>
              <a:buNone/>
              <a:defRPr/>
            </a:pPr>
            <a:r>
              <a:rPr lang="zh-CN" altLang="en-US" sz="2400" dirty="0">
                <a:latin typeface="宋体" pitchFamily="2" charset="-122"/>
                <a:sym typeface="Wingdings" pitchFamily="2" charset="2"/>
              </a:rPr>
              <a:t> </a:t>
            </a:r>
            <a:r>
              <a:rPr lang="zh-CN" altLang="en-US" sz="2300" dirty="0">
                <a:latin typeface="Times New Roman" charset="0"/>
                <a:cs typeface="Times New Roman" charset="0"/>
              </a:rPr>
              <a:t>“</a:t>
            </a:r>
            <a:r>
              <a:rPr lang="en-US" altLang="zh-CN" sz="2300" dirty="0">
                <a:latin typeface="Times New Roman" charset="0"/>
                <a:cs typeface="Times New Roman" charset="0"/>
              </a:rPr>
              <a:t>The wine is good but the meat is spoiled”</a:t>
            </a:r>
            <a:r>
              <a:rPr lang="zh-CN" altLang="en-US" sz="2200" dirty="0">
                <a:latin typeface="Times New Roman" charset="0"/>
                <a:cs typeface="Times New Roman" charset="0"/>
              </a:rPr>
              <a:t>酒是好的但肉变质了。</a:t>
            </a:r>
          </a:p>
        </p:txBody>
      </p:sp>
      <p:sp>
        <p:nvSpPr>
          <p:cNvPr id="158726" name="AutoShape 8"/>
          <p:cNvSpPr>
            <a:spLocks noChangeArrowheads="1"/>
          </p:cNvSpPr>
          <p:nvPr/>
        </p:nvSpPr>
        <p:spPr bwMode="auto">
          <a:xfrm>
            <a:off x="4495800" y="3581400"/>
            <a:ext cx="228600" cy="304800"/>
          </a:xfrm>
          <a:prstGeom prst="downArrow">
            <a:avLst>
              <a:gd name="adj1" fmla="val 50000"/>
              <a:gd name="adj2" fmla="val 33333"/>
            </a:avLst>
          </a:prstGeom>
          <a:solidFill>
            <a:srgbClr val="CCFFFF"/>
          </a:solidFill>
          <a:ln w="9525">
            <a:solidFill>
              <a:schemeClr val="tx1"/>
            </a:solidFill>
            <a:miter lim="800000"/>
            <a:headEnd/>
            <a:tailEnd/>
          </a:ln>
        </p:spPr>
        <p:txBody>
          <a:bodyPr vert="eaVert" wrap="none" anchor="ct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58727" name="AutoShape 9"/>
          <p:cNvSpPr>
            <a:spLocks noChangeArrowheads="1"/>
          </p:cNvSpPr>
          <p:nvPr/>
        </p:nvSpPr>
        <p:spPr bwMode="auto">
          <a:xfrm>
            <a:off x="4495800" y="4267200"/>
            <a:ext cx="228600" cy="304800"/>
          </a:xfrm>
          <a:prstGeom prst="downArrow">
            <a:avLst>
              <a:gd name="adj1" fmla="val 50000"/>
              <a:gd name="adj2" fmla="val 33333"/>
            </a:avLst>
          </a:prstGeom>
          <a:solidFill>
            <a:srgbClr val="CCFFFF"/>
          </a:solidFill>
          <a:ln w="9525">
            <a:solidFill>
              <a:schemeClr val="tx1"/>
            </a:solidFill>
            <a:miter lim="800000"/>
            <a:headEnd/>
            <a:tailEnd/>
          </a:ln>
        </p:spPr>
        <p:txBody>
          <a:bodyPr vert="eaVert" wrap="none" anchor="ct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58728" name="Rectangle 6"/>
          <p:cNvSpPr>
            <a:spLocks noChangeArrowheads="1"/>
          </p:cNvSpPr>
          <p:nvPr/>
        </p:nvSpPr>
        <p:spPr bwMode="auto">
          <a:xfrm>
            <a:off x="304800" y="5181600"/>
            <a:ext cx="85344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just" eaLnBrk="1" hangingPunct="1">
              <a:spcBef>
                <a:spcPct val="30000"/>
              </a:spcBef>
            </a:pPr>
            <a:r>
              <a:rPr lang="en-US" altLang="zh-CN" sz="2400">
                <a:latin typeface="Times New Roman" panose="02020603050405020304" pitchFamily="18" charset="0"/>
              </a:rPr>
              <a:t>1966</a:t>
            </a:r>
            <a:r>
              <a:rPr lang="zh-CN" altLang="en-US" sz="2400">
                <a:latin typeface="Times New Roman" panose="02020603050405020304" pitchFamily="18" charset="0"/>
              </a:rPr>
              <a:t>年美国顾问委员会报告：</a:t>
            </a:r>
            <a:r>
              <a:rPr lang="zh-CN" altLang="en-US" sz="2400">
                <a:solidFill>
                  <a:srgbClr val="0000FF"/>
                </a:solidFill>
                <a:latin typeface="Times New Roman" panose="02020603050405020304" pitchFamily="18" charset="0"/>
              </a:rPr>
              <a:t>还不存在通用的科学文本机器翻译，也没有很近的实现前景。</a:t>
            </a:r>
          </a:p>
          <a:p>
            <a:pPr algn="just" eaLnBrk="1" hangingPunct="1">
              <a:spcBef>
                <a:spcPct val="30000"/>
              </a:spcBef>
            </a:pPr>
            <a:r>
              <a:rPr lang="zh-CN" altLang="en-US" sz="2400">
                <a:latin typeface="Times New Roman" panose="02020603050405020304" pitchFamily="18" charset="0"/>
              </a:rPr>
              <a:t>英国、美国中断了大部分机器翻译项目的资助。</a:t>
            </a:r>
          </a:p>
        </p:txBody>
      </p:sp>
    </p:spTree>
  </p:cSld>
  <p:clrMapOvr>
    <a:masterClrMapping/>
  </p:clrMapOv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032775AC-E6C2-44F0-A6F0-95888FA63A8E}" type="slidenum">
              <a:rPr altLang="en-US" sz="1800" smtClean="0">
                <a:solidFill>
                  <a:srgbClr val="A50021"/>
                </a:solidFill>
                <a:ea typeface="MS PGothic" panose="020B0600070205080204" pitchFamily="34" charset="-128"/>
              </a:rPr>
              <a:pPr>
                <a:lnSpc>
                  <a:spcPct val="100000"/>
                </a:lnSpc>
                <a:spcBef>
                  <a:spcPct val="0"/>
                </a:spcBef>
                <a:buClrTx/>
                <a:buFontTx/>
                <a:buNone/>
              </a:pPr>
              <a:t>137</a:t>
            </a:fld>
            <a:endParaRPr lang="zh-CN" altLang="ja-JP" sz="1800" smtClean="0">
              <a:solidFill>
                <a:srgbClr val="A50021"/>
              </a:solidFill>
              <a:ea typeface="MS PGothic" panose="020B0600070205080204" pitchFamily="34" charset="-128"/>
            </a:endParaRPr>
          </a:p>
        </p:txBody>
      </p:sp>
      <p:sp>
        <p:nvSpPr>
          <p:cNvPr id="159747" name="灯片编号占位符 1"/>
          <p:cNvSpPr txBox="1">
            <a:spLocks/>
          </p:cNvSpPr>
          <p:nvPr/>
        </p:nvSpPr>
        <p:spPr bwMode="auto">
          <a:xfrm>
            <a:off x="6934200" y="6477000"/>
            <a:ext cx="19812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Tx/>
              <a:buNone/>
            </a:pPr>
            <a:fld id="{6230C102-9C72-4CB3-B664-23CC71BDE27E}" type="slidenum">
              <a:rPr lang="ja-JP" altLang="en-US" sz="1800">
                <a:solidFill>
                  <a:srgbClr val="A50021"/>
                </a:solidFill>
                <a:ea typeface="MS PGothic" panose="020B0600070205080204" pitchFamily="34" charset="-128"/>
              </a:rPr>
              <a:pPr algn="r" eaLnBrk="1" hangingPunct="1">
                <a:lnSpc>
                  <a:spcPct val="100000"/>
                </a:lnSpc>
                <a:spcBef>
                  <a:spcPct val="0"/>
                </a:spcBef>
                <a:buClrTx/>
                <a:buFontTx/>
                <a:buNone/>
              </a:pPr>
              <a:t>137</a:t>
            </a:fld>
            <a:endParaRPr lang="en-US" altLang="ja-JP" sz="1800">
              <a:solidFill>
                <a:srgbClr val="A50021"/>
              </a:solidFill>
              <a:ea typeface="MS PGothic" panose="020B0600070205080204" pitchFamily="34" charset="-128"/>
            </a:endParaRPr>
          </a:p>
        </p:txBody>
      </p:sp>
      <p:sp>
        <p:nvSpPr>
          <p:cNvPr id="159748" name="Rectangle 2"/>
          <p:cNvSpPr>
            <a:spLocks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3600">
                <a:solidFill>
                  <a:schemeClr val="bg1"/>
                </a:solidFill>
                <a:latin typeface="Times New Roman" panose="02020603050405020304" pitchFamily="18" charset="0"/>
                <a:ea typeface="黑体" panose="02010609060101010101" pitchFamily="49" charset="-122"/>
              </a:rPr>
              <a:t>1.4  </a:t>
            </a:r>
            <a:r>
              <a:rPr lang="zh-CN" altLang="en-US" sz="3600">
                <a:solidFill>
                  <a:schemeClr val="bg1"/>
                </a:solidFill>
                <a:latin typeface="Times New Roman" panose="02020603050405020304" pitchFamily="18" charset="0"/>
                <a:ea typeface="黑体" panose="02010609060101010101" pitchFamily="49" charset="-122"/>
              </a:rPr>
              <a:t>人工智能的主要研究领域</a:t>
            </a:r>
          </a:p>
        </p:txBody>
      </p:sp>
      <p:sp>
        <p:nvSpPr>
          <p:cNvPr id="159749" name="Rectangle 7"/>
          <p:cNvSpPr>
            <a:spLocks noChangeArrowheads="1"/>
          </p:cNvSpPr>
          <p:nvPr/>
        </p:nvSpPr>
        <p:spPr bwMode="auto">
          <a:xfrm>
            <a:off x="228600" y="1143000"/>
            <a:ext cx="8610600" cy="3948113"/>
          </a:xfrm>
          <a:prstGeom prst="rect">
            <a:avLst/>
          </a:prstGeom>
          <a:gradFill rotWithShape="0">
            <a:gsLst>
              <a:gs pos="0">
                <a:srgbClr val="CCFFCC"/>
              </a:gs>
              <a:gs pos="50000">
                <a:srgbClr val="FFFFFF"/>
              </a:gs>
              <a:gs pos="100000">
                <a:srgbClr val="CCFFCC"/>
              </a:gs>
            </a:gsLst>
            <a:lin ang="18900000" scaled="1"/>
          </a:gradFill>
          <a:ln w="9525">
            <a:solidFill>
              <a:srgbClr val="808080"/>
            </a:solidFill>
            <a:miter lim="800000"/>
            <a:headEnd/>
            <a:tailEnd/>
          </a:ln>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a:solidFill>
                  <a:srgbClr val="FF0000"/>
                </a:solidFill>
                <a:latin typeface="Times New Roman" panose="02020603050405020304" pitchFamily="18" charset="0"/>
              </a:rPr>
              <a:t>机器听觉</a:t>
            </a:r>
            <a:endParaRPr lang="en-US" altLang="zh-CN">
              <a:solidFill>
                <a:srgbClr val="FF0000"/>
              </a:solidFill>
              <a:latin typeface="Times New Roman" panose="02020603050405020304" pitchFamily="18" charset="0"/>
            </a:endParaRPr>
          </a:p>
          <a:p>
            <a:pPr algn="just" eaLnBrk="1" hangingPunct="1">
              <a:spcBef>
                <a:spcPct val="50000"/>
              </a:spcBef>
            </a:pPr>
            <a:r>
              <a:rPr lang="zh-CN" altLang="en-US" sz="2400">
                <a:solidFill>
                  <a:srgbClr val="0000CC"/>
                </a:solidFill>
                <a:latin typeface="Times New Roman" panose="02020603050405020304" pitchFamily="18" charset="0"/>
              </a:rPr>
              <a:t>计算机语音输入：计算机、智能手机等的重要组成</a:t>
            </a:r>
          </a:p>
          <a:p>
            <a:pPr algn="just" eaLnBrk="1" hangingPunct="1">
              <a:spcBef>
                <a:spcPct val="50000"/>
              </a:spcBef>
            </a:pPr>
            <a:r>
              <a:rPr lang="zh-CN" altLang="en-US" sz="2400">
                <a:latin typeface="Times New Roman" panose="02020603050405020304" pitchFamily="18" charset="0"/>
              </a:rPr>
              <a:t>计算机语音录入、手机语音呼叫、机器人语音控制、语音锁、机器故障诊断等。</a:t>
            </a:r>
          </a:p>
          <a:p>
            <a:pPr algn="just" eaLnBrk="1" hangingPunct="1">
              <a:spcBef>
                <a:spcPct val="50000"/>
              </a:spcBef>
            </a:pPr>
            <a:r>
              <a:rPr lang="zh-CN" altLang="en-US" sz="2400">
                <a:latin typeface="Times New Roman" panose="02020603050405020304" pitchFamily="18" charset="0"/>
              </a:rPr>
              <a:t>语音识别用语音作为计算机的输入。 </a:t>
            </a:r>
          </a:p>
          <a:p>
            <a:pPr algn="just" eaLnBrk="1" hangingPunct="1">
              <a:spcBef>
                <a:spcPct val="50000"/>
              </a:spcBef>
            </a:pPr>
            <a:r>
              <a:rPr lang="zh-CN" altLang="en-US" sz="2400">
                <a:latin typeface="宋体" panose="02010600030101010101" pitchFamily="2" charset="-122"/>
              </a:rPr>
              <a:t>语音识别的主要过程：语音信号采集、预处理（预滤波、采样、预加重、端点检测）、特征参数提取、向量量化、识别。</a:t>
            </a:r>
          </a:p>
        </p:txBody>
      </p:sp>
    </p:spTree>
  </p:cSld>
  <p:clrMapOvr>
    <a:masterClrMapping/>
  </p:clrMapOvr>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3DAB4994-38B1-4790-A4B3-09473903AD02}" type="slidenum">
              <a:rPr altLang="en-US" sz="1800" smtClean="0">
                <a:solidFill>
                  <a:srgbClr val="A50021"/>
                </a:solidFill>
                <a:ea typeface="MS PGothic" panose="020B0600070205080204" pitchFamily="34" charset="-128"/>
              </a:rPr>
              <a:pPr>
                <a:lnSpc>
                  <a:spcPct val="100000"/>
                </a:lnSpc>
                <a:spcBef>
                  <a:spcPct val="0"/>
                </a:spcBef>
                <a:buClrTx/>
                <a:buFontTx/>
                <a:buNone/>
              </a:pPr>
              <a:t>138</a:t>
            </a:fld>
            <a:endParaRPr lang="zh-CN" altLang="ja-JP" sz="1800" smtClean="0">
              <a:solidFill>
                <a:srgbClr val="A50021"/>
              </a:solidFill>
              <a:ea typeface="MS PGothic" panose="020B0600070205080204" pitchFamily="34" charset="-128"/>
            </a:endParaRPr>
          </a:p>
        </p:txBody>
      </p:sp>
      <p:sp>
        <p:nvSpPr>
          <p:cNvPr id="160771" name="Rectangle 2"/>
          <p:cNvSpPr>
            <a:spLocks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3600">
                <a:solidFill>
                  <a:schemeClr val="bg1"/>
                </a:solidFill>
                <a:latin typeface="Times New Roman" panose="02020603050405020304" pitchFamily="18" charset="0"/>
                <a:ea typeface="黑体" panose="02010609060101010101" pitchFamily="49" charset="-122"/>
              </a:rPr>
              <a:t>1.4  </a:t>
            </a:r>
            <a:r>
              <a:rPr lang="zh-CN" altLang="en-US" sz="3600">
                <a:solidFill>
                  <a:schemeClr val="bg1"/>
                </a:solidFill>
                <a:latin typeface="Times New Roman" panose="02020603050405020304" pitchFamily="18" charset="0"/>
                <a:ea typeface="黑体" panose="02010609060101010101" pitchFamily="49" charset="-122"/>
              </a:rPr>
              <a:t>人工智能的主要研究领域</a:t>
            </a:r>
          </a:p>
        </p:txBody>
      </p:sp>
      <p:sp>
        <p:nvSpPr>
          <p:cNvPr id="160772" name="Rectangle 6"/>
          <p:cNvSpPr>
            <a:spLocks noChangeArrowheads="1"/>
          </p:cNvSpPr>
          <p:nvPr/>
        </p:nvSpPr>
        <p:spPr bwMode="auto">
          <a:xfrm>
            <a:off x="285750" y="1828800"/>
            <a:ext cx="8572500" cy="441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just" eaLnBrk="1" hangingPunct="1">
              <a:spcBef>
                <a:spcPct val="30000"/>
              </a:spcBef>
            </a:pPr>
            <a:r>
              <a:rPr lang="zh-CN" altLang="en-US" sz="2400">
                <a:solidFill>
                  <a:srgbClr val="FF0000"/>
                </a:solidFill>
                <a:latin typeface="Times New Roman" panose="02020603050405020304" pitchFamily="18" charset="0"/>
                <a:cs typeface="Times New Roman" panose="02020603050405020304" pitchFamily="18" charset="0"/>
              </a:rPr>
              <a:t>现在，机器翻译已经实用化、商品化。</a:t>
            </a:r>
            <a:r>
              <a:rPr lang="en-US" altLang="zh-CN" sz="2400">
                <a:solidFill>
                  <a:srgbClr val="0000CC"/>
                </a:solidFill>
                <a:latin typeface="Times New Roman" panose="02020603050405020304" pitchFamily="18" charset="0"/>
                <a:cs typeface="Times New Roman" panose="02020603050405020304" pitchFamily="18" charset="0"/>
              </a:rPr>
              <a:t>Pilot</a:t>
            </a:r>
            <a:r>
              <a:rPr lang="zh-CN" altLang="en-US" sz="2400">
                <a:solidFill>
                  <a:srgbClr val="0000CC"/>
                </a:solidFill>
                <a:latin typeface="Times New Roman" panose="02020603050405020304" pitchFamily="18" charset="0"/>
                <a:cs typeface="Times New Roman" panose="02020603050405020304" pitchFamily="18" charset="0"/>
              </a:rPr>
              <a:t>耳机是世界上首个具备自动翻译的智能耳机，进行实时翻译。</a:t>
            </a:r>
          </a:p>
          <a:p>
            <a:pPr algn="just" eaLnBrk="1" hangingPunct="1">
              <a:spcBef>
                <a:spcPct val="30000"/>
              </a:spcBef>
            </a:pPr>
            <a:r>
              <a:rPr lang="en-US" altLang="zh-CN" sz="2400">
                <a:solidFill>
                  <a:srgbClr val="0000CC"/>
                </a:solidFill>
                <a:latin typeface="Times New Roman" panose="02020603050405020304" pitchFamily="18" charset="0"/>
                <a:cs typeface="Times New Roman" panose="02020603050405020304" pitchFamily="18" charset="0"/>
              </a:rPr>
              <a:t>2016</a:t>
            </a:r>
            <a:r>
              <a:rPr lang="zh-CN" altLang="en-US" sz="2400">
                <a:solidFill>
                  <a:srgbClr val="0000CC"/>
                </a:solidFill>
                <a:latin typeface="Times New Roman" panose="02020603050405020304" pitchFamily="18" charset="0"/>
                <a:cs typeface="Times New Roman" panose="02020603050405020304" pitchFamily="18" charset="0"/>
              </a:rPr>
              <a:t>年谷歌销售语音识别</a:t>
            </a:r>
            <a:r>
              <a:rPr lang="en-US" altLang="zh-CN" sz="2400">
                <a:solidFill>
                  <a:srgbClr val="0000CC"/>
                </a:solidFill>
                <a:latin typeface="Times New Roman" panose="02020603050405020304" pitchFamily="18" charset="0"/>
                <a:cs typeface="Times New Roman" panose="02020603050405020304" pitchFamily="18" charset="0"/>
              </a:rPr>
              <a:t>API</a:t>
            </a:r>
            <a:r>
              <a:rPr lang="zh-CN" altLang="en-US" sz="2400">
                <a:solidFill>
                  <a:srgbClr val="0000CC"/>
                </a:solidFill>
                <a:latin typeface="Times New Roman" panose="02020603050405020304" pitchFamily="18" charset="0"/>
                <a:cs typeface="Times New Roman" panose="02020603050405020304" pitchFamily="18" charset="0"/>
              </a:rPr>
              <a:t>，将</a:t>
            </a:r>
            <a:r>
              <a:rPr lang="en-US" altLang="zh-CN" sz="2400">
                <a:solidFill>
                  <a:srgbClr val="0000CC"/>
                </a:solidFill>
                <a:latin typeface="Times New Roman" panose="02020603050405020304" pitchFamily="18" charset="0"/>
                <a:cs typeface="Times New Roman" panose="02020603050405020304" pitchFamily="18" charset="0"/>
              </a:rPr>
              <a:t>80</a:t>
            </a:r>
            <a:r>
              <a:rPr lang="zh-CN" altLang="en-US" sz="2400">
                <a:solidFill>
                  <a:srgbClr val="0000CC"/>
                </a:solidFill>
                <a:latin typeface="Times New Roman" panose="02020603050405020304" pitchFamily="18" charset="0"/>
                <a:cs typeface="Times New Roman" panose="02020603050405020304" pitchFamily="18" charset="0"/>
              </a:rPr>
              <a:t>多种语言转换成文字。</a:t>
            </a:r>
            <a:endParaRPr lang="en-US" altLang="zh-CN" sz="2400">
              <a:solidFill>
                <a:srgbClr val="0000CC"/>
              </a:solidFill>
              <a:latin typeface="Times New Roman" panose="02020603050405020304" pitchFamily="18" charset="0"/>
              <a:cs typeface="Times New Roman" panose="02020603050405020304" pitchFamily="18" charset="0"/>
            </a:endParaRPr>
          </a:p>
          <a:p>
            <a:pPr algn="just" eaLnBrk="1" hangingPunct="1">
              <a:spcBef>
                <a:spcPct val="30000"/>
              </a:spcBef>
            </a:pPr>
            <a:r>
              <a:rPr lang="en-US" altLang="zh-CN" sz="2400">
                <a:latin typeface="Times New Roman" panose="02020603050405020304" pitchFamily="18" charset="0"/>
                <a:cs typeface="Times New Roman" panose="02020603050405020304" pitchFamily="18" charset="0"/>
              </a:rPr>
              <a:t>2016</a:t>
            </a:r>
            <a:r>
              <a:rPr lang="zh-CN" altLang="en-US" sz="2400">
                <a:latin typeface="Times New Roman" panose="02020603050405020304" pitchFamily="18" charset="0"/>
                <a:cs typeface="Times New Roman" panose="02020603050405020304" pitchFamily="18" charset="0"/>
              </a:rPr>
              <a:t>年谷歌推出商业级神经系统机器翻译，准确率达</a:t>
            </a:r>
            <a:r>
              <a:rPr lang="en-US" altLang="zh-CN" sz="2400">
                <a:latin typeface="Times New Roman" panose="02020603050405020304" pitchFamily="18" charset="0"/>
                <a:cs typeface="Times New Roman" panose="02020603050405020304" pitchFamily="18" charset="0"/>
              </a:rPr>
              <a:t>86%</a:t>
            </a:r>
            <a:r>
              <a:rPr lang="zh-CN" altLang="en-US" sz="2400">
                <a:latin typeface="Times New Roman" panose="02020603050405020304" pitchFamily="18" charset="0"/>
                <a:cs typeface="Times New Roman" panose="02020603050405020304" pitchFamily="18" charset="0"/>
              </a:rPr>
              <a:t>。</a:t>
            </a:r>
            <a:endParaRPr lang="en-US" altLang="zh-CN" sz="2400">
              <a:latin typeface="Times New Roman" panose="02020603050405020304" pitchFamily="18" charset="0"/>
              <a:cs typeface="Times New Roman" panose="02020603050405020304" pitchFamily="18" charset="0"/>
            </a:endParaRPr>
          </a:p>
          <a:p>
            <a:pPr algn="just" eaLnBrk="1" hangingPunct="1">
              <a:spcBef>
                <a:spcPct val="30000"/>
              </a:spcBef>
            </a:pPr>
            <a:r>
              <a:rPr lang="en-US" altLang="zh-CN" sz="2400">
                <a:latin typeface="Times New Roman" panose="02020603050405020304" pitchFamily="18" charset="0"/>
                <a:cs typeface="Times New Roman" panose="02020603050405020304" pitchFamily="18" charset="0"/>
              </a:rPr>
              <a:t>Facebook</a:t>
            </a:r>
            <a:r>
              <a:rPr lang="zh-CN" altLang="en-US" sz="2400">
                <a:latin typeface="Times New Roman" panose="02020603050405020304" pitchFamily="18" charset="0"/>
                <a:cs typeface="Times New Roman" panose="02020603050405020304" pitchFamily="18" charset="0"/>
              </a:rPr>
              <a:t>使用</a:t>
            </a:r>
            <a:r>
              <a:rPr lang="en-US" altLang="zh-CN" sz="2400">
                <a:latin typeface="Times New Roman" panose="02020603050405020304" pitchFamily="18" charset="0"/>
                <a:cs typeface="Times New Roman" panose="02020603050405020304" pitchFamily="18" charset="0"/>
              </a:rPr>
              <a:t>CNN</a:t>
            </a:r>
            <a:r>
              <a:rPr lang="zh-CN" altLang="en-US" sz="2400">
                <a:latin typeface="Times New Roman" panose="02020603050405020304" pitchFamily="18" charset="0"/>
                <a:cs typeface="Times New Roman" panose="02020603050405020304" pitchFamily="18" charset="0"/>
              </a:rPr>
              <a:t>翻译速度比谷歌快</a:t>
            </a:r>
            <a:r>
              <a:rPr lang="en-US" altLang="zh-CN" sz="2400">
                <a:latin typeface="Times New Roman" panose="02020603050405020304" pitchFamily="18" charset="0"/>
                <a:cs typeface="Times New Roman" panose="02020603050405020304" pitchFamily="18" charset="0"/>
              </a:rPr>
              <a:t>9</a:t>
            </a:r>
            <a:r>
              <a:rPr lang="zh-CN" altLang="en-US" sz="2400">
                <a:latin typeface="Times New Roman" panose="02020603050405020304" pitchFamily="18" charset="0"/>
                <a:cs typeface="Times New Roman" panose="02020603050405020304" pitchFamily="18" charset="0"/>
              </a:rPr>
              <a:t>倍。</a:t>
            </a:r>
            <a:endParaRPr lang="en-US" altLang="zh-CN" sz="2400">
              <a:latin typeface="Times New Roman" panose="02020603050405020304" pitchFamily="18" charset="0"/>
              <a:cs typeface="Times New Roman" panose="02020603050405020304" pitchFamily="18" charset="0"/>
            </a:endParaRPr>
          </a:p>
          <a:p>
            <a:pPr algn="just" eaLnBrk="1" hangingPunct="1">
              <a:spcBef>
                <a:spcPct val="30000"/>
              </a:spcBef>
            </a:pPr>
            <a:r>
              <a:rPr lang="zh-CN" altLang="en-US" sz="2400">
                <a:latin typeface="Times New Roman" panose="02020603050405020304" pitchFamily="18" charset="0"/>
                <a:cs typeface="Times New Roman" panose="02020603050405020304" pitchFamily="18" charset="0"/>
              </a:rPr>
              <a:t>阿里研发</a:t>
            </a:r>
            <a:r>
              <a:rPr lang="en-US" altLang="zh-CN" sz="2400">
                <a:latin typeface="Times New Roman" panose="02020603050405020304" pitchFamily="18" charset="0"/>
                <a:cs typeface="Times New Roman" panose="02020603050405020304" pitchFamily="18" charset="0"/>
              </a:rPr>
              <a:t>NMT</a:t>
            </a:r>
            <a:r>
              <a:rPr lang="zh-CN" altLang="en-US" sz="2400">
                <a:latin typeface="Times New Roman" panose="02020603050405020304" pitchFamily="18" charset="0"/>
                <a:cs typeface="Times New Roman" panose="02020603050405020304" pitchFamily="18" charset="0"/>
              </a:rPr>
              <a:t>，翻译质量大幅度提升。</a:t>
            </a:r>
          </a:p>
          <a:p>
            <a:pPr algn="just" eaLnBrk="1" hangingPunct="1">
              <a:spcBef>
                <a:spcPct val="30000"/>
              </a:spcBef>
            </a:pPr>
            <a:endParaRPr lang="en-US" altLang="zh-CN" sz="2400">
              <a:solidFill>
                <a:srgbClr val="0000CC"/>
              </a:solidFill>
              <a:latin typeface="Times New Roman" panose="02020603050405020304" pitchFamily="18" charset="0"/>
              <a:cs typeface="Times New Roman" panose="02020603050405020304" pitchFamily="18" charset="0"/>
            </a:endParaRPr>
          </a:p>
        </p:txBody>
      </p:sp>
      <p:sp>
        <p:nvSpPr>
          <p:cNvPr id="160773" name="Rectangle 7"/>
          <p:cNvSpPr>
            <a:spLocks noChangeArrowheads="1"/>
          </p:cNvSpPr>
          <p:nvPr/>
        </p:nvSpPr>
        <p:spPr bwMode="auto">
          <a:xfrm>
            <a:off x="381000" y="1012825"/>
            <a:ext cx="2971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Wingdings" panose="05000000000000000000" pitchFamily="2" charset="2"/>
              <a:buChar char="u"/>
            </a:pPr>
            <a:r>
              <a:rPr lang="zh-CN" altLang="en-US" sz="3200">
                <a:solidFill>
                  <a:srgbClr val="0000FF"/>
                </a:solidFill>
                <a:latin typeface="Times New Roman" panose="02020603050405020304" pitchFamily="18" charset="0"/>
              </a:rPr>
              <a:t>机器翻译</a:t>
            </a:r>
          </a:p>
        </p:txBody>
      </p:sp>
    </p:spTree>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179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09903AA3-A43F-4CBF-B37E-2715188F9709}" type="slidenum">
              <a:rPr altLang="en-US" sz="1800" smtClean="0">
                <a:solidFill>
                  <a:srgbClr val="A50021"/>
                </a:solidFill>
                <a:ea typeface="MS PGothic" panose="020B0600070205080204" pitchFamily="34" charset="-128"/>
              </a:rPr>
              <a:pPr>
                <a:lnSpc>
                  <a:spcPct val="100000"/>
                </a:lnSpc>
                <a:spcBef>
                  <a:spcPct val="0"/>
                </a:spcBef>
                <a:buClrTx/>
                <a:buFontTx/>
                <a:buNone/>
              </a:pPr>
              <a:t>139</a:t>
            </a:fld>
            <a:endParaRPr lang="zh-CN" altLang="ja-JP" sz="1800" smtClean="0">
              <a:solidFill>
                <a:srgbClr val="A50021"/>
              </a:solidFill>
              <a:ea typeface="MS PGothic" panose="020B0600070205080204" pitchFamily="34" charset="-128"/>
            </a:endParaRPr>
          </a:p>
        </p:txBody>
      </p:sp>
      <p:sp>
        <p:nvSpPr>
          <p:cNvPr id="161795" name="Rectangle 2"/>
          <p:cNvSpPr>
            <a:spLocks noGrp="1" noChangeArrowheads="1"/>
          </p:cNvSpPr>
          <p:nvPr>
            <p:ph type="title"/>
          </p:nvPr>
        </p:nvSpPr>
        <p:spPr/>
        <p:txBody>
          <a:bodyPr/>
          <a:lstStyle/>
          <a:p>
            <a:pPr eaLnBrk="1" hangingPunct="1"/>
            <a:r>
              <a:rPr lang="en-US" altLang="zh-CN" sz="3600" b="0" smtClean="0">
                <a:latin typeface="Times New Roman" panose="02020603050405020304" pitchFamily="18" charset="0"/>
                <a:ea typeface="黑体" panose="02010609060101010101" pitchFamily="49" charset="-122"/>
              </a:rPr>
              <a:t>1.4  </a:t>
            </a:r>
            <a:r>
              <a:rPr lang="zh-CN" altLang="en-US" sz="3600" b="0" smtClean="0">
                <a:latin typeface="Times New Roman" panose="02020603050405020304" pitchFamily="18" charset="0"/>
                <a:ea typeface="黑体" panose="02010609060101010101" pitchFamily="49" charset="-122"/>
              </a:rPr>
              <a:t>人工智能的主要研究领域</a:t>
            </a:r>
          </a:p>
        </p:txBody>
      </p:sp>
      <p:sp>
        <p:nvSpPr>
          <p:cNvPr id="161796" name="Rectangle 3"/>
          <p:cNvSpPr>
            <a:spLocks noGrp="1" noChangeArrowheads="1"/>
          </p:cNvSpPr>
          <p:nvPr>
            <p:ph type="body" idx="1"/>
          </p:nvPr>
        </p:nvSpPr>
        <p:spPr>
          <a:xfrm>
            <a:off x="250825" y="838200"/>
            <a:ext cx="8642350" cy="5400675"/>
          </a:xfrm>
        </p:spPr>
        <p:txBody>
          <a:bodyPr/>
          <a:lstStyle/>
          <a:p>
            <a:pPr marL="0" indent="0" eaLnBrk="1" hangingPunct="1">
              <a:buFont typeface="Wingdings" panose="05000000000000000000" pitchFamily="2" charset="2"/>
              <a:buChar char="u"/>
            </a:pPr>
            <a:r>
              <a:rPr lang="zh-CN" altLang="en-US" sz="3200" b="1" smtClean="0">
                <a:solidFill>
                  <a:srgbClr val="0000FF"/>
                </a:solidFill>
                <a:latin typeface="Times New Roman" panose="02020603050405020304" pitchFamily="18" charset="0"/>
              </a:rPr>
              <a:t>智能信息检索</a:t>
            </a:r>
            <a:r>
              <a:rPr lang="zh-CN" altLang="en-US" sz="3200" b="1" smtClean="0">
                <a:latin typeface="Times New Roman" panose="02020603050405020304" pitchFamily="18" charset="0"/>
              </a:rPr>
              <a:t> </a:t>
            </a:r>
            <a:r>
              <a:rPr lang="zh-CN" altLang="en-US" sz="3200" smtClean="0">
                <a:latin typeface="Times New Roman" panose="02020603050405020304" pitchFamily="18" charset="0"/>
              </a:rPr>
              <a:t>  </a:t>
            </a:r>
          </a:p>
        </p:txBody>
      </p:sp>
      <p:sp>
        <p:nvSpPr>
          <p:cNvPr id="161797" name="Rectangle 4"/>
          <p:cNvSpPr>
            <a:spLocks noChangeArrowheads="1"/>
          </p:cNvSpPr>
          <p:nvPr/>
        </p:nvSpPr>
        <p:spPr bwMode="auto">
          <a:xfrm>
            <a:off x="228600" y="1412875"/>
            <a:ext cx="8686800" cy="2044700"/>
          </a:xfrm>
          <a:prstGeom prst="rect">
            <a:avLst/>
          </a:prstGeom>
          <a:gradFill rotWithShape="0">
            <a:gsLst>
              <a:gs pos="0">
                <a:srgbClr val="CCFFFF"/>
              </a:gs>
              <a:gs pos="100000">
                <a:srgbClr val="FFFFFF"/>
              </a:gs>
            </a:gsLst>
            <a:path path="rect">
              <a:fillToRect l="100000" b="100000"/>
            </a:path>
          </a:gradFill>
          <a:ln w="9525">
            <a:solidFill>
              <a:srgbClr val="808080"/>
            </a:solidFill>
            <a:miter lim="800000"/>
            <a:headEnd/>
            <a:tailEnd/>
          </a:ln>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just" eaLnBrk="1" hangingPunct="1">
              <a:spcBef>
                <a:spcPct val="20000"/>
              </a:spcBef>
            </a:pPr>
            <a:r>
              <a:rPr lang="en-US" altLang="zh-CN" sz="2400">
                <a:latin typeface="Times New Roman" panose="02020603050405020304" pitchFamily="18" charset="0"/>
              </a:rPr>
              <a:t> </a:t>
            </a:r>
            <a:r>
              <a:rPr lang="zh-CN" altLang="en-US" sz="2400">
                <a:latin typeface="Times New Roman" panose="02020603050405020304" pitchFamily="18" charset="0"/>
              </a:rPr>
              <a:t>智能信息检索系统的功能：</a:t>
            </a:r>
            <a:endParaRPr lang="zh-CN" altLang="en-US" sz="2400">
              <a:latin typeface="宋体" panose="02010600030101010101" pitchFamily="2" charset="-122"/>
            </a:endParaRPr>
          </a:p>
          <a:p>
            <a:pPr algn="just" eaLnBrk="1" hangingPunct="1">
              <a:spcBef>
                <a:spcPct val="20000"/>
              </a:spcBef>
              <a:buFont typeface="Wingdings" panose="05000000000000000000" pitchFamily="2" charset="2"/>
              <a:buNone/>
            </a:pPr>
            <a:r>
              <a:rPr lang="zh-CN" altLang="en-US" sz="2400">
                <a:latin typeface="Times New Roman" panose="02020603050405020304" pitchFamily="18" charset="0"/>
              </a:rPr>
              <a:t>  </a:t>
            </a:r>
            <a:r>
              <a:rPr lang="en-US" altLang="zh-CN" sz="2400">
                <a:latin typeface="Times New Roman" panose="02020603050405020304" pitchFamily="18" charset="0"/>
              </a:rPr>
              <a:t>(1) </a:t>
            </a:r>
            <a:r>
              <a:rPr lang="zh-CN" altLang="en-US" sz="2400">
                <a:latin typeface="Times New Roman" panose="02020603050405020304" pitchFamily="18" charset="0"/>
              </a:rPr>
              <a:t>能理解自然语言。</a:t>
            </a:r>
          </a:p>
          <a:p>
            <a:pPr algn="just" eaLnBrk="1" hangingPunct="1">
              <a:spcBef>
                <a:spcPct val="20000"/>
              </a:spcBef>
              <a:buFont typeface="Wingdings" panose="05000000000000000000" pitchFamily="2" charset="2"/>
              <a:buNone/>
            </a:pPr>
            <a:r>
              <a:rPr lang="zh-CN" altLang="en-US" sz="2400">
                <a:latin typeface="Times New Roman" panose="02020603050405020304" pitchFamily="18" charset="0"/>
              </a:rPr>
              <a:t>  </a:t>
            </a:r>
            <a:r>
              <a:rPr lang="en-US" altLang="zh-CN" sz="2400">
                <a:latin typeface="Times New Roman" panose="02020603050405020304" pitchFamily="18" charset="0"/>
              </a:rPr>
              <a:t>(2) </a:t>
            </a:r>
            <a:r>
              <a:rPr lang="zh-CN" altLang="en-US" sz="2400">
                <a:latin typeface="Times New Roman" panose="02020603050405020304" pitchFamily="18" charset="0"/>
              </a:rPr>
              <a:t>具有推理能力。 </a:t>
            </a:r>
          </a:p>
          <a:p>
            <a:pPr algn="just" eaLnBrk="1" hangingPunct="1">
              <a:spcBef>
                <a:spcPct val="20000"/>
              </a:spcBef>
              <a:buFont typeface="Wingdings" panose="05000000000000000000" pitchFamily="2" charset="2"/>
              <a:buNone/>
            </a:pPr>
            <a:r>
              <a:rPr lang="zh-CN" altLang="en-US" sz="2400">
                <a:latin typeface="Times New Roman" panose="02020603050405020304" pitchFamily="18" charset="0"/>
              </a:rPr>
              <a:t>  </a:t>
            </a:r>
            <a:r>
              <a:rPr lang="en-US" altLang="zh-CN" sz="2400">
                <a:latin typeface="Times New Roman" panose="02020603050405020304" pitchFamily="18" charset="0"/>
              </a:rPr>
              <a:t>(3) </a:t>
            </a:r>
            <a:r>
              <a:rPr lang="zh-CN" altLang="en-US" sz="2400">
                <a:latin typeface="Times New Roman" panose="02020603050405020304" pitchFamily="18" charset="0"/>
              </a:rPr>
              <a:t>系统拥有一定的常识性知识。</a:t>
            </a:r>
            <a:r>
              <a:rPr lang="zh-CN" altLang="en-US" sz="2400">
                <a:latin typeface="宋体" panose="02010600030101010101" pitchFamily="2" charset="-122"/>
              </a:rPr>
              <a:t> </a:t>
            </a:r>
          </a:p>
        </p:txBody>
      </p:sp>
      <p:sp>
        <p:nvSpPr>
          <p:cNvPr id="161798" name="Rectangle 5"/>
          <p:cNvSpPr>
            <a:spLocks noChangeArrowheads="1"/>
          </p:cNvSpPr>
          <p:nvPr/>
        </p:nvSpPr>
        <p:spPr bwMode="auto">
          <a:xfrm>
            <a:off x="233363" y="3810000"/>
            <a:ext cx="83851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Wingdings" panose="05000000000000000000" pitchFamily="2" charset="2"/>
              <a:buChar char="u"/>
            </a:pPr>
            <a:r>
              <a:rPr lang="zh-CN" altLang="en-US" sz="3200">
                <a:solidFill>
                  <a:srgbClr val="0000FF"/>
                </a:solidFill>
                <a:latin typeface="Times New Roman" panose="02020603050405020304" pitchFamily="18" charset="0"/>
              </a:rPr>
              <a:t>数据挖掘与知识发现</a:t>
            </a:r>
          </a:p>
        </p:txBody>
      </p:sp>
      <p:sp>
        <p:nvSpPr>
          <p:cNvPr id="161799" name="Rectangle 6"/>
          <p:cNvSpPr>
            <a:spLocks noChangeArrowheads="1"/>
          </p:cNvSpPr>
          <p:nvPr/>
        </p:nvSpPr>
        <p:spPr bwMode="auto">
          <a:xfrm>
            <a:off x="228600" y="4419600"/>
            <a:ext cx="8686800" cy="1436688"/>
          </a:xfrm>
          <a:prstGeom prst="rect">
            <a:avLst/>
          </a:prstGeom>
          <a:gradFill rotWithShape="0">
            <a:gsLst>
              <a:gs pos="0">
                <a:srgbClr val="CCFFCC"/>
              </a:gs>
              <a:gs pos="100000">
                <a:srgbClr val="FFFFFF"/>
              </a:gs>
            </a:gsLst>
            <a:path path="rect">
              <a:fillToRect t="100000" r="100000"/>
            </a:path>
          </a:gradFill>
          <a:ln w="9525">
            <a:solidFill>
              <a:srgbClr val="808080"/>
            </a:solidFill>
            <a:miter lim="800000"/>
            <a:headEnd/>
            <a:tailEnd/>
          </a:ln>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just" eaLnBrk="1" hangingPunct="1">
              <a:spcBef>
                <a:spcPct val="20000"/>
              </a:spcBef>
            </a:pPr>
            <a:r>
              <a:rPr lang="en-US" altLang="zh-CN" sz="2400">
                <a:latin typeface="宋体" panose="02010600030101010101" pitchFamily="2" charset="-122"/>
              </a:rPr>
              <a:t> </a:t>
            </a:r>
            <a:r>
              <a:rPr lang="zh-CN" altLang="en-US" sz="2400">
                <a:latin typeface="宋体" panose="02010600030101010101" pitchFamily="2" charset="-122"/>
              </a:rPr>
              <a:t>数据挖掘的目的是从数据库中找出有意义的模式</a:t>
            </a:r>
            <a:r>
              <a:rPr lang="en-US" altLang="zh-CN" sz="2400">
                <a:latin typeface="宋体" panose="02010600030101010101" pitchFamily="2" charset="-122"/>
              </a:rPr>
              <a:t>(</a:t>
            </a:r>
            <a:r>
              <a:rPr lang="zh-CN" altLang="en-US" sz="2400">
                <a:latin typeface="宋体" panose="02010600030101010101" pitchFamily="2" charset="-122"/>
              </a:rPr>
              <a:t>一组规则、聚类、决策树、依赖网络或其他方式表示的知识</a:t>
            </a:r>
            <a:r>
              <a:rPr lang="en-US" altLang="zh-CN" sz="2400">
                <a:latin typeface="宋体" panose="02010600030101010101" pitchFamily="2" charset="-122"/>
              </a:rPr>
              <a:t>)</a:t>
            </a:r>
            <a:r>
              <a:rPr lang="zh-CN" altLang="en-US" sz="2400">
                <a:latin typeface="宋体" panose="02010600030101010101" pitchFamily="2" charset="-122"/>
              </a:rPr>
              <a:t>。</a:t>
            </a:r>
          </a:p>
          <a:p>
            <a:pPr algn="just" eaLnBrk="1" hangingPunct="1">
              <a:spcBef>
                <a:spcPct val="20000"/>
              </a:spcBef>
            </a:pPr>
            <a:r>
              <a:rPr lang="zh-CN" altLang="en-US" sz="2400">
                <a:latin typeface="宋体" panose="02010600030101010101" pitchFamily="2" charset="-122"/>
              </a:rPr>
              <a:t> 数据挖掘过程：数据预处理、建模、模型评估及模型应用。 </a:t>
            </a: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p:cNvSpPr>
            <a:spLocks noGrp="1" noChangeArrowheads="1"/>
          </p:cNvSpPr>
          <p:nvPr>
            <p:ph idx="1"/>
          </p:nvPr>
        </p:nvSpPr>
        <p:spPr>
          <a:xfrm>
            <a:off x="250825" y="925513"/>
            <a:ext cx="8642350" cy="5400675"/>
          </a:xfrm>
        </p:spPr>
        <p:txBody>
          <a:bodyPr/>
          <a:lstStyle/>
          <a:p>
            <a:pPr marL="0" indent="0" algn="ctr">
              <a:lnSpc>
                <a:spcPct val="110000"/>
              </a:lnSpc>
              <a:buFont typeface="Wingdings" panose="05000000000000000000" charset="0"/>
              <a:buNone/>
              <a:defRPr/>
            </a:pPr>
            <a:r>
              <a:rPr lang="zh-CN" altLang="en-US" sz="3800" b="1" noProof="1">
                <a:latin typeface="+mj-lt"/>
                <a:ea typeface="+mj-ea"/>
                <a:sym typeface="+mn-ea"/>
              </a:rPr>
              <a:t>图灵的传奇一生</a:t>
            </a:r>
            <a:endParaRPr lang="en-US" altLang="zh-CN" b="1" noProof="1">
              <a:latin typeface="Times New Roman" panose="02020603050405020304" pitchFamily="6" charset="0"/>
              <a:cs typeface="Times New Roman" panose="02020603050405020304" pitchFamily="6" charset="0"/>
            </a:endParaRPr>
          </a:p>
          <a:p>
            <a:pPr>
              <a:lnSpc>
                <a:spcPct val="110000"/>
              </a:lnSpc>
              <a:buFont typeface="Wingdings" panose="05000000000000000000" charset="0"/>
              <a:buChar char="o"/>
              <a:defRPr/>
            </a:pPr>
            <a:r>
              <a:rPr lang="en-US" altLang="zh-CN" b="1" noProof="1">
                <a:latin typeface="Times New Roman" panose="02020603050405020304" pitchFamily="6" charset="0"/>
                <a:cs typeface="Times New Roman" panose="02020603050405020304" pitchFamily="6" charset="0"/>
              </a:rPr>
              <a:t>2009</a:t>
            </a:r>
            <a:r>
              <a:rPr lang="zh-CN" altLang="en-US" b="1" noProof="1">
                <a:latin typeface="Times New Roman" panose="02020603050405020304" pitchFamily="6" charset="0"/>
                <a:ea typeface="楷体" panose="02010609060101010101" pitchFamily="6" charset="-122"/>
              </a:rPr>
              <a:t>年</a:t>
            </a:r>
            <a:r>
              <a:rPr lang="en-US" altLang="zh-CN" b="1" noProof="1">
                <a:latin typeface="Times New Roman" panose="02020603050405020304" pitchFamily="6" charset="0"/>
                <a:cs typeface="Times New Roman" panose="02020603050405020304" pitchFamily="6" charset="0"/>
              </a:rPr>
              <a:t>9</a:t>
            </a:r>
            <a:r>
              <a:rPr lang="zh-CN" altLang="en-US" b="1" noProof="1">
                <a:latin typeface="Times New Roman" panose="02020603050405020304" pitchFamily="6" charset="0"/>
                <a:ea typeface="楷体" panose="02010609060101010101" pitchFamily="6" charset="-122"/>
              </a:rPr>
              <a:t>月</a:t>
            </a:r>
            <a:r>
              <a:rPr lang="en-US" altLang="zh-CN" b="1" noProof="1">
                <a:latin typeface="Times New Roman" panose="02020603050405020304" pitchFamily="6" charset="0"/>
                <a:cs typeface="Times New Roman" panose="02020603050405020304" pitchFamily="6" charset="0"/>
              </a:rPr>
              <a:t>10</a:t>
            </a:r>
            <a:r>
              <a:rPr lang="zh-CN" altLang="en-US" b="1" noProof="1">
                <a:latin typeface="Times New Roman" panose="02020603050405020304" pitchFamily="6" charset="0"/>
                <a:ea typeface="楷体" panose="02010609060101010101" pitchFamily="6" charset="-122"/>
              </a:rPr>
              <a:t>日，时任英国首相戈登</a:t>
            </a:r>
            <a:r>
              <a:rPr lang="en-US" altLang="zh-CN" b="1" noProof="1">
                <a:latin typeface="Times New Roman" panose="02020603050405020304" pitchFamily="6" charset="0"/>
                <a:ea typeface="Times New Roman" panose="02020603050405020304" pitchFamily="6" charset="0"/>
              </a:rPr>
              <a:t>•</a:t>
            </a:r>
            <a:r>
              <a:rPr lang="zh-CN" altLang="en-US" b="1" noProof="1">
                <a:latin typeface="Times New Roman" panose="02020603050405020304" pitchFamily="6" charset="0"/>
                <a:ea typeface="楷体" panose="02010609060101010101" pitchFamily="6" charset="-122"/>
              </a:rPr>
              <a:t>布朗</a:t>
            </a:r>
            <a:r>
              <a:rPr lang="zh-CN" altLang="en-US" b="1" noProof="1">
                <a:solidFill>
                  <a:srgbClr val="FF0000"/>
                </a:solidFill>
                <a:latin typeface="Times New Roman" panose="02020603050405020304" pitchFamily="6" charset="0"/>
                <a:ea typeface="楷体" panose="02010609060101010101" pitchFamily="6" charset="-122"/>
              </a:rPr>
              <a:t>代表英国政府正式向图灵致歉</a:t>
            </a:r>
          </a:p>
          <a:p>
            <a:pPr lvl="1" indent="-436880">
              <a:lnSpc>
                <a:spcPct val="110000"/>
              </a:lnSpc>
              <a:buFont typeface="Wingdings" panose="05000000000000000000" charset="0"/>
              <a:buChar char="n"/>
              <a:defRPr/>
            </a:pPr>
            <a:r>
              <a:rPr lang="zh-CN" altLang="en-US" sz="2800" b="1" noProof="1">
                <a:latin typeface="Times New Roman" panose="02020603050405020304" pitchFamily="6" charset="0"/>
                <a:ea typeface="楷体" panose="02010609060101010101" pitchFamily="6" charset="-122"/>
                <a:cs typeface="+mn-ea"/>
              </a:rPr>
              <a:t>图灵受到的对待是“骇人听闻的”和“完全不公平的”</a:t>
            </a:r>
          </a:p>
          <a:p>
            <a:pPr lvl="1" indent="-436880">
              <a:lnSpc>
                <a:spcPct val="110000"/>
              </a:lnSpc>
              <a:buFont typeface="Wingdings" panose="05000000000000000000" charset="0"/>
              <a:buChar char="n"/>
              <a:defRPr/>
            </a:pPr>
            <a:r>
              <a:rPr lang="zh-CN" altLang="en-US" sz="2800" b="1" noProof="1">
                <a:latin typeface="Times New Roman" panose="02020603050405020304" pitchFamily="6" charset="0"/>
                <a:ea typeface="楷体" panose="02010609060101010101" pitchFamily="6" charset="-122"/>
                <a:cs typeface="+mn-ea"/>
              </a:rPr>
              <a:t>“我代表英国政府，代表所有因为艾伦的努力而能自由生活的人们说一声：你没有得到更好的对待，我们深感抱歉。”</a:t>
            </a:r>
          </a:p>
          <a:p>
            <a:pPr lvl="1" indent="-436880">
              <a:lnSpc>
                <a:spcPct val="110000"/>
              </a:lnSpc>
              <a:buFont typeface="Wingdings" panose="05000000000000000000" charset="0"/>
              <a:buChar char="n"/>
              <a:defRPr/>
            </a:pPr>
            <a:r>
              <a:rPr lang="zh-CN" altLang="en-US" sz="2800" b="1" noProof="1">
                <a:latin typeface="Times New Roman" panose="02020603050405020304" pitchFamily="6" charset="0"/>
                <a:ea typeface="楷体" panose="02010609060101010101" pitchFamily="6" charset="-122"/>
                <a:cs typeface="+mn-ea"/>
              </a:rPr>
              <a:t>“如果没有你的卓越贡献，二战的历史也许会改写。”</a:t>
            </a:r>
            <a:endParaRPr lang="zh-CN" altLang="en-US" sz="2800" b="1" noProof="1">
              <a:cs typeface="+mn-ea"/>
            </a:endParaRPr>
          </a:p>
        </p:txBody>
      </p:sp>
      <p:sp>
        <p:nvSpPr>
          <p:cNvPr id="25603"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1.1</a:t>
            </a:r>
            <a:r>
              <a:rPr lang="zh-CN" altLang="en-US" sz="3800">
                <a:solidFill>
                  <a:schemeClr val="bg1"/>
                </a:solidFill>
                <a:ea typeface="宋体" panose="02010600030101010101" pitchFamily="2" charset="-122"/>
              </a:rPr>
              <a:t> 什么是人工智能</a:t>
            </a:r>
          </a:p>
        </p:txBody>
      </p:sp>
    </p:spTree>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281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E29F48E9-741A-4AAA-BE75-0F981DD029A3}" type="slidenum">
              <a:rPr altLang="en-US" sz="1800" smtClean="0">
                <a:solidFill>
                  <a:srgbClr val="A50021"/>
                </a:solidFill>
                <a:ea typeface="MS PGothic" panose="020B0600070205080204" pitchFamily="34" charset="-128"/>
              </a:rPr>
              <a:pPr>
                <a:lnSpc>
                  <a:spcPct val="100000"/>
                </a:lnSpc>
                <a:spcBef>
                  <a:spcPct val="0"/>
                </a:spcBef>
                <a:buClrTx/>
                <a:buFontTx/>
                <a:buNone/>
              </a:pPr>
              <a:t>140</a:t>
            </a:fld>
            <a:endParaRPr lang="zh-CN" altLang="ja-JP" sz="1800" smtClean="0">
              <a:solidFill>
                <a:srgbClr val="A50021"/>
              </a:solidFill>
              <a:ea typeface="MS PGothic" panose="020B0600070205080204" pitchFamily="34" charset="-128"/>
            </a:endParaRPr>
          </a:p>
        </p:txBody>
      </p:sp>
      <p:sp>
        <p:nvSpPr>
          <p:cNvPr id="162819" name="Rectangle 2"/>
          <p:cNvSpPr>
            <a:spLocks noGrp="1" noChangeArrowheads="1"/>
          </p:cNvSpPr>
          <p:nvPr>
            <p:ph type="title"/>
          </p:nvPr>
        </p:nvSpPr>
        <p:spPr/>
        <p:txBody>
          <a:bodyPr/>
          <a:lstStyle/>
          <a:p>
            <a:pPr eaLnBrk="1" hangingPunct="1"/>
            <a:r>
              <a:rPr lang="en-US" altLang="zh-CN" sz="3600" b="0" smtClean="0">
                <a:latin typeface="Times New Roman" panose="02020603050405020304" pitchFamily="18" charset="0"/>
                <a:ea typeface="黑体" panose="02010609060101010101" pitchFamily="49" charset="-122"/>
              </a:rPr>
              <a:t>1.4  </a:t>
            </a:r>
            <a:r>
              <a:rPr lang="zh-CN" altLang="en-US" sz="3600" b="0" smtClean="0">
                <a:latin typeface="Times New Roman" panose="02020603050405020304" pitchFamily="18" charset="0"/>
                <a:ea typeface="黑体" panose="02010609060101010101" pitchFamily="49" charset="-122"/>
              </a:rPr>
              <a:t>人工智能的主要研究领域</a:t>
            </a:r>
          </a:p>
        </p:txBody>
      </p:sp>
      <p:sp>
        <p:nvSpPr>
          <p:cNvPr id="162820" name="Rectangle 3"/>
          <p:cNvSpPr>
            <a:spLocks noGrp="1" noChangeArrowheads="1"/>
          </p:cNvSpPr>
          <p:nvPr>
            <p:ph type="body" idx="1"/>
          </p:nvPr>
        </p:nvSpPr>
        <p:spPr>
          <a:xfrm>
            <a:off x="250825" y="908050"/>
            <a:ext cx="8642350" cy="5797550"/>
          </a:xfrm>
        </p:spPr>
        <p:txBody>
          <a:bodyPr/>
          <a:lstStyle/>
          <a:p>
            <a:pPr marL="0" indent="0" eaLnBrk="1" hangingPunct="1">
              <a:buFont typeface="Wingdings" panose="05000000000000000000" pitchFamily="2" charset="2"/>
              <a:buChar char="u"/>
            </a:pPr>
            <a:r>
              <a:rPr lang="zh-CN" altLang="en-US" sz="3200" b="1" smtClean="0">
                <a:solidFill>
                  <a:srgbClr val="0000FF"/>
                </a:solidFill>
                <a:latin typeface="宋体" panose="02010600030101010101" pitchFamily="2" charset="-122"/>
              </a:rPr>
              <a:t>专家系统</a:t>
            </a:r>
            <a:r>
              <a:rPr lang="zh-CN" altLang="en-US" b="1" smtClean="0">
                <a:latin typeface="Times New Roman" panose="02020603050405020304" pitchFamily="18" charset="0"/>
              </a:rPr>
              <a:t> </a:t>
            </a:r>
          </a:p>
        </p:txBody>
      </p:sp>
      <p:sp>
        <p:nvSpPr>
          <p:cNvPr id="162821" name="Rectangle 4"/>
          <p:cNvSpPr>
            <a:spLocks noChangeArrowheads="1"/>
          </p:cNvSpPr>
          <p:nvPr/>
        </p:nvSpPr>
        <p:spPr bwMode="auto">
          <a:xfrm>
            <a:off x="228600" y="1462088"/>
            <a:ext cx="8763000" cy="4481512"/>
          </a:xfrm>
          <a:prstGeom prst="rect">
            <a:avLst/>
          </a:prstGeom>
          <a:gradFill rotWithShape="0">
            <a:gsLst>
              <a:gs pos="0">
                <a:srgbClr val="CCFFFF"/>
              </a:gs>
              <a:gs pos="100000">
                <a:srgbClr val="FFFFFF"/>
              </a:gs>
            </a:gsLst>
            <a:path path="rect">
              <a:fillToRect l="100000" b="100000"/>
            </a:path>
          </a:gradFill>
          <a:ln w="9525">
            <a:solidFill>
              <a:srgbClr val="808080"/>
            </a:solidFill>
            <a:miter lim="800000"/>
            <a:headEnd/>
            <a:tailEnd/>
          </a:ln>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just" eaLnBrk="1" hangingPunct="1">
              <a:spcBef>
                <a:spcPct val="0"/>
              </a:spcBef>
            </a:pPr>
            <a:r>
              <a:rPr lang="en-US" altLang="zh-CN" sz="2400">
                <a:solidFill>
                  <a:srgbClr val="000000"/>
                </a:solidFill>
                <a:latin typeface="Times New Roman" panose="02020603050405020304" pitchFamily="18" charset="0"/>
              </a:rPr>
              <a:t>1965</a:t>
            </a:r>
            <a:r>
              <a:rPr lang="zh-CN" altLang="en-US" sz="2400">
                <a:solidFill>
                  <a:srgbClr val="000000"/>
                </a:solidFill>
                <a:latin typeface="Times New Roman" panose="02020603050405020304" pitchFamily="18" charset="0"/>
              </a:rPr>
              <a:t>年费根鲍姆研究小组开始研制第一个专家系统</a:t>
            </a:r>
            <a:r>
              <a:rPr lang="en-US" altLang="zh-CN" sz="2400">
                <a:solidFill>
                  <a:srgbClr val="000000"/>
                </a:solidFill>
                <a:latin typeface="Times New Roman" panose="02020603050405020304" pitchFamily="18" charset="0"/>
              </a:rPr>
              <a:t>——</a:t>
            </a:r>
            <a:r>
              <a:rPr lang="zh-CN" altLang="en-US" sz="2400">
                <a:solidFill>
                  <a:srgbClr val="000000"/>
                </a:solidFill>
                <a:latin typeface="Times New Roman" panose="02020603050405020304" pitchFamily="18" charset="0"/>
              </a:rPr>
              <a:t>分析化合物分子结构的</a:t>
            </a:r>
            <a:r>
              <a:rPr lang="en-US" altLang="zh-CN" sz="2400">
                <a:solidFill>
                  <a:srgbClr val="000000"/>
                </a:solidFill>
                <a:latin typeface="Times New Roman" panose="02020603050405020304" pitchFamily="18" charset="0"/>
              </a:rPr>
              <a:t>DENDRAL</a:t>
            </a:r>
            <a:r>
              <a:rPr lang="zh-CN" altLang="en-US" sz="2400">
                <a:solidFill>
                  <a:srgbClr val="000000"/>
                </a:solidFill>
                <a:latin typeface="Times New Roman" panose="02020603050405020304" pitchFamily="18" charset="0"/>
              </a:rPr>
              <a:t>，</a:t>
            </a:r>
            <a:r>
              <a:rPr lang="en-US" altLang="zh-CN" sz="2400">
                <a:solidFill>
                  <a:srgbClr val="000000"/>
                </a:solidFill>
                <a:latin typeface="Times New Roman" panose="02020603050405020304" pitchFamily="18" charset="0"/>
              </a:rPr>
              <a:t>1968</a:t>
            </a:r>
            <a:r>
              <a:rPr lang="zh-CN" altLang="en-US" sz="2400">
                <a:solidFill>
                  <a:srgbClr val="000000"/>
                </a:solidFill>
                <a:latin typeface="Times New Roman" panose="02020603050405020304" pitchFamily="18" charset="0"/>
              </a:rPr>
              <a:t>年完成并投入使用。</a:t>
            </a:r>
          </a:p>
          <a:p>
            <a:pPr algn="just" eaLnBrk="1" hangingPunct="1">
              <a:spcBef>
                <a:spcPct val="0"/>
              </a:spcBef>
            </a:pPr>
            <a:r>
              <a:rPr lang="zh-CN" altLang="en-US" sz="2400">
                <a:solidFill>
                  <a:srgbClr val="000000"/>
                </a:solidFill>
                <a:latin typeface="Times New Roman" panose="02020603050405020304" pitchFamily="18" charset="0"/>
              </a:rPr>
              <a:t>  </a:t>
            </a:r>
            <a:r>
              <a:rPr lang="en-US" altLang="zh-CN" sz="2400">
                <a:solidFill>
                  <a:srgbClr val="000000"/>
                </a:solidFill>
                <a:latin typeface="Times New Roman" panose="02020603050405020304" pitchFamily="18" charset="0"/>
              </a:rPr>
              <a:t>1971</a:t>
            </a:r>
            <a:r>
              <a:rPr lang="zh-CN" altLang="en-US" sz="2400">
                <a:solidFill>
                  <a:srgbClr val="000000"/>
                </a:solidFill>
                <a:latin typeface="Times New Roman" panose="02020603050405020304" pitchFamily="18" charset="0"/>
              </a:rPr>
              <a:t>年</a:t>
            </a:r>
            <a:r>
              <a:rPr lang="en-US" altLang="zh-CN" sz="2400">
                <a:solidFill>
                  <a:srgbClr val="000000"/>
                </a:solidFill>
                <a:latin typeface="Times New Roman" panose="02020603050405020304" pitchFamily="18" charset="0"/>
              </a:rPr>
              <a:t>MIT</a:t>
            </a:r>
            <a:r>
              <a:rPr lang="zh-CN" altLang="en-US" sz="2400">
                <a:solidFill>
                  <a:srgbClr val="000000"/>
                </a:solidFill>
                <a:latin typeface="Times New Roman" panose="02020603050405020304" pitchFamily="18" charset="0"/>
              </a:rPr>
              <a:t>开发成功求解一些数学问题的</a:t>
            </a:r>
            <a:r>
              <a:rPr lang="en-US" altLang="zh-CN" sz="2400">
                <a:solidFill>
                  <a:srgbClr val="000000"/>
                </a:solidFill>
                <a:latin typeface="Times New Roman" panose="02020603050405020304" pitchFamily="18" charset="0"/>
              </a:rPr>
              <a:t>MYCSYMA</a:t>
            </a:r>
            <a:r>
              <a:rPr lang="zh-CN" altLang="en-US" sz="2400">
                <a:solidFill>
                  <a:srgbClr val="000000"/>
                </a:solidFill>
                <a:latin typeface="Times New Roman" panose="02020603050405020304" pitchFamily="18" charset="0"/>
              </a:rPr>
              <a:t>专家系统。拉特格尔大学开发的清光眼诊断与治疗的专家系统</a:t>
            </a:r>
            <a:r>
              <a:rPr lang="en-US" altLang="zh-CN" sz="2400">
                <a:solidFill>
                  <a:srgbClr val="000000"/>
                </a:solidFill>
                <a:latin typeface="Times New Roman" panose="02020603050405020304" pitchFamily="18" charset="0"/>
              </a:rPr>
              <a:t>CASNET</a:t>
            </a:r>
            <a:r>
              <a:rPr lang="zh-CN" altLang="en-US" sz="2400">
                <a:solidFill>
                  <a:srgbClr val="000000"/>
                </a:solidFill>
                <a:latin typeface="Times New Roman" panose="02020603050405020304" pitchFamily="18" charset="0"/>
              </a:rPr>
              <a:t>。</a:t>
            </a:r>
            <a:endParaRPr lang="zh-CN" altLang="en-US" sz="2400">
              <a:latin typeface="Times New Roman" panose="02020603050405020304" pitchFamily="18" charset="0"/>
            </a:endParaRPr>
          </a:p>
          <a:p>
            <a:pPr algn="just" eaLnBrk="1" hangingPunct="1">
              <a:spcBef>
                <a:spcPct val="0"/>
              </a:spcBef>
            </a:pPr>
            <a:r>
              <a:rPr lang="zh-CN" altLang="en-US" sz="2400">
                <a:latin typeface="Times New Roman" panose="02020603050405020304" pitchFamily="18" charset="0"/>
                <a:cs typeface="Times New Roman" panose="02020603050405020304" pitchFamily="18" charset="0"/>
              </a:rPr>
              <a:t>  </a:t>
            </a:r>
            <a:r>
              <a:rPr lang="en-US" altLang="zh-CN" sz="2400">
                <a:latin typeface="Times New Roman" panose="02020603050405020304" pitchFamily="18" charset="0"/>
                <a:cs typeface="Times New Roman" panose="02020603050405020304" pitchFamily="18" charset="0"/>
              </a:rPr>
              <a:t>1972</a:t>
            </a:r>
            <a:r>
              <a:rPr lang="zh-CN" altLang="en-US" sz="2400">
                <a:latin typeface="Times New Roman" panose="02020603050405020304" pitchFamily="18" charset="0"/>
                <a:cs typeface="Times New Roman" panose="02020603050405020304" pitchFamily="18" charset="0"/>
              </a:rPr>
              <a:t>年</a:t>
            </a:r>
            <a:r>
              <a:rPr lang="zh-CN" altLang="en-US" sz="2400">
                <a:solidFill>
                  <a:srgbClr val="000000"/>
                </a:solidFill>
                <a:latin typeface="Times New Roman" panose="02020603050405020304" pitchFamily="18" charset="0"/>
                <a:cs typeface="Times New Roman" panose="02020603050405020304" pitchFamily="18" charset="0"/>
              </a:rPr>
              <a:t>斯坦福大学</a:t>
            </a:r>
            <a:r>
              <a:rPr lang="zh-CN" altLang="en-US" sz="2400">
                <a:latin typeface="Times New Roman" panose="02020603050405020304" pitchFamily="18" charset="0"/>
                <a:cs typeface="Times New Roman" panose="02020603050405020304" pitchFamily="18" charset="0"/>
              </a:rPr>
              <a:t>肖特里菲等人开始研制用于诊断和治疗感染性疾病的专家系统</a:t>
            </a:r>
            <a:r>
              <a:rPr lang="en-US" altLang="zh-CN" sz="2400">
                <a:latin typeface="Times New Roman" panose="02020603050405020304" pitchFamily="18" charset="0"/>
                <a:cs typeface="Times New Roman" panose="02020603050405020304" pitchFamily="18" charset="0"/>
              </a:rPr>
              <a:t>MYCIN</a:t>
            </a:r>
            <a:r>
              <a:rPr lang="zh-CN" altLang="en-US" sz="2400">
                <a:latin typeface="Times New Roman" panose="02020603050405020304" pitchFamily="18" charset="0"/>
                <a:cs typeface="Times New Roman" panose="02020603050405020304" pitchFamily="18" charset="0"/>
              </a:rPr>
              <a:t>。</a:t>
            </a:r>
          </a:p>
          <a:p>
            <a:pPr algn="just" eaLnBrk="1" hangingPunct="1">
              <a:spcBef>
                <a:spcPct val="0"/>
              </a:spcBef>
            </a:pPr>
            <a:r>
              <a:rPr lang="zh-CN" altLang="en-US" sz="2400">
                <a:solidFill>
                  <a:srgbClr val="000000"/>
                </a:solidFill>
                <a:latin typeface="Times New Roman" panose="02020603050405020304" pitchFamily="18" charset="0"/>
                <a:cs typeface="Times New Roman" panose="02020603050405020304" pitchFamily="18" charset="0"/>
              </a:rPr>
              <a:t>  </a:t>
            </a:r>
            <a:r>
              <a:rPr lang="en-US" altLang="zh-CN" sz="2400">
                <a:solidFill>
                  <a:srgbClr val="000000"/>
                </a:solidFill>
                <a:latin typeface="Times New Roman" panose="02020603050405020304" pitchFamily="18" charset="0"/>
                <a:cs typeface="Times New Roman" panose="02020603050405020304" pitchFamily="18" charset="0"/>
              </a:rPr>
              <a:t>1976</a:t>
            </a:r>
            <a:r>
              <a:rPr lang="zh-CN" altLang="en-US" sz="2400">
                <a:solidFill>
                  <a:srgbClr val="000000"/>
                </a:solidFill>
                <a:latin typeface="Times New Roman" panose="02020603050405020304" pitchFamily="18" charset="0"/>
                <a:cs typeface="Times New Roman" panose="02020603050405020304" pitchFamily="18" charset="0"/>
              </a:rPr>
              <a:t>年斯坦福研究所开始开发探矿专家系统</a:t>
            </a:r>
            <a:r>
              <a:rPr lang="en-US" altLang="zh-CN" sz="2400">
                <a:solidFill>
                  <a:srgbClr val="000000"/>
                </a:solidFill>
                <a:latin typeface="Times New Roman" panose="02020603050405020304" pitchFamily="18" charset="0"/>
                <a:cs typeface="Times New Roman" panose="02020603050405020304" pitchFamily="18" charset="0"/>
              </a:rPr>
              <a:t>PROSPECTOR</a:t>
            </a:r>
            <a:r>
              <a:rPr lang="zh-CN" altLang="en-US" sz="2400">
                <a:solidFill>
                  <a:srgbClr val="000000"/>
                </a:solidFill>
                <a:latin typeface="Times New Roman" panose="02020603050405020304" pitchFamily="18" charset="0"/>
                <a:cs typeface="Times New Roman" panose="02020603050405020304" pitchFamily="18" charset="0"/>
              </a:rPr>
              <a:t>，</a:t>
            </a:r>
            <a:r>
              <a:rPr lang="en-US" altLang="zh-CN" sz="2400">
                <a:solidFill>
                  <a:srgbClr val="000000"/>
                </a:solidFill>
                <a:latin typeface="Times New Roman" panose="02020603050405020304" pitchFamily="18" charset="0"/>
                <a:cs typeface="Times New Roman" panose="02020603050405020304" pitchFamily="18" charset="0"/>
              </a:rPr>
              <a:t>1980</a:t>
            </a:r>
            <a:r>
              <a:rPr lang="zh-CN" altLang="en-US" sz="2400">
                <a:solidFill>
                  <a:srgbClr val="000000"/>
                </a:solidFill>
                <a:latin typeface="Times New Roman" panose="02020603050405020304" pitchFamily="18" charset="0"/>
                <a:cs typeface="Times New Roman" panose="02020603050405020304" pitchFamily="18" charset="0"/>
              </a:rPr>
              <a:t>年首次实地分析华盛顿某山区地质资料，发现了一个钼矿。</a:t>
            </a:r>
          </a:p>
          <a:p>
            <a:pPr algn="just" eaLnBrk="1" hangingPunct="1">
              <a:spcBef>
                <a:spcPct val="0"/>
              </a:spcBef>
            </a:pPr>
            <a:r>
              <a:rPr lang="zh-CN" altLang="en-US" sz="2400">
                <a:solidFill>
                  <a:srgbClr val="000000"/>
                </a:solidFill>
                <a:latin typeface="Times New Roman" panose="02020603050405020304" pitchFamily="18" charset="0"/>
                <a:cs typeface="Times New Roman" panose="02020603050405020304" pitchFamily="18" charset="0"/>
              </a:rPr>
              <a:t>  </a:t>
            </a:r>
            <a:r>
              <a:rPr lang="en-US" altLang="zh-CN" sz="2400">
                <a:solidFill>
                  <a:srgbClr val="000000"/>
                </a:solidFill>
                <a:latin typeface="Times New Roman" panose="02020603050405020304" pitchFamily="18" charset="0"/>
                <a:cs typeface="Times New Roman" panose="02020603050405020304" pitchFamily="18" charset="0"/>
              </a:rPr>
              <a:t>1981</a:t>
            </a:r>
            <a:r>
              <a:rPr lang="zh-CN" altLang="en-US" sz="2400">
                <a:solidFill>
                  <a:srgbClr val="000000"/>
                </a:solidFill>
                <a:latin typeface="Times New Roman" panose="02020603050405020304" pitchFamily="18" charset="0"/>
                <a:cs typeface="Times New Roman" panose="02020603050405020304" pitchFamily="18" charset="0"/>
              </a:rPr>
              <a:t>年斯坦福大学研制成功专家系统</a:t>
            </a:r>
            <a:r>
              <a:rPr lang="en-US" altLang="zh-CN" sz="2400">
                <a:solidFill>
                  <a:srgbClr val="000000"/>
                </a:solidFill>
                <a:latin typeface="Times New Roman" panose="02020603050405020304" pitchFamily="18" charset="0"/>
                <a:cs typeface="Times New Roman" panose="02020603050405020304" pitchFamily="18" charset="0"/>
              </a:rPr>
              <a:t>AM</a:t>
            </a:r>
            <a:r>
              <a:rPr lang="zh-CN" altLang="en-US" sz="2400">
                <a:solidFill>
                  <a:srgbClr val="000000"/>
                </a:solidFill>
                <a:latin typeface="Times New Roman" panose="02020603050405020304" pitchFamily="18" charset="0"/>
                <a:cs typeface="Times New Roman" panose="02020603050405020304" pitchFamily="18" charset="0"/>
              </a:rPr>
              <a:t>，能模拟人类进行概括、抽象和归纳推理，发现某些数论的概念和定理。</a:t>
            </a:r>
            <a:r>
              <a:rPr lang="zh-CN" altLang="en-US" sz="2400">
                <a:latin typeface="Times New Roman" panose="02020603050405020304" pitchFamily="18" charset="0"/>
                <a:cs typeface="Times New Roman" panose="02020603050405020304" pitchFamily="18" charset="0"/>
              </a:rPr>
              <a:t> </a:t>
            </a:r>
          </a:p>
        </p:txBody>
      </p:sp>
    </p:spTree>
  </p:cSld>
  <p:clrMapOvr>
    <a:masterClrMapping/>
  </p:clrMapOvr>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A1C2DC89-7BEF-446D-84F4-3F71607DC917}" type="slidenum">
              <a:rPr altLang="en-US" sz="1800" smtClean="0">
                <a:solidFill>
                  <a:srgbClr val="A50021"/>
                </a:solidFill>
                <a:ea typeface="MS PGothic" panose="020B0600070205080204" pitchFamily="34" charset="-128"/>
              </a:rPr>
              <a:pPr>
                <a:lnSpc>
                  <a:spcPct val="100000"/>
                </a:lnSpc>
                <a:spcBef>
                  <a:spcPct val="0"/>
                </a:spcBef>
                <a:buClrTx/>
                <a:buFontTx/>
                <a:buNone/>
              </a:pPr>
              <a:t>141</a:t>
            </a:fld>
            <a:endParaRPr lang="zh-CN" altLang="ja-JP" sz="1800" smtClean="0">
              <a:solidFill>
                <a:srgbClr val="A50021"/>
              </a:solidFill>
              <a:ea typeface="MS PGothic" panose="020B0600070205080204" pitchFamily="34" charset="-128"/>
            </a:endParaRPr>
          </a:p>
        </p:txBody>
      </p:sp>
      <p:sp>
        <p:nvSpPr>
          <p:cNvPr id="163843" name="Rectangle 2"/>
          <p:cNvSpPr>
            <a:spLocks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3600">
                <a:solidFill>
                  <a:schemeClr val="bg1"/>
                </a:solidFill>
                <a:latin typeface="Times New Roman" panose="02020603050405020304" pitchFamily="18" charset="0"/>
                <a:ea typeface="黑体" panose="02010609060101010101" pitchFamily="49" charset="-122"/>
              </a:rPr>
              <a:t>1.4  </a:t>
            </a:r>
            <a:r>
              <a:rPr lang="zh-CN" altLang="en-US" sz="3600">
                <a:solidFill>
                  <a:schemeClr val="bg1"/>
                </a:solidFill>
                <a:latin typeface="Times New Roman" panose="02020603050405020304" pitchFamily="18" charset="0"/>
                <a:ea typeface="黑体" panose="02010609060101010101" pitchFamily="49" charset="-122"/>
              </a:rPr>
              <a:t>人工智能的主要研究领域</a:t>
            </a:r>
          </a:p>
        </p:txBody>
      </p:sp>
      <p:pic>
        <p:nvPicPr>
          <p:cNvPr id="163844" name="Picture 7" descr="banner"/>
          <p:cNvPicPr>
            <a:picLocks noChangeAspect="1" noChangeArrowheads="1"/>
          </p:cNvPicPr>
          <p:nvPr/>
        </p:nvPicPr>
        <p:blipFill>
          <a:blip r:embed="rId2">
            <a:lum bright="84000"/>
            <a:extLst>
              <a:ext uri="{28A0092B-C50C-407E-A947-70E740481C1C}">
                <a14:useLocalDpi xmlns:a14="http://schemas.microsoft.com/office/drawing/2010/main" val="0"/>
              </a:ext>
            </a:extLst>
          </a:blip>
          <a:srcRect l="21120" t="15799" r="75542" b="58855"/>
          <a:stretch>
            <a:fillRect/>
          </a:stretch>
        </p:blipFill>
        <p:spPr bwMode="auto">
          <a:xfrm>
            <a:off x="2052638" y="1411288"/>
            <a:ext cx="28892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45" name="Rectangle 10"/>
          <p:cNvSpPr>
            <a:spLocks noChangeArrowheads="1"/>
          </p:cNvSpPr>
          <p:nvPr/>
        </p:nvSpPr>
        <p:spPr bwMode="auto">
          <a:xfrm>
            <a:off x="1214438" y="2632075"/>
            <a:ext cx="6226175" cy="593725"/>
          </a:xfrm>
          <a:prstGeom prst="rect">
            <a:avLst/>
          </a:prstGeom>
          <a:solidFill>
            <a:srgbClr val="FFFFFF"/>
          </a:solidFill>
          <a:ln w="11113">
            <a:solidFill>
              <a:srgbClr val="000000"/>
            </a:solidFill>
            <a:miter lim="800000"/>
            <a:headEnd/>
            <a:tailEnd/>
          </a:ln>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846" name="Rectangle 11"/>
          <p:cNvSpPr>
            <a:spLocks noChangeArrowheads="1"/>
          </p:cNvSpPr>
          <p:nvPr/>
        </p:nvSpPr>
        <p:spPr bwMode="auto">
          <a:xfrm>
            <a:off x="3057525" y="2781300"/>
            <a:ext cx="29210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2300">
                <a:solidFill>
                  <a:srgbClr val="000000"/>
                </a:solidFill>
                <a:latin typeface="宋体" panose="02010600030101010101" pitchFamily="2" charset="-122"/>
              </a:rPr>
              <a:t>人</a:t>
            </a:r>
            <a:endParaRPr lang="zh-CN" altLang="en-US" sz="1800">
              <a:latin typeface="Verdana" panose="020B0604030504040204" pitchFamily="34" charset="0"/>
            </a:endParaRPr>
          </a:p>
        </p:txBody>
      </p:sp>
      <p:sp>
        <p:nvSpPr>
          <p:cNvPr id="163847" name="Rectangle 12"/>
          <p:cNvSpPr>
            <a:spLocks noChangeArrowheads="1"/>
          </p:cNvSpPr>
          <p:nvPr/>
        </p:nvSpPr>
        <p:spPr bwMode="auto">
          <a:xfrm>
            <a:off x="3881438" y="2781300"/>
            <a:ext cx="29210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2300">
                <a:solidFill>
                  <a:srgbClr val="000000"/>
                </a:solidFill>
                <a:latin typeface="宋体" panose="02010600030101010101" pitchFamily="2" charset="-122"/>
              </a:rPr>
              <a:t>机</a:t>
            </a:r>
            <a:endParaRPr lang="zh-CN" altLang="en-US" sz="1800">
              <a:latin typeface="Verdana" panose="020B0604030504040204" pitchFamily="34" charset="0"/>
            </a:endParaRPr>
          </a:p>
        </p:txBody>
      </p:sp>
      <p:sp>
        <p:nvSpPr>
          <p:cNvPr id="163848" name="Rectangle 13"/>
          <p:cNvSpPr>
            <a:spLocks noChangeArrowheads="1"/>
          </p:cNvSpPr>
          <p:nvPr/>
        </p:nvSpPr>
        <p:spPr bwMode="auto">
          <a:xfrm>
            <a:off x="4567238" y="2781300"/>
            <a:ext cx="29210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2300">
                <a:solidFill>
                  <a:srgbClr val="000000"/>
                </a:solidFill>
                <a:latin typeface="宋体" panose="02010600030101010101" pitchFamily="2" charset="-122"/>
              </a:rPr>
              <a:t>接</a:t>
            </a:r>
            <a:endParaRPr lang="zh-CN" altLang="en-US" sz="1800">
              <a:latin typeface="Verdana" panose="020B0604030504040204" pitchFamily="34" charset="0"/>
            </a:endParaRPr>
          </a:p>
        </p:txBody>
      </p:sp>
      <p:sp>
        <p:nvSpPr>
          <p:cNvPr id="163849" name="Rectangle 14"/>
          <p:cNvSpPr>
            <a:spLocks noChangeArrowheads="1"/>
          </p:cNvSpPr>
          <p:nvPr/>
        </p:nvSpPr>
        <p:spPr bwMode="auto">
          <a:xfrm>
            <a:off x="5322888" y="2781300"/>
            <a:ext cx="29210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2300">
                <a:solidFill>
                  <a:srgbClr val="000000"/>
                </a:solidFill>
                <a:latin typeface="宋体" panose="02010600030101010101" pitchFamily="2" charset="-122"/>
              </a:rPr>
              <a:t>口</a:t>
            </a:r>
            <a:endParaRPr lang="zh-CN" altLang="en-US" sz="1800">
              <a:latin typeface="Verdana" panose="020B0604030504040204" pitchFamily="34" charset="0"/>
            </a:endParaRPr>
          </a:p>
        </p:txBody>
      </p:sp>
      <p:sp>
        <p:nvSpPr>
          <p:cNvPr id="163850" name="Rectangle 15"/>
          <p:cNvSpPr>
            <a:spLocks noChangeArrowheads="1"/>
          </p:cNvSpPr>
          <p:nvPr/>
        </p:nvSpPr>
        <p:spPr bwMode="auto">
          <a:xfrm>
            <a:off x="1673225" y="1665288"/>
            <a:ext cx="7715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851" name="Rectangle 16"/>
          <p:cNvSpPr>
            <a:spLocks noChangeArrowheads="1"/>
          </p:cNvSpPr>
          <p:nvPr/>
        </p:nvSpPr>
        <p:spPr bwMode="auto">
          <a:xfrm>
            <a:off x="1681163" y="1676400"/>
            <a:ext cx="58420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2300">
                <a:solidFill>
                  <a:srgbClr val="000000"/>
                </a:solidFill>
                <a:latin typeface="宋体" panose="02010600030101010101" pitchFamily="2" charset="-122"/>
              </a:rPr>
              <a:t>用户</a:t>
            </a:r>
            <a:endParaRPr lang="zh-CN" altLang="en-US" sz="1800">
              <a:latin typeface="Verdana" panose="020B0604030504040204" pitchFamily="34" charset="0"/>
            </a:endParaRPr>
          </a:p>
        </p:txBody>
      </p:sp>
      <p:sp>
        <p:nvSpPr>
          <p:cNvPr id="163852" name="Rectangle 17"/>
          <p:cNvSpPr>
            <a:spLocks noChangeArrowheads="1"/>
          </p:cNvSpPr>
          <p:nvPr/>
        </p:nvSpPr>
        <p:spPr bwMode="auto">
          <a:xfrm>
            <a:off x="3503613" y="1646238"/>
            <a:ext cx="1320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853" name="Rectangle 18"/>
          <p:cNvSpPr>
            <a:spLocks noChangeArrowheads="1"/>
          </p:cNvSpPr>
          <p:nvPr/>
        </p:nvSpPr>
        <p:spPr bwMode="auto">
          <a:xfrm>
            <a:off x="3509963" y="1646238"/>
            <a:ext cx="1168400"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2300">
                <a:solidFill>
                  <a:srgbClr val="000000"/>
                </a:solidFill>
                <a:latin typeface="宋体" panose="02010600030101010101" pitchFamily="2" charset="-122"/>
              </a:rPr>
              <a:t>领域专家</a:t>
            </a:r>
            <a:endParaRPr lang="zh-CN" altLang="en-US" sz="1800">
              <a:latin typeface="Verdana" panose="020B0604030504040204" pitchFamily="34" charset="0"/>
            </a:endParaRPr>
          </a:p>
        </p:txBody>
      </p:sp>
      <p:sp>
        <p:nvSpPr>
          <p:cNvPr id="163854" name="Rectangle 19"/>
          <p:cNvSpPr>
            <a:spLocks noChangeArrowheads="1"/>
          </p:cNvSpPr>
          <p:nvPr/>
        </p:nvSpPr>
        <p:spPr bwMode="auto">
          <a:xfrm>
            <a:off x="5516563" y="1646238"/>
            <a:ext cx="15970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855" name="Rectangle 20"/>
          <p:cNvSpPr>
            <a:spLocks noChangeArrowheads="1"/>
          </p:cNvSpPr>
          <p:nvPr/>
        </p:nvSpPr>
        <p:spPr bwMode="auto">
          <a:xfrm>
            <a:off x="5627688" y="1676400"/>
            <a:ext cx="146050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2300">
                <a:solidFill>
                  <a:srgbClr val="000000"/>
                </a:solidFill>
                <a:latin typeface="宋体" panose="02010600030101010101" pitchFamily="2" charset="-122"/>
              </a:rPr>
              <a:t>知识工程师</a:t>
            </a:r>
            <a:endParaRPr lang="zh-CN" altLang="en-US" sz="1800">
              <a:latin typeface="Verdana" panose="020B0604030504040204" pitchFamily="34" charset="0"/>
            </a:endParaRPr>
          </a:p>
        </p:txBody>
      </p:sp>
      <p:sp>
        <p:nvSpPr>
          <p:cNvPr id="163856" name="Rectangle 21"/>
          <p:cNvSpPr>
            <a:spLocks noChangeArrowheads="1"/>
          </p:cNvSpPr>
          <p:nvPr/>
        </p:nvSpPr>
        <p:spPr bwMode="auto">
          <a:xfrm>
            <a:off x="849313" y="3816350"/>
            <a:ext cx="2563812" cy="495300"/>
          </a:xfrm>
          <a:prstGeom prst="rect">
            <a:avLst/>
          </a:prstGeom>
          <a:solidFill>
            <a:srgbClr val="FFFFFF"/>
          </a:solidFill>
          <a:ln w="11113">
            <a:solidFill>
              <a:srgbClr val="000000"/>
            </a:solidFill>
            <a:miter lim="800000"/>
            <a:headEnd/>
            <a:tailEnd/>
          </a:ln>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857" name="Rectangle 22"/>
          <p:cNvSpPr>
            <a:spLocks noChangeArrowheads="1"/>
          </p:cNvSpPr>
          <p:nvPr/>
        </p:nvSpPr>
        <p:spPr bwMode="auto">
          <a:xfrm>
            <a:off x="1581150" y="3935413"/>
            <a:ext cx="1168400"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2300">
                <a:solidFill>
                  <a:srgbClr val="000000"/>
                </a:solidFill>
                <a:latin typeface="宋体" panose="02010600030101010101" pitchFamily="2" charset="-122"/>
              </a:rPr>
              <a:t>解释机构</a:t>
            </a:r>
            <a:endParaRPr lang="zh-CN" altLang="en-US" sz="1800">
              <a:latin typeface="Verdana" panose="020B0604030504040204" pitchFamily="34" charset="0"/>
            </a:endParaRPr>
          </a:p>
        </p:txBody>
      </p:sp>
      <p:sp>
        <p:nvSpPr>
          <p:cNvPr id="163858" name="Rectangle 23"/>
          <p:cNvSpPr>
            <a:spLocks noChangeArrowheads="1"/>
          </p:cNvSpPr>
          <p:nvPr/>
        </p:nvSpPr>
        <p:spPr bwMode="auto">
          <a:xfrm>
            <a:off x="4876800" y="3914775"/>
            <a:ext cx="2563813" cy="495300"/>
          </a:xfrm>
          <a:prstGeom prst="rect">
            <a:avLst/>
          </a:prstGeom>
          <a:solidFill>
            <a:srgbClr val="FFFFFF"/>
          </a:solidFill>
          <a:ln w="11113">
            <a:solidFill>
              <a:srgbClr val="000000"/>
            </a:solidFill>
            <a:miter lim="800000"/>
            <a:headEnd/>
            <a:tailEnd/>
          </a:ln>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859" name="Rectangle 24"/>
          <p:cNvSpPr>
            <a:spLocks noChangeArrowheads="1"/>
          </p:cNvSpPr>
          <p:nvPr/>
        </p:nvSpPr>
        <p:spPr bwMode="auto">
          <a:xfrm>
            <a:off x="5334000" y="4033838"/>
            <a:ext cx="1752600"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2300">
                <a:solidFill>
                  <a:srgbClr val="000000"/>
                </a:solidFill>
                <a:latin typeface="宋体" panose="02010600030101010101" pitchFamily="2" charset="-122"/>
              </a:rPr>
              <a:t>知识获取机构</a:t>
            </a:r>
            <a:endParaRPr lang="zh-CN" altLang="en-US" sz="1800">
              <a:latin typeface="Verdana" panose="020B0604030504040204" pitchFamily="34" charset="0"/>
            </a:endParaRPr>
          </a:p>
        </p:txBody>
      </p:sp>
      <p:sp>
        <p:nvSpPr>
          <p:cNvPr id="163860" name="Rectangle 25"/>
          <p:cNvSpPr>
            <a:spLocks noChangeArrowheads="1"/>
          </p:cNvSpPr>
          <p:nvPr/>
        </p:nvSpPr>
        <p:spPr bwMode="auto">
          <a:xfrm>
            <a:off x="392113" y="4900613"/>
            <a:ext cx="1924050" cy="495300"/>
          </a:xfrm>
          <a:prstGeom prst="rect">
            <a:avLst/>
          </a:prstGeom>
          <a:solidFill>
            <a:srgbClr val="FFFFFF"/>
          </a:solidFill>
          <a:ln w="11113">
            <a:solidFill>
              <a:srgbClr val="000000"/>
            </a:solidFill>
            <a:miter lim="800000"/>
            <a:headEnd/>
            <a:tailEnd/>
          </a:ln>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861" name="Rectangle 26"/>
          <p:cNvSpPr>
            <a:spLocks noChangeArrowheads="1"/>
          </p:cNvSpPr>
          <p:nvPr/>
        </p:nvSpPr>
        <p:spPr bwMode="auto">
          <a:xfrm>
            <a:off x="941388" y="5021263"/>
            <a:ext cx="876300"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2300">
                <a:solidFill>
                  <a:srgbClr val="000000"/>
                </a:solidFill>
                <a:latin typeface="宋体" panose="02010600030101010101" pitchFamily="2" charset="-122"/>
              </a:rPr>
              <a:t>数据库</a:t>
            </a:r>
            <a:endParaRPr lang="zh-CN" altLang="en-US" sz="1800">
              <a:latin typeface="Verdana" panose="020B0604030504040204" pitchFamily="34" charset="0"/>
            </a:endParaRPr>
          </a:p>
        </p:txBody>
      </p:sp>
      <p:sp>
        <p:nvSpPr>
          <p:cNvPr id="163862" name="Rectangle 27"/>
          <p:cNvSpPr>
            <a:spLocks noChangeArrowheads="1"/>
          </p:cNvSpPr>
          <p:nvPr/>
        </p:nvSpPr>
        <p:spPr bwMode="auto">
          <a:xfrm>
            <a:off x="2679700" y="4900613"/>
            <a:ext cx="2290763" cy="495300"/>
          </a:xfrm>
          <a:prstGeom prst="rect">
            <a:avLst/>
          </a:prstGeom>
          <a:solidFill>
            <a:srgbClr val="FFFFFF"/>
          </a:solidFill>
          <a:ln w="11113">
            <a:solidFill>
              <a:srgbClr val="000000"/>
            </a:solidFill>
            <a:miter lim="800000"/>
            <a:headEnd/>
            <a:tailEnd/>
          </a:ln>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863" name="Rectangle 28"/>
          <p:cNvSpPr>
            <a:spLocks noChangeArrowheads="1"/>
          </p:cNvSpPr>
          <p:nvPr/>
        </p:nvSpPr>
        <p:spPr bwMode="auto">
          <a:xfrm>
            <a:off x="3411538" y="5021263"/>
            <a:ext cx="876300"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2300">
                <a:solidFill>
                  <a:srgbClr val="000000"/>
                </a:solidFill>
                <a:latin typeface="宋体" panose="02010600030101010101" pitchFamily="2" charset="-122"/>
              </a:rPr>
              <a:t>推理机</a:t>
            </a:r>
            <a:endParaRPr lang="zh-CN" altLang="en-US" sz="1800">
              <a:latin typeface="Verdana" panose="020B0604030504040204" pitchFamily="34" charset="0"/>
            </a:endParaRPr>
          </a:p>
        </p:txBody>
      </p:sp>
      <p:sp>
        <p:nvSpPr>
          <p:cNvPr id="163864" name="Rectangle 29"/>
          <p:cNvSpPr>
            <a:spLocks noChangeArrowheads="1"/>
          </p:cNvSpPr>
          <p:nvPr/>
        </p:nvSpPr>
        <p:spPr bwMode="auto">
          <a:xfrm>
            <a:off x="5426075" y="4900613"/>
            <a:ext cx="2289175" cy="495300"/>
          </a:xfrm>
          <a:prstGeom prst="rect">
            <a:avLst/>
          </a:prstGeom>
          <a:solidFill>
            <a:srgbClr val="FFFFFF"/>
          </a:solidFill>
          <a:ln w="11113">
            <a:solidFill>
              <a:srgbClr val="000000"/>
            </a:solidFill>
            <a:miter lim="800000"/>
            <a:headEnd/>
            <a:tailEnd/>
          </a:ln>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865" name="Rectangle 30"/>
          <p:cNvSpPr>
            <a:spLocks noChangeArrowheads="1"/>
          </p:cNvSpPr>
          <p:nvPr/>
        </p:nvSpPr>
        <p:spPr bwMode="auto">
          <a:xfrm>
            <a:off x="6157913" y="5021263"/>
            <a:ext cx="876300"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2300">
                <a:solidFill>
                  <a:srgbClr val="000000"/>
                </a:solidFill>
                <a:latin typeface="宋体" panose="02010600030101010101" pitchFamily="2" charset="-122"/>
              </a:rPr>
              <a:t>知识库</a:t>
            </a:r>
            <a:endParaRPr lang="zh-CN" altLang="en-US" sz="1800">
              <a:latin typeface="Verdana" panose="020B0604030504040204" pitchFamily="34" charset="0"/>
            </a:endParaRPr>
          </a:p>
        </p:txBody>
      </p:sp>
      <p:grpSp>
        <p:nvGrpSpPr>
          <p:cNvPr id="163866" name="Group 34"/>
          <p:cNvGrpSpPr>
            <a:grpSpLocks/>
          </p:cNvGrpSpPr>
          <p:nvPr/>
        </p:nvGrpSpPr>
        <p:grpSpPr bwMode="auto">
          <a:xfrm>
            <a:off x="1887538" y="2039938"/>
            <a:ext cx="120650" cy="592137"/>
            <a:chOff x="1234" y="968"/>
            <a:chExt cx="76" cy="373"/>
          </a:xfrm>
        </p:grpSpPr>
        <p:sp>
          <p:nvSpPr>
            <p:cNvPr id="165113" name="Line 31"/>
            <p:cNvSpPr>
              <a:spLocks noChangeShapeType="1"/>
            </p:cNvSpPr>
            <p:nvPr/>
          </p:nvSpPr>
          <p:spPr bwMode="auto">
            <a:xfrm>
              <a:off x="1272" y="1046"/>
              <a:ext cx="1" cy="21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114" name="Freeform 32"/>
            <p:cNvSpPr>
              <a:spLocks/>
            </p:cNvSpPr>
            <p:nvPr/>
          </p:nvSpPr>
          <p:spPr bwMode="auto">
            <a:xfrm>
              <a:off x="1234" y="968"/>
              <a:ext cx="76" cy="82"/>
            </a:xfrm>
            <a:custGeom>
              <a:avLst/>
              <a:gdLst>
                <a:gd name="T0" fmla="*/ 76 w 76"/>
                <a:gd name="T1" fmla="*/ 82 h 82"/>
                <a:gd name="T2" fmla="*/ 38 w 76"/>
                <a:gd name="T3" fmla="*/ 0 h 82"/>
                <a:gd name="T4" fmla="*/ 0 w 76"/>
                <a:gd name="T5" fmla="*/ 82 h 82"/>
                <a:gd name="T6" fmla="*/ 76 w 76"/>
                <a:gd name="T7" fmla="*/ 82 h 82"/>
                <a:gd name="T8" fmla="*/ 0 60000 65536"/>
                <a:gd name="T9" fmla="*/ 0 60000 65536"/>
                <a:gd name="T10" fmla="*/ 0 60000 65536"/>
                <a:gd name="T11" fmla="*/ 0 60000 65536"/>
                <a:gd name="T12" fmla="*/ 0 w 76"/>
                <a:gd name="T13" fmla="*/ 0 h 82"/>
                <a:gd name="T14" fmla="*/ 76 w 76"/>
                <a:gd name="T15" fmla="*/ 82 h 82"/>
              </a:gdLst>
              <a:ahLst/>
              <a:cxnLst>
                <a:cxn ang="T8">
                  <a:pos x="T0" y="T1"/>
                </a:cxn>
                <a:cxn ang="T9">
                  <a:pos x="T2" y="T3"/>
                </a:cxn>
                <a:cxn ang="T10">
                  <a:pos x="T4" y="T5"/>
                </a:cxn>
                <a:cxn ang="T11">
                  <a:pos x="T6" y="T7"/>
                </a:cxn>
              </a:cxnLst>
              <a:rect l="T12" t="T13" r="T14" b="T15"/>
              <a:pathLst>
                <a:path w="76" h="82">
                  <a:moveTo>
                    <a:pt x="76" y="82"/>
                  </a:moveTo>
                  <a:lnTo>
                    <a:pt x="38" y="0"/>
                  </a:lnTo>
                  <a:lnTo>
                    <a:pt x="0" y="82"/>
                  </a:lnTo>
                  <a:lnTo>
                    <a:pt x="76" y="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5115" name="Freeform 33"/>
            <p:cNvSpPr>
              <a:spLocks/>
            </p:cNvSpPr>
            <p:nvPr/>
          </p:nvSpPr>
          <p:spPr bwMode="auto">
            <a:xfrm>
              <a:off x="1234" y="1261"/>
              <a:ext cx="76" cy="80"/>
            </a:xfrm>
            <a:custGeom>
              <a:avLst/>
              <a:gdLst>
                <a:gd name="T0" fmla="*/ 0 w 76"/>
                <a:gd name="T1" fmla="*/ 0 h 80"/>
                <a:gd name="T2" fmla="*/ 38 w 76"/>
                <a:gd name="T3" fmla="*/ 80 h 80"/>
                <a:gd name="T4" fmla="*/ 76 w 76"/>
                <a:gd name="T5" fmla="*/ 0 h 80"/>
                <a:gd name="T6" fmla="*/ 0 w 76"/>
                <a:gd name="T7" fmla="*/ 0 h 80"/>
                <a:gd name="T8" fmla="*/ 0 60000 65536"/>
                <a:gd name="T9" fmla="*/ 0 60000 65536"/>
                <a:gd name="T10" fmla="*/ 0 60000 65536"/>
                <a:gd name="T11" fmla="*/ 0 60000 65536"/>
                <a:gd name="T12" fmla="*/ 0 w 76"/>
                <a:gd name="T13" fmla="*/ 0 h 80"/>
                <a:gd name="T14" fmla="*/ 76 w 76"/>
                <a:gd name="T15" fmla="*/ 80 h 80"/>
              </a:gdLst>
              <a:ahLst/>
              <a:cxnLst>
                <a:cxn ang="T8">
                  <a:pos x="T0" y="T1"/>
                </a:cxn>
                <a:cxn ang="T9">
                  <a:pos x="T2" y="T3"/>
                </a:cxn>
                <a:cxn ang="T10">
                  <a:pos x="T4" y="T5"/>
                </a:cxn>
                <a:cxn ang="T11">
                  <a:pos x="T6" y="T7"/>
                </a:cxn>
              </a:cxnLst>
              <a:rect l="T12" t="T13" r="T14" b="T15"/>
              <a:pathLst>
                <a:path w="76" h="80">
                  <a:moveTo>
                    <a:pt x="0" y="0"/>
                  </a:moveTo>
                  <a:lnTo>
                    <a:pt x="38" y="80"/>
                  </a:lnTo>
                  <a:lnTo>
                    <a:pt x="7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63867" name="Group 38"/>
          <p:cNvGrpSpPr>
            <a:grpSpLocks/>
          </p:cNvGrpSpPr>
          <p:nvPr/>
        </p:nvGrpSpPr>
        <p:grpSpPr bwMode="auto">
          <a:xfrm>
            <a:off x="4084638" y="2039938"/>
            <a:ext cx="120650" cy="592137"/>
            <a:chOff x="2618" y="968"/>
            <a:chExt cx="76" cy="373"/>
          </a:xfrm>
        </p:grpSpPr>
        <p:sp>
          <p:nvSpPr>
            <p:cNvPr id="165110" name="Line 35"/>
            <p:cNvSpPr>
              <a:spLocks noChangeShapeType="1"/>
            </p:cNvSpPr>
            <p:nvPr/>
          </p:nvSpPr>
          <p:spPr bwMode="auto">
            <a:xfrm>
              <a:off x="2655" y="1046"/>
              <a:ext cx="1" cy="21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111" name="Freeform 36"/>
            <p:cNvSpPr>
              <a:spLocks/>
            </p:cNvSpPr>
            <p:nvPr/>
          </p:nvSpPr>
          <p:spPr bwMode="auto">
            <a:xfrm>
              <a:off x="2618" y="968"/>
              <a:ext cx="76" cy="82"/>
            </a:xfrm>
            <a:custGeom>
              <a:avLst/>
              <a:gdLst>
                <a:gd name="T0" fmla="*/ 76 w 76"/>
                <a:gd name="T1" fmla="*/ 82 h 82"/>
                <a:gd name="T2" fmla="*/ 37 w 76"/>
                <a:gd name="T3" fmla="*/ 0 h 82"/>
                <a:gd name="T4" fmla="*/ 0 w 76"/>
                <a:gd name="T5" fmla="*/ 82 h 82"/>
                <a:gd name="T6" fmla="*/ 76 w 76"/>
                <a:gd name="T7" fmla="*/ 82 h 82"/>
                <a:gd name="T8" fmla="*/ 0 60000 65536"/>
                <a:gd name="T9" fmla="*/ 0 60000 65536"/>
                <a:gd name="T10" fmla="*/ 0 60000 65536"/>
                <a:gd name="T11" fmla="*/ 0 60000 65536"/>
                <a:gd name="T12" fmla="*/ 0 w 76"/>
                <a:gd name="T13" fmla="*/ 0 h 82"/>
                <a:gd name="T14" fmla="*/ 76 w 76"/>
                <a:gd name="T15" fmla="*/ 82 h 82"/>
              </a:gdLst>
              <a:ahLst/>
              <a:cxnLst>
                <a:cxn ang="T8">
                  <a:pos x="T0" y="T1"/>
                </a:cxn>
                <a:cxn ang="T9">
                  <a:pos x="T2" y="T3"/>
                </a:cxn>
                <a:cxn ang="T10">
                  <a:pos x="T4" y="T5"/>
                </a:cxn>
                <a:cxn ang="T11">
                  <a:pos x="T6" y="T7"/>
                </a:cxn>
              </a:cxnLst>
              <a:rect l="T12" t="T13" r="T14" b="T15"/>
              <a:pathLst>
                <a:path w="76" h="82">
                  <a:moveTo>
                    <a:pt x="76" y="82"/>
                  </a:moveTo>
                  <a:lnTo>
                    <a:pt x="37" y="0"/>
                  </a:lnTo>
                  <a:lnTo>
                    <a:pt x="0" y="82"/>
                  </a:lnTo>
                  <a:lnTo>
                    <a:pt x="76" y="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5112" name="Freeform 37"/>
            <p:cNvSpPr>
              <a:spLocks/>
            </p:cNvSpPr>
            <p:nvPr/>
          </p:nvSpPr>
          <p:spPr bwMode="auto">
            <a:xfrm>
              <a:off x="2618" y="1261"/>
              <a:ext cx="76" cy="80"/>
            </a:xfrm>
            <a:custGeom>
              <a:avLst/>
              <a:gdLst>
                <a:gd name="T0" fmla="*/ 0 w 76"/>
                <a:gd name="T1" fmla="*/ 0 h 80"/>
                <a:gd name="T2" fmla="*/ 37 w 76"/>
                <a:gd name="T3" fmla="*/ 80 h 80"/>
                <a:gd name="T4" fmla="*/ 76 w 76"/>
                <a:gd name="T5" fmla="*/ 0 h 80"/>
                <a:gd name="T6" fmla="*/ 0 w 76"/>
                <a:gd name="T7" fmla="*/ 0 h 80"/>
                <a:gd name="T8" fmla="*/ 0 60000 65536"/>
                <a:gd name="T9" fmla="*/ 0 60000 65536"/>
                <a:gd name="T10" fmla="*/ 0 60000 65536"/>
                <a:gd name="T11" fmla="*/ 0 60000 65536"/>
                <a:gd name="T12" fmla="*/ 0 w 76"/>
                <a:gd name="T13" fmla="*/ 0 h 80"/>
                <a:gd name="T14" fmla="*/ 76 w 76"/>
                <a:gd name="T15" fmla="*/ 80 h 80"/>
              </a:gdLst>
              <a:ahLst/>
              <a:cxnLst>
                <a:cxn ang="T8">
                  <a:pos x="T0" y="T1"/>
                </a:cxn>
                <a:cxn ang="T9">
                  <a:pos x="T2" y="T3"/>
                </a:cxn>
                <a:cxn ang="T10">
                  <a:pos x="T4" y="T5"/>
                </a:cxn>
                <a:cxn ang="T11">
                  <a:pos x="T6" y="T7"/>
                </a:cxn>
              </a:cxnLst>
              <a:rect l="T12" t="T13" r="T14" b="T15"/>
              <a:pathLst>
                <a:path w="76" h="80">
                  <a:moveTo>
                    <a:pt x="0" y="0"/>
                  </a:moveTo>
                  <a:lnTo>
                    <a:pt x="37" y="80"/>
                  </a:lnTo>
                  <a:lnTo>
                    <a:pt x="7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63868" name="Group 42"/>
          <p:cNvGrpSpPr>
            <a:grpSpLocks/>
          </p:cNvGrpSpPr>
          <p:nvPr/>
        </p:nvGrpSpPr>
        <p:grpSpPr bwMode="auto">
          <a:xfrm>
            <a:off x="6281738" y="2039938"/>
            <a:ext cx="120650" cy="592137"/>
            <a:chOff x="4002" y="968"/>
            <a:chExt cx="76" cy="373"/>
          </a:xfrm>
        </p:grpSpPr>
        <p:sp>
          <p:nvSpPr>
            <p:cNvPr id="165107" name="Line 39"/>
            <p:cNvSpPr>
              <a:spLocks noChangeShapeType="1"/>
            </p:cNvSpPr>
            <p:nvPr/>
          </p:nvSpPr>
          <p:spPr bwMode="auto">
            <a:xfrm>
              <a:off x="4039" y="1046"/>
              <a:ext cx="1" cy="21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108" name="Freeform 40"/>
            <p:cNvSpPr>
              <a:spLocks/>
            </p:cNvSpPr>
            <p:nvPr/>
          </p:nvSpPr>
          <p:spPr bwMode="auto">
            <a:xfrm>
              <a:off x="4002" y="968"/>
              <a:ext cx="76" cy="82"/>
            </a:xfrm>
            <a:custGeom>
              <a:avLst/>
              <a:gdLst>
                <a:gd name="T0" fmla="*/ 76 w 76"/>
                <a:gd name="T1" fmla="*/ 82 h 82"/>
                <a:gd name="T2" fmla="*/ 37 w 76"/>
                <a:gd name="T3" fmla="*/ 0 h 82"/>
                <a:gd name="T4" fmla="*/ 0 w 76"/>
                <a:gd name="T5" fmla="*/ 82 h 82"/>
                <a:gd name="T6" fmla="*/ 76 w 76"/>
                <a:gd name="T7" fmla="*/ 82 h 82"/>
                <a:gd name="T8" fmla="*/ 0 60000 65536"/>
                <a:gd name="T9" fmla="*/ 0 60000 65536"/>
                <a:gd name="T10" fmla="*/ 0 60000 65536"/>
                <a:gd name="T11" fmla="*/ 0 60000 65536"/>
                <a:gd name="T12" fmla="*/ 0 w 76"/>
                <a:gd name="T13" fmla="*/ 0 h 82"/>
                <a:gd name="T14" fmla="*/ 76 w 76"/>
                <a:gd name="T15" fmla="*/ 82 h 82"/>
              </a:gdLst>
              <a:ahLst/>
              <a:cxnLst>
                <a:cxn ang="T8">
                  <a:pos x="T0" y="T1"/>
                </a:cxn>
                <a:cxn ang="T9">
                  <a:pos x="T2" y="T3"/>
                </a:cxn>
                <a:cxn ang="T10">
                  <a:pos x="T4" y="T5"/>
                </a:cxn>
                <a:cxn ang="T11">
                  <a:pos x="T6" y="T7"/>
                </a:cxn>
              </a:cxnLst>
              <a:rect l="T12" t="T13" r="T14" b="T15"/>
              <a:pathLst>
                <a:path w="76" h="82">
                  <a:moveTo>
                    <a:pt x="76" y="82"/>
                  </a:moveTo>
                  <a:lnTo>
                    <a:pt x="37" y="0"/>
                  </a:lnTo>
                  <a:lnTo>
                    <a:pt x="0" y="82"/>
                  </a:lnTo>
                  <a:lnTo>
                    <a:pt x="76" y="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5109" name="Freeform 41"/>
            <p:cNvSpPr>
              <a:spLocks/>
            </p:cNvSpPr>
            <p:nvPr/>
          </p:nvSpPr>
          <p:spPr bwMode="auto">
            <a:xfrm>
              <a:off x="4002" y="1261"/>
              <a:ext cx="76" cy="80"/>
            </a:xfrm>
            <a:custGeom>
              <a:avLst/>
              <a:gdLst>
                <a:gd name="T0" fmla="*/ 0 w 76"/>
                <a:gd name="T1" fmla="*/ 0 h 80"/>
                <a:gd name="T2" fmla="*/ 37 w 76"/>
                <a:gd name="T3" fmla="*/ 80 h 80"/>
                <a:gd name="T4" fmla="*/ 76 w 76"/>
                <a:gd name="T5" fmla="*/ 0 h 80"/>
                <a:gd name="T6" fmla="*/ 0 w 76"/>
                <a:gd name="T7" fmla="*/ 0 h 80"/>
                <a:gd name="T8" fmla="*/ 0 60000 65536"/>
                <a:gd name="T9" fmla="*/ 0 60000 65536"/>
                <a:gd name="T10" fmla="*/ 0 60000 65536"/>
                <a:gd name="T11" fmla="*/ 0 60000 65536"/>
                <a:gd name="T12" fmla="*/ 0 w 76"/>
                <a:gd name="T13" fmla="*/ 0 h 80"/>
                <a:gd name="T14" fmla="*/ 76 w 76"/>
                <a:gd name="T15" fmla="*/ 80 h 80"/>
              </a:gdLst>
              <a:ahLst/>
              <a:cxnLst>
                <a:cxn ang="T8">
                  <a:pos x="T0" y="T1"/>
                </a:cxn>
                <a:cxn ang="T9">
                  <a:pos x="T2" y="T3"/>
                </a:cxn>
                <a:cxn ang="T10">
                  <a:pos x="T4" y="T5"/>
                </a:cxn>
                <a:cxn ang="T11">
                  <a:pos x="T6" y="T7"/>
                </a:cxn>
              </a:cxnLst>
              <a:rect l="T12" t="T13" r="T14" b="T15"/>
              <a:pathLst>
                <a:path w="76" h="80">
                  <a:moveTo>
                    <a:pt x="0" y="0"/>
                  </a:moveTo>
                  <a:lnTo>
                    <a:pt x="37" y="80"/>
                  </a:lnTo>
                  <a:lnTo>
                    <a:pt x="7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63869" name="Group 46"/>
          <p:cNvGrpSpPr>
            <a:grpSpLocks/>
          </p:cNvGrpSpPr>
          <p:nvPr/>
        </p:nvGrpSpPr>
        <p:grpSpPr bwMode="auto">
          <a:xfrm>
            <a:off x="1887538" y="3224213"/>
            <a:ext cx="120650" cy="592137"/>
            <a:chOff x="1234" y="1714"/>
            <a:chExt cx="76" cy="373"/>
          </a:xfrm>
        </p:grpSpPr>
        <p:sp>
          <p:nvSpPr>
            <p:cNvPr id="165104" name="Line 43"/>
            <p:cNvSpPr>
              <a:spLocks noChangeShapeType="1"/>
            </p:cNvSpPr>
            <p:nvPr/>
          </p:nvSpPr>
          <p:spPr bwMode="auto">
            <a:xfrm>
              <a:off x="1272" y="1792"/>
              <a:ext cx="1" cy="21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105" name="Freeform 44"/>
            <p:cNvSpPr>
              <a:spLocks/>
            </p:cNvSpPr>
            <p:nvPr/>
          </p:nvSpPr>
          <p:spPr bwMode="auto">
            <a:xfrm>
              <a:off x="1234" y="1714"/>
              <a:ext cx="76" cy="81"/>
            </a:xfrm>
            <a:custGeom>
              <a:avLst/>
              <a:gdLst>
                <a:gd name="T0" fmla="*/ 76 w 76"/>
                <a:gd name="T1" fmla="*/ 81 h 81"/>
                <a:gd name="T2" fmla="*/ 38 w 76"/>
                <a:gd name="T3" fmla="*/ 0 h 81"/>
                <a:gd name="T4" fmla="*/ 0 w 76"/>
                <a:gd name="T5" fmla="*/ 81 h 81"/>
                <a:gd name="T6" fmla="*/ 76 w 76"/>
                <a:gd name="T7" fmla="*/ 81 h 81"/>
                <a:gd name="T8" fmla="*/ 0 60000 65536"/>
                <a:gd name="T9" fmla="*/ 0 60000 65536"/>
                <a:gd name="T10" fmla="*/ 0 60000 65536"/>
                <a:gd name="T11" fmla="*/ 0 60000 65536"/>
                <a:gd name="T12" fmla="*/ 0 w 76"/>
                <a:gd name="T13" fmla="*/ 0 h 81"/>
                <a:gd name="T14" fmla="*/ 76 w 76"/>
                <a:gd name="T15" fmla="*/ 81 h 81"/>
              </a:gdLst>
              <a:ahLst/>
              <a:cxnLst>
                <a:cxn ang="T8">
                  <a:pos x="T0" y="T1"/>
                </a:cxn>
                <a:cxn ang="T9">
                  <a:pos x="T2" y="T3"/>
                </a:cxn>
                <a:cxn ang="T10">
                  <a:pos x="T4" y="T5"/>
                </a:cxn>
                <a:cxn ang="T11">
                  <a:pos x="T6" y="T7"/>
                </a:cxn>
              </a:cxnLst>
              <a:rect l="T12" t="T13" r="T14" b="T15"/>
              <a:pathLst>
                <a:path w="76" h="81">
                  <a:moveTo>
                    <a:pt x="76" y="81"/>
                  </a:moveTo>
                  <a:lnTo>
                    <a:pt x="38" y="0"/>
                  </a:lnTo>
                  <a:lnTo>
                    <a:pt x="0" y="81"/>
                  </a:lnTo>
                  <a:lnTo>
                    <a:pt x="76"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5106" name="Freeform 45"/>
            <p:cNvSpPr>
              <a:spLocks/>
            </p:cNvSpPr>
            <p:nvPr/>
          </p:nvSpPr>
          <p:spPr bwMode="auto">
            <a:xfrm>
              <a:off x="1234" y="2006"/>
              <a:ext cx="76" cy="81"/>
            </a:xfrm>
            <a:custGeom>
              <a:avLst/>
              <a:gdLst>
                <a:gd name="T0" fmla="*/ 0 w 76"/>
                <a:gd name="T1" fmla="*/ 0 h 81"/>
                <a:gd name="T2" fmla="*/ 38 w 76"/>
                <a:gd name="T3" fmla="*/ 81 h 81"/>
                <a:gd name="T4" fmla="*/ 76 w 76"/>
                <a:gd name="T5" fmla="*/ 0 h 81"/>
                <a:gd name="T6" fmla="*/ 0 w 76"/>
                <a:gd name="T7" fmla="*/ 0 h 81"/>
                <a:gd name="T8" fmla="*/ 0 60000 65536"/>
                <a:gd name="T9" fmla="*/ 0 60000 65536"/>
                <a:gd name="T10" fmla="*/ 0 60000 65536"/>
                <a:gd name="T11" fmla="*/ 0 60000 65536"/>
                <a:gd name="T12" fmla="*/ 0 w 76"/>
                <a:gd name="T13" fmla="*/ 0 h 81"/>
                <a:gd name="T14" fmla="*/ 76 w 76"/>
                <a:gd name="T15" fmla="*/ 81 h 81"/>
              </a:gdLst>
              <a:ahLst/>
              <a:cxnLst>
                <a:cxn ang="T8">
                  <a:pos x="T0" y="T1"/>
                </a:cxn>
                <a:cxn ang="T9">
                  <a:pos x="T2" y="T3"/>
                </a:cxn>
                <a:cxn ang="T10">
                  <a:pos x="T4" y="T5"/>
                </a:cxn>
                <a:cxn ang="T11">
                  <a:pos x="T6" y="T7"/>
                </a:cxn>
              </a:cxnLst>
              <a:rect l="T12" t="T13" r="T14" b="T15"/>
              <a:pathLst>
                <a:path w="76" h="81">
                  <a:moveTo>
                    <a:pt x="0" y="0"/>
                  </a:moveTo>
                  <a:lnTo>
                    <a:pt x="38" y="81"/>
                  </a:lnTo>
                  <a:lnTo>
                    <a:pt x="7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63870" name="Group 50"/>
          <p:cNvGrpSpPr>
            <a:grpSpLocks/>
          </p:cNvGrpSpPr>
          <p:nvPr/>
        </p:nvGrpSpPr>
        <p:grpSpPr bwMode="auto">
          <a:xfrm>
            <a:off x="6007100" y="3224213"/>
            <a:ext cx="120650" cy="592137"/>
            <a:chOff x="3829" y="1714"/>
            <a:chExt cx="76" cy="373"/>
          </a:xfrm>
        </p:grpSpPr>
        <p:sp>
          <p:nvSpPr>
            <p:cNvPr id="165101" name="Line 47"/>
            <p:cNvSpPr>
              <a:spLocks noChangeShapeType="1"/>
            </p:cNvSpPr>
            <p:nvPr/>
          </p:nvSpPr>
          <p:spPr bwMode="auto">
            <a:xfrm>
              <a:off x="3866" y="1792"/>
              <a:ext cx="1" cy="21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102" name="Freeform 48"/>
            <p:cNvSpPr>
              <a:spLocks/>
            </p:cNvSpPr>
            <p:nvPr/>
          </p:nvSpPr>
          <p:spPr bwMode="auto">
            <a:xfrm>
              <a:off x="3829" y="1714"/>
              <a:ext cx="76" cy="81"/>
            </a:xfrm>
            <a:custGeom>
              <a:avLst/>
              <a:gdLst>
                <a:gd name="T0" fmla="*/ 76 w 76"/>
                <a:gd name="T1" fmla="*/ 81 h 81"/>
                <a:gd name="T2" fmla="*/ 37 w 76"/>
                <a:gd name="T3" fmla="*/ 0 h 81"/>
                <a:gd name="T4" fmla="*/ 0 w 76"/>
                <a:gd name="T5" fmla="*/ 81 h 81"/>
                <a:gd name="T6" fmla="*/ 76 w 76"/>
                <a:gd name="T7" fmla="*/ 81 h 81"/>
                <a:gd name="T8" fmla="*/ 0 60000 65536"/>
                <a:gd name="T9" fmla="*/ 0 60000 65536"/>
                <a:gd name="T10" fmla="*/ 0 60000 65536"/>
                <a:gd name="T11" fmla="*/ 0 60000 65536"/>
                <a:gd name="T12" fmla="*/ 0 w 76"/>
                <a:gd name="T13" fmla="*/ 0 h 81"/>
                <a:gd name="T14" fmla="*/ 76 w 76"/>
                <a:gd name="T15" fmla="*/ 81 h 81"/>
              </a:gdLst>
              <a:ahLst/>
              <a:cxnLst>
                <a:cxn ang="T8">
                  <a:pos x="T0" y="T1"/>
                </a:cxn>
                <a:cxn ang="T9">
                  <a:pos x="T2" y="T3"/>
                </a:cxn>
                <a:cxn ang="T10">
                  <a:pos x="T4" y="T5"/>
                </a:cxn>
                <a:cxn ang="T11">
                  <a:pos x="T6" y="T7"/>
                </a:cxn>
              </a:cxnLst>
              <a:rect l="T12" t="T13" r="T14" b="T15"/>
              <a:pathLst>
                <a:path w="76" h="81">
                  <a:moveTo>
                    <a:pt x="76" y="81"/>
                  </a:moveTo>
                  <a:lnTo>
                    <a:pt x="37" y="0"/>
                  </a:lnTo>
                  <a:lnTo>
                    <a:pt x="0" y="81"/>
                  </a:lnTo>
                  <a:lnTo>
                    <a:pt x="76"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5103" name="Freeform 49"/>
            <p:cNvSpPr>
              <a:spLocks/>
            </p:cNvSpPr>
            <p:nvPr/>
          </p:nvSpPr>
          <p:spPr bwMode="auto">
            <a:xfrm>
              <a:off x="3829" y="2006"/>
              <a:ext cx="76" cy="81"/>
            </a:xfrm>
            <a:custGeom>
              <a:avLst/>
              <a:gdLst>
                <a:gd name="T0" fmla="*/ 0 w 76"/>
                <a:gd name="T1" fmla="*/ 0 h 81"/>
                <a:gd name="T2" fmla="*/ 37 w 76"/>
                <a:gd name="T3" fmla="*/ 81 h 81"/>
                <a:gd name="T4" fmla="*/ 76 w 76"/>
                <a:gd name="T5" fmla="*/ 0 h 81"/>
                <a:gd name="T6" fmla="*/ 0 w 76"/>
                <a:gd name="T7" fmla="*/ 0 h 81"/>
                <a:gd name="T8" fmla="*/ 0 60000 65536"/>
                <a:gd name="T9" fmla="*/ 0 60000 65536"/>
                <a:gd name="T10" fmla="*/ 0 60000 65536"/>
                <a:gd name="T11" fmla="*/ 0 60000 65536"/>
                <a:gd name="T12" fmla="*/ 0 w 76"/>
                <a:gd name="T13" fmla="*/ 0 h 81"/>
                <a:gd name="T14" fmla="*/ 76 w 76"/>
                <a:gd name="T15" fmla="*/ 81 h 81"/>
              </a:gdLst>
              <a:ahLst/>
              <a:cxnLst>
                <a:cxn ang="T8">
                  <a:pos x="T0" y="T1"/>
                </a:cxn>
                <a:cxn ang="T9">
                  <a:pos x="T2" y="T3"/>
                </a:cxn>
                <a:cxn ang="T10">
                  <a:pos x="T4" y="T5"/>
                </a:cxn>
                <a:cxn ang="T11">
                  <a:pos x="T6" y="T7"/>
                </a:cxn>
              </a:cxnLst>
              <a:rect l="T12" t="T13" r="T14" b="T15"/>
              <a:pathLst>
                <a:path w="76" h="81">
                  <a:moveTo>
                    <a:pt x="0" y="0"/>
                  </a:moveTo>
                  <a:lnTo>
                    <a:pt x="37" y="81"/>
                  </a:lnTo>
                  <a:lnTo>
                    <a:pt x="7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63871" name="Group 54"/>
          <p:cNvGrpSpPr>
            <a:grpSpLocks/>
          </p:cNvGrpSpPr>
          <p:nvPr/>
        </p:nvGrpSpPr>
        <p:grpSpPr bwMode="auto">
          <a:xfrm>
            <a:off x="2986088" y="4308475"/>
            <a:ext cx="120650" cy="592138"/>
            <a:chOff x="1926" y="2397"/>
            <a:chExt cx="76" cy="373"/>
          </a:xfrm>
        </p:grpSpPr>
        <p:sp>
          <p:nvSpPr>
            <p:cNvPr id="165098" name="Line 51"/>
            <p:cNvSpPr>
              <a:spLocks noChangeShapeType="1"/>
            </p:cNvSpPr>
            <p:nvPr/>
          </p:nvSpPr>
          <p:spPr bwMode="auto">
            <a:xfrm>
              <a:off x="1964" y="2475"/>
              <a:ext cx="1" cy="21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099" name="Freeform 52"/>
            <p:cNvSpPr>
              <a:spLocks/>
            </p:cNvSpPr>
            <p:nvPr/>
          </p:nvSpPr>
          <p:spPr bwMode="auto">
            <a:xfrm>
              <a:off x="1926" y="2397"/>
              <a:ext cx="76" cy="82"/>
            </a:xfrm>
            <a:custGeom>
              <a:avLst/>
              <a:gdLst>
                <a:gd name="T0" fmla="*/ 76 w 76"/>
                <a:gd name="T1" fmla="*/ 82 h 82"/>
                <a:gd name="T2" fmla="*/ 38 w 76"/>
                <a:gd name="T3" fmla="*/ 0 h 82"/>
                <a:gd name="T4" fmla="*/ 0 w 76"/>
                <a:gd name="T5" fmla="*/ 82 h 82"/>
                <a:gd name="T6" fmla="*/ 76 w 76"/>
                <a:gd name="T7" fmla="*/ 82 h 82"/>
                <a:gd name="T8" fmla="*/ 0 60000 65536"/>
                <a:gd name="T9" fmla="*/ 0 60000 65536"/>
                <a:gd name="T10" fmla="*/ 0 60000 65536"/>
                <a:gd name="T11" fmla="*/ 0 60000 65536"/>
                <a:gd name="T12" fmla="*/ 0 w 76"/>
                <a:gd name="T13" fmla="*/ 0 h 82"/>
                <a:gd name="T14" fmla="*/ 76 w 76"/>
                <a:gd name="T15" fmla="*/ 82 h 82"/>
              </a:gdLst>
              <a:ahLst/>
              <a:cxnLst>
                <a:cxn ang="T8">
                  <a:pos x="T0" y="T1"/>
                </a:cxn>
                <a:cxn ang="T9">
                  <a:pos x="T2" y="T3"/>
                </a:cxn>
                <a:cxn ang="T10">
                  <a:pos x="T4" y="T5"/>
                </a:cxn>
                <a:cxn ang="T11">
                  <a:pos x="T6" y="T7"/>
                </a:cxn>
              </a:cxnLst>
              <a:rect l="T12" t="T13" r="T14" b="T15"/>
              <a:pathLst>
                <a:path w="76" h="82">
                  <a:moveTo>
                    <a:pt x="76" y="82"/>
                  </a:moveTo>
                  <a:lnTo>
                    <a:pt x="38" y="0"/>
                  </a:lnTo>
                  <a:lnTo>
                    <a:pt x="0" y="82"/>
                  </a:lnTo>
                  <a:lnTo>
                    <a:pt x="76" y="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5100" name="Freeform 53"/>
            <p:cNvSpPr>
              <a:spLocks/>
            </p:cNvSpPr>
            <p:nvPr/>
          </p:nvSpPr>
          <p:spPr bwMode="auto">
            <a:xfrm>
              <a:off x="1926" y="2690"/>
              <a:ext cx="76" cy="80"/>
            </a:xfrm>
            <a:custGeom>
              <a:avLst/>
              <a:gdLst>
                <a:gd name="T0" fmla="*/ 0 w 76"/>
                <a:gd name="T1" fmla="*/ 0 h 80"/>
                <a:gd name="T2" fmla="*/ 38 w 76"/>
                <a:gd name="T3" fmla="*/ 80 h 80"/>
                <a:gd name="T4" fmla="*/ 76 w 76"/>
                <a:gd name="T5" fmla="*/ 0 h 80"/>
                <a:gd name="T6" fmla="*/ 0 w 76"/>
                <a:gd name="T7" fmla="*/ 0 h 80"/>
                <a:gd name="T8" fmla="*/ 0 60000 65536"/>
                <a:gd name="T9" fmla="*/ 0 60000 65536"/>
                <a:gd name="T10" fmla="*/ 0 60000 65536"/>
                <a:gd name="T11" fmla="*/ 0 60000 65536"/>
                <a:gd name="T12" fmla="*/ 0 w 76"/>
                <a:gd name="T13" fmla="*/ 0 h 80"/>
                <a:gd name="T14" fmla="*/ 76 w 76"/>
                <a:gd name="T15" fmla="*/ 80 h 80"/>
              </a:gdLst>
              <a:ahLst/>
              <a:cxnLst>
                <a:cxn ang="T8">
                  <a:pos x="T0" y="T1"/>
                </a:cxn>
                <a:cxn ang="T9">
                  <a:pos x="T2" y="T3"/>
                </a:cxn>
                <a:cxn ang="T10">
                  <a:pos x="T4" y="T5"/>
                </a:cxn>
                <a:cxn ang="T11">
                  <a:pos x="T6" y="T7"/>
                </a:cxn>
              </a:cxnLst>
              <a:rect l="T12" t="T13" r="T14" b="T15"/>
              <a:pathLst>
                <a:path w="76" h="80">
                  <a:moveTo>
                    <a:pt x="0" y="0"/>
                  </a:moveTo>
                  <a:lnTo>
                    <a:pt x="38" y="80"/>
                  </a:lnTo>
                  <a:lnTo>
                    <a:pt x="7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63872" name="Group 58"/>
          <p:cNvGrpSpPr>
            <a:grpSpLocks/>
          </p:cNvGrpSpPr>
          <p:nvPr/>
        </p:nvGrpSpPr>
        <p:grpSpPr bwMode="auto">
          <a:xfrm>
            <a:off x="4084638" y="3224213"/>
            <a:ext cx="120650" cy="1676400"/>
            <a:chOff x="2618" y="1714"/>
            <a:chExt cx="76" cy="1056"/>
          </a:xfrm>
        </p:grpSpPr>
        <p:sp>
          <p:nvSpPr>
            <p:cNvPr id="165095" name="Line 55"/>
            <p:cNvSpPr>
              <a:spLocks noChangeShapeType="1"/>
            </p:cNvSpPr>
            <p:nvPr/>
          </p:nvSpPr>
          <p:spPr bwMode="auto">
            <a:xfrm>
              <a:off x="2655" y="1792"/>
              <a:ext cx="1" cy="90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096" name="Freeform 56"/>
            <p:cNvSpPr>
              <a:spLocks/>
            </p:cNvSpPr>
            <p:nvPr/>
          </p:nvSpPr>
          <p:spPr bwMode="auto">
            <a:xfrm>
              <a:off x="2618" y="1714"/>
              <a:ext cx="76" cy="81"/>
            </a:xfrm>
            <a:custGeom>
              <a:avLst/>
              <a:gdLst>
                <a:gd name="T0" fmla="*/ 76 w 76"/>
                <a:gd name="T1" fmla="*/ 81 h 81"/>
                <a:gd name="T2" fmla="*/ 37 w 76"/>
                <a:gd name="T3" fmla="*/ 0 h 81"/>
                <a:gd name="T4" fmla="*/ 0 w 76"/>
                <a:gd name="T5" fmla="*/ 81 h 81"/>
                <a:gd name="T6" fmla="*/ 76 w 76"/>
                <a:gd name="T7" fmla="*/ 81 h 81"/>
                <a:gd name="T8" fmla="*/ 0 60000 65536"/>
                <a:gd name="T9" fmla="*/ 0 60000 65536"/>
                <a:gd name="T10" fmla="*/ 0 60000 65536"/>
                <a:gd name="T11" fmla="*/ 0 60000 65536"/>
                <a:gd name="T12" fmla="*/ 0 w 76"/>
                <a:gd name="T13" fmla="*/ 0 h 81"/>
                <a:gd name="T14" fmla="*/ 76 w 76"/>
                <a:gd name="T15" fmla="*/ 81 h 81"/>
              </a:gdLst>
              <a:ahLst/>
              <a:cxnLst>
                <a:cxn ang="T8">
                  <a:pos x="T0" y="T1"/>
                </a:cxn>
                <a:cxn ang="T9">
                  <a:pos x="T2" y="T3"/>
                </a:cxn>
                <a:cxn ang="T10">
                  <a:pos x="T4" y="T5"/>
                </a:cxn>
                <a:cxn ang="T11">
                  <a:pos x="T6" y="T7"/>
                </a:cxn>
              </a:cxnLst>
              <a:rect l="T12" t="T13" r="T14" b="T15"/>
              <a:pathLst>
                <a:path w="76" h="81">
                  <a:moveTo>
                    <a:pt x="76" y="81"/>
                  </a:moveTo>
                  <a:lnTo>
                    <a:pt x="37" y="0"/>
                  </a:lnTo>
                  <a:lnTo>
                    <a:pt x="0" y="81"/>
                  </a:lnTo>
                  <a:lnTo>
                    <a:pt x="76"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5097" name="Freeform 57"/>
            <p:cNvSpPr>
              <a:spLocks/>
            </p:cNvSpPr>
            <p:nvPr/>
          </p:nvSpPr>
          <p:spPr bwMode="auto">
            <a:xfrm>
              <a:off x="2618" y="2690"/>
              <a:ext cx="76" cy="80"/>
            </a:xfrm>
            <a:custGeom>
              <a:avLst/>
              <a:gdLst>
                <a:gd name="T0" fmla="*/ 0 w 76"/>
                <a:gd name="T1" fmla="*/ 0 h 80"/>
                <a:gd name="T2" fmla="*/ 37 w 76"/>
                <a:gd name="T3" fmla="*/ 80 h 80"/>
                <a:gd name="T4" fmla="*/ 76 w 76"/>
                <a:gd name="T5" fmla="*/ 0 h 80"/>
                <a:gd name="T6" fmla="*/ 0 w 76"/>
                <a:gd name="T7" fmla="*/ 0 h 80"/>
                <a:gd name="T8" fmla="*/ 0 60000 65536"/>
                <a:gd name="T9" fmla="*/ 0 60000 65536"/>
                <a:gd name="T10" fmla="*/ 0 60000 65536"/>
                <a:gd name="T11" fmla="*/ 0 60000 65536"/>
                <a:gd name="T12" fmla="*/ 0 w 76"/>
                <a:gd name="T13" fmla="*/ 0 h 80"/>
                <a:gd name="T14" fmla="*/ 76 w 76"/>
                <a:gd name="T15" fmla="*/ 80 h 80"/>
              </a:gdLst>
              <a:ahLst/>
              <a:cxnLst>
                <a:cxn ang="T8">
                  <a:pos x="T0" y="T1"/>
                </a:cxn>
                <a:cxn ang="T9">
                  <a:pos x="T2" y="T3"/>
                </a:cxn>
                <a:cxn ang="T10">
                  <a:pos x="T4" y="T5"/>
                </a:cxn>
                <a:cxn ang="T11">
                  <a:pos x="T6" y="T7"/>
                </a:cxn>
              </a:cxnLst>
              <a:rect l="T12" t="T13" r="T14" b="T15"/>
              <a:pathLst>
                <a:path w="76" h="80">
                  <a:moveTo>
                    <a:pt x="0" y="0"/>
                  </a:moveTo>
                  <a:lnTo>
                    <a:pt x="37" y="80"/>
                  </a:lnTo>
                  <a:lnTo>
                    <a:pt x="7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63873" name="Group 62"/>
          <p:cNvGrpSpPr>
            <a:grpSpLocks/>
          </p:cNvGrpSpPr>
          <p:nvPr/>
        </p:nvGrpSpPr>
        <p:grpSpPr bwMode="auto">
          <a:xfrm>
            <a:off x="2312988" y="5132388"/>
            <a:ext cx="366712" cy="130175"/>
            <a:chOff x="1502" y="2916"/>
            <a:chExt cx="231" cy="82"/>
          </a:xfrm>
        </p:grpSpPr>
        <p:sp>
          <p:nvSpPr>
            <p:cNvPr id="165092" name="Line 59"/>
            <p:cNvSpPr>
              <a:spLocks noChangeShapeType="1"/>
            </p:cNvSpPr>
            <p:nvPr/>
          </p:nvSpPr>
          <p:spPr bwMode="auto">
            <a:xfrm>
              <a:off x="1574" y="2956"/>
              <a:ext cx="87"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093" name="Freeform 60"/>
            <p:cNvSpPr>
              <a:spLocks/>
            </p:cNvSpPr>
            <p:nvPr/>
          </p:nvSpPr>
          <p:spPr bwMode="auto">
            <a:xfrm>
              <a:off x="1502" y="2916"/>
              <a:ext cx="76" cy="82"/>
            </a:xfrm>
            <a:custGeom>
              <a:avLst/>
              <a:gdLst>
                <a:gd name="T0" fmla="*/ 76 w 76"/>
                <a:gd name="T1" fmla="*/ 0 h 82"/>
                <a:gd name="T2" fmla="*/ 0 w 76"/>
                <a:gd name="T3" fmla="*/ 40 h 82"/>
                <a:gd name="T4" fmla="*/ 76 w 76"/>
                <a:gd name="T5" fmla="*/ 82 h 82"/>
                <a:gd name="T6" fmla="*/ 76 w 76"/>
                <a:gd name="T7" fmla="*/ 0 h 82"/>
                <a:gd name="T8" fmla="*/ 0 60000 65536"/>
                <a:gd name="T9" fmla="*/ 0 60000 65536"/>
                <a:gd name="T10" fmla="*/ 0 60000 65536"/>
                <a:gd name="T11" fmla="*/ 0 60000 65536"/>
                <a:gd name="T12" fmla="*/ 0 w 76"/>
                <a:gd name="T13" fmla="*/ 0 h 82"/>
                <a:gd name="T14" fmla="*/ 76 w 76"/>
                <a:gd name="T15" fmla="*/ 82 h 82"/>
              </a:gdLst>
              <a:ahLst/>
              <a:cxnLst>
                <a:cxn ang="T8">
                  <a:pos x="T0" y="T1"/>
                </a:cxn>
                <a:cxn ang="T9">
                  <a:pos x="T2" y="T3"/>
                </a:cxn>
                <a:cxn ang="T10">
                  <a:pos x="T4" y="T5"/>
                </a:cxn>
                <a:cxn ang="T11">
                  <a:pos x="T6" y="T7"/>
                </a:cxn>
              </a:cxnLst>
              <a:rect l="T12" t="T13" r="T14" b="T15"/>
              <a:pathLst>
                <a:path w="76" h="82">
                  <a:moveTo>
                    <a:pt x="76" y="0"/>
                  </a:moveTo>
                  <a:lnTo>
                    <a:pt x="0" y="40"/>
                  </a:lnTo>
                  <a:lnTo>
                    <a:pt x="76" y="82"/>
                  </a:lnTo>
                  <a:lnTo>
                    <a:pt x="7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5094" name="Freeform 61"/>
            <p:cNvSpPr>
              <a:spLocks/>
            </p:cNvSpPr>
            <p:nvPr/>
          </p:nvSpPr>
          <p:spPr bwMode="auto">
            <a:xfrm>
              <a:off x="1658" y="2916"/>
              <a:ext cx="75" cy="82"/>
            </a:xfrm>
            <a:custGeom>
              <a:avLst/>
              <a:gdLst>
                <a:gd name="T0" fmla="*/ 0 w 75"/>
                <a:gd name="T1" fmla="*/ 82 h 82"/>
                <a:gd name="T2" fmla="*/ 75 w 75"/>
                <a:gd name="T3" fmla="*/ 40 h 82"/>
                <a:gd name="T4" fmla="*/ 0 w 75"/>
                <a:gd name="T5" fmla="*/ 0 h 82"/>
                <a:gd name="T6" fmla="*/ 0 w 75"/>
                <a:gd name="T7" fmla="*/ 82 h 82"/>
                <a:gd name="T8" fmla="*/ 0 60000 65536"/>
                <a:gd name="T9" fmla="*/ 0 60000 65536"/>
                <a:gd name="T10" fmla="*/ 0 60000 65536"/>
                <a:gd name="T11" fmla="*/ 0 60000 65536"/>
                <a:gd name="T12" fmla="*/ 0 w 75"/>
                <a:gd name="T13" fmla="*/ 0 h 82"/>
                <a:gd name="T14" fmla="*/ 75 w 75"/>
                <a:gd name="T15" fmla="*/ 82 h 82"/>
              </a:gdLst>
              <a:ahLst/>
              <a:cxnLst>
                <a:cxn ang="T8">
                  <a:pos x="T0" y="T1"/>
                </a:cxn>
                <a:cxn ang="T9">
                  <a:pos x="T2" y="T3"/>
                </a:cxn>
                <a:cxn ang="T10">
                  <a:pos x="T4" y="T5"/>
                </a:cxn>
                <a:cxn ang="T11">
                  <a:pos x="T6" y="T7"/>
                </a:cxn>
              </a:cxnLst>
              <a:rect l="T12" t="T13" r="T14" b="T15"/>
              <a:pathLst>
                <a:path w="75" h="82">
                  <a:moveTo>
                    <a:pt x="0" y="82"/>
                  </a:moveTo>
                  <a:lnTo>
                    <a:pt x="75" y="40"/>
                  </a:lnTo>
                  <a:lnTo>
                    <a:pt x="0" y="0"/>
                  </a:lnTo>
                  <a:lnTo>
                    <a:pt x="0" y="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63874" name="Group 65"/>
          <p:cNvGrpSpPr>
            <a:grpSpLocks/>
          </p:cNvGrpSpPr>
          <p:nvPr/>
        </p:nvGrpSpPr>
        <p:grpSpPr bwMode="auto">
          <a:xfrm>
            <a:off x="4967288" y="5033963"/>
            <a:ext cx="458787" cy="130175"/>
            <a:chOff x="3174" y="2854"/>
            <a:chExt cx="289" cy="82"/>
          </a:xfrm>
        </p:grpSpPr>
        <p:sp>
          <p:nvSpPr>
            <p:cNvPr id="165090" name="Line 63"/>
            <p:cNvSpPr>
              <a:spLocks noChangeShapeType="1"/>
            </p:cNvSpPr>
            <p:nvPr/>
          </p:nvSpPr>
          <p:spPr bwMode="auto">
            <a:xfrm flipH="1">
              <a:off x="3246" y="2894"/>
              <a:ext cx="217"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091" name="Freeform 64"/>
            <p:cNvSpPr>
              <a:spLocks/>
            </p:cNvSpPr>
            <p:nvPr/>
          </p:nvSpPr>
          <p:spPr bwMode="auto">
            <a:xfrm>
              <a:off x="3174" y="2854"/>
              <a:ext cx="76" cy="82"/>
            </a:xfrm>
            <a:custGeom>
              <a:avLst/>
              <a:gdLst>
                <a:gd name="T0" fmla="*/ 76 w 76"/>
                <a:gd name="T1" fmla="*/ 0 h 82"/>
                <a:gd name="T2" fmla="*/ 0 w 76"/>
                <a:gd name="T3" fmla="*/ 40 h 82"/>
                <a:gd name="T4" fmla="*/ 76 w 76"/>
                <a:gd name="T5" fmla="*/ 82 h 82"/>
                <a:gd name="T6" fmla="*/ 76 w 76"/>
                <a:gd name="T7" fmla="*/ 0 h 82"/>
                <a:gd name="T8" fmla="*/ 0 60000 65536"/>
                <a:gd name="T9" fmla="*/ 0 60000 65536"/>
                <a:gd name="T10" fmla="*/ 0 60000 65536"/>
                <a:gd name="T11" fmla="*/ 0 60000 65536"/>
                <a:gd name="T12" fmla="*/ 0 w 76"/>
                <a:gd name="T13" fmla="*/ 0 h 82"/>
                <a:gd name="T14" fmla="*/ 76 w 76"/>
                <a:gd name="T15" fmla="*/ 82 h 82"/>
              </a:gdLst>
              <a:ahLst/>
              <a:cxnLst>
                <a:cxn ang="T8">
                  <a:pos x="T0" y="T1"/>
                </a:cxn>
                <a:cxn ang="T9">
                  <a:pos x="T2" y="T3"/>
                </a:cxn>
                <a:cxn ang="T10">
                  <a:pos x="T4" y="T5"/>
                </a:cxn>
                <a:cxn ang="T11">
                  <a:pos x="T6" y="T7"/>
                </a:cxn>
              </a:cxnLst>
              <a:rect l="T12" t="T13" r="T14" b="T15"/>
              <a:pathLst>
                <a:path w="76" h="82">
                  <a:moveTo>
                    <a:pt x="76" y="0"/>
                  </a:moveTo>
                  <a:lnTo>
                    <a:pt x="0" y="40"/>
                  </a:lnTo>
                  <a:lnTo>
                    <a:pt x="76" y="82"/>
                  </a:lnTo>
                  <a:lnTo>
                    <a:pt x="7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63875" name="Group 68"/>
          <p:cNvGrpSpPr>
            <a:grpSpLocks/>
          </p:cNvGrpSpPr>
          <p:nvPr/>
        </p:nvGrpSpPr>
        <p:grpSpPr bwMode="auto">
          <a:xfrm>
            <a:off x="6007100" y="4406900"/>
            <a:ext cx="120650" cy="493713"/>
            <a:chOff x="3829" y="2459"/>
            <a:chExt cx="76" cy="311"/>
          </a:xfrm>
        </p:grpSpPr>
        <p:sp>
          <p:nvSpPr>
            <p:cNvPr id="165088" name="Line 66"/>
            <p:cNvSpPr>
              <a:spLocks noChangeShapeType="1"/>
            </p:cNvSpPr>
            <p:nvPr/>
          </p:nvSpPr>
          <p:spPr bwMode="auto">
            <a:xfrm>
              <a:off x="3866" y="2459"/>
              <a:ext cx="1" cy="233"/>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089" name="Freeform 67"/>
            <p:cNvSpPr>
              <a:spLocks/>
            </p:cNvSpPr>
            <p:nvPr/>
          </p:nvSpPr>
          <p:spPr bwMode="auto">
            <a:xfrm>
              <a:off x="3829" y="2690"/>
              <a:ext cx="76" cy="80"/>
            </a:xfrm>
            <a:custGeom>
              <a:avLst/>
              <a:gdLst>
                <a:gd name="T0" fmla="*/ 0 w 76"/>
                <a:gd name="T1" fmla="*/ 0 h 80"/>
                <a:gd name="T2" fmla="*/ 37 w 76"/>
                <a:gd name="T3" fmla="*/ 80 h 80"/>
                <a:gd name="T4" fmla="*/ 76 w 76"/>
                <a:gd name="T5" fmla="*/ 0 h 80"/>
                <a:gd name="T6" fmla="*/ 0 w 76"/>
                <a:gd name="T7" fmla="*/ 0 h 80"/>
                <a:gd name="T8" fmla="*/ 0 60000 65536"/>
                <a:gd name="T9" fmla="*/ 0 60000 65536"/>
                <a:gd name="T10" fmla="*/ 0 60000 65536"/>
                <a:gd name="T11" fmla="*/ 0 60000 65536"/>
                <a:gd name="T12" fmla="*/ 0 w 76"/>
                <a:gd name="T13" fmla="*/ 0 h 80"/>
                <a:gd name="T14" fmla="*/ 76 w 76"/>
                <a:gd name="T15" fmla="*/ 80 h 80"/>
              </a:gdLst>
              <a:ahLst/>
              <a:cxnLst>
                <a:cxn ang="T8">
                  <a:pos x="T0" y="T1"/>
                </a:cxn>
                <a:cxn ang="T9">
                  <a:pos x="T2" y="T3"/>
                </a:cxn>
                <a:cxn ang="T10">
                  <a:pos x="T4" y="T5"/>
                </a:cxn>
                <a:cxn ang="T11">
                  <a:pos x="T6" y="T7"/>
                </a:cxn>
              </a:cxnLst>
              <a:rect l="T12" t="T13" r="T14" b="T15"/>
              <a:pathLst>
                <a:path w="76" h="80">
                  <a:moveTo>
                    <a:pt x="0" y="0"/>
                  </a:moveTo>
                  <a:lnTo>
                    <a:pt x="37" y="80"/>
                  </a:lnTo>
                  <a:lnTo>
                    <a:pt x="7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63876" name="Group 71"/>
          <p:cNvGrpSpPr>
            <a:grpSpLocks/>
          </p:cNvGrpSpPr>
          <p:nvPr/>
        </p:nvGrpSpPr>
        <p:grpSpPr bwMode="auto">
          <a:xfrm>
            <a:off x="1522413" y="4308475"/>
            <a:ext cx="120650" cy="493713"/>
            <a:chOff x="1004" y="2397"/>
            <a:chExt cx="76" cy="311"/>
          </a:xfrm>
        </p:grpSpPr>
        <p:sp>
          <p:nvSpPr>
            <p:cNvPr id="165086" name="Line 69"/>
            <p:cNvSpPr>
              <a:spLocks noChangeShapeType="1"/>
            </p:cNvSpPr>
            <p:nvPr/>
          </p:nvSpPr>
          <p:spPr bwMode="auto">
            <a:xfrm flipV="1">
              <a:off x="1041" y="2475"/>
              <a:ext cx="1" cy="233"/>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087" name="Freeform 70"/>
            <p:cNvSpPr>
              <a:spLocks/>
            </p:cNvSpPr>
            <p:nvPr/>
          </p:nvSpPr>
          <p:spPr bwMode="auto">
            <a:xfrm>
              <a:off x="1004" y="2397"/>
              <a:ext cx="76" cy="82"/>
            </a:xfrm>
            <a:custGeom>
              <a:avLst/>
              <a:gdLst>
                <a:gd name="T0" fmla="*/ 76 w 76"/>
                <a:gd name="T1" fmla="*/ 82 h 82"/>
                <a:gd name="T2" fmla="*/ 37 w 76"/>
                <a:gd name="T3" fmla="*/ 0 h 82"/>
                <a:gd name="T4" fmla="*/ 0 w 76"/>
                <a:gd name="T5" fmla="*/ 82 h 82"/>
                <a:gd name="T6" fmla="*/ 76 w 76"/>
                <a:gd name="T7" fmla="*/ 82 h 82"/>
                <a:gd name="T8" fmla="*/ 0 60000 65536"/>
                <a:gd name="T9" fmla="*/ 0 60000 65536"/>
                <a:gd name="T10" fmla="*/ 0 60000 65536"/>
                <a:gd name="T11" fmla="*/ 0 60000 65536"/>
                <a:gd name="T12" fmla="*/ 0 w 76"/>
                <a:gd name="T13" fmla="*/ 0 h 82"/>
                <a:gd name="T14" fmla="*/ 76 w 76"/>
                <a:gd name="T15" fmla="*/ 82 h 82"/>
              </a:gdLst>
              <a:ahLst/>
              <a:cxnLst>
                <a:cxn ang="T8">
                  <a:pos x="T0" y="T1"/>
                </a:cxn>
                <a:cxn ang="T9">
                  <a:pos x="T2" y="T3"/>
                </a:cxn>
                <a:cxn ang="T10">
                  <a:pos x="T4" y="T5"/>
                </a:cxn>
                <a:cxn ang="T11">
                  <a:pos x="T6" y="T7"/>
                </a:cxn>
              </a:cxnLst>
              <a:rect l="T12" t="T13" r="T14" b="T15"/>
              <a:pathLst>
                <a:path w="76" h="82">
                  <a:moveTo>
                    <a:pt x="76" y="82"/>
                  </a:moveTo>
                  <a:lnTo>
                    <a:pt x="37" y="0"/>
                  </a:lnTo>
                  <a:lnTo>
                    <a:pt x="0" y="82"/>
                  </a:lnTo>
                  <a:lnTo>
                    <a:pt x="76" y="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63877" name="Rectangle 72"/>
          <p:cNvSpPr>
            <a:spLocks noChangeArrowheads="1"/>
          </p:cNvSpPr>
          <p:nvPr/>
        </p:nvSpPr>
        <p:spPr bwMode="auto">
          <a:xfrm>
            <a:off x="7896225" y="3302000"/>
            <a:ext cx="554038" cy="189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878" name="Rectangle 73"/>
          <p:cNvSpPr>
            <a:spLocks noChangeArrowheads="1"/>
          </p:cNvSpPr>
          <p:nvPr/>
        </p:nvSpPr>
        <p:spPr bwMode="auto">
          <a:xfrm rot="5400000">
            <a:off x="7258844" y="4064794"/>
            <a:ext cx="175260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2300">
                <a:solidFill>
                  <a:srgbClr val="000000"/>
                </a:solidFill>
                <a:latin typeface="宋体" panose="02010600030101010101" pitchFamily="2" charset="-122"/>
              </a:rPr>
              <a:t>专家系统核心</a:t>
            </a:r>
            <a:endParaRPr lang="zh-CN" altLang="en-US" sz="1800">
              <a:latin typeface="Verdana" panose="020B0604030504040204" pitchFamily="34" charset="0"/>
            </a:endParaRPr>
          </a:p>
        </p:txBody>
      </p:sp>
      <p:grpSp>
        <p:nvGrpSpPr>
          <p:cNvPr id="163879" name="Group 644"/>
          <p:cNvGrpSpPr>
            <a:grpSpLocks/>
          </p:cNvGrpSpPr>
          <p:nvPr/>
        </p:nvGrpSpPr>
        <p:grpSpPr bwMode="auto">
          <a:xfrm>
            <a:off x="2490788" y="4598988"/>
            <a:ext cx="5411787" cy="1195387"/>
            <a:chOff x="1614" y="2580"/>
            <a:chExt cx="3409" cy="753"/>
          </a:xfrm>
        </p:grpSpPr>
        <p:grpSp>
          <p:nvGrpSpPr>
            <p:cNvPr id="164516" name="Group 274"/>
            <p:cNvGrpSpPr>
              <a:grpSpLocks/>
            </p:cNvGrpSpPr>
            <p:nvPr/>
          </p:nvGrpSpPr>
          <p:grpSpPr bwMode="auto">
            <a:xfrm>
              <a:off x="1614" y="2584"/>
              <a:ext cx="2187" cy="749"/>
              <a:chOff x="1614" y="2584"/>
              <a:chExt cx="2187" cy="749"/>
            </a:xfrm>
          </p:grpSpPr>
          <p:sp>
            <p:nvSpPr>
              <p:cNvPr id="164886" name="Rectangle 74"/>
              <p:cNvSpPr>
                <a:spLocks noChangeArrowheads="1"/>
              </p:cNvSpPr>
              <p:nvPr/>
            </p:nvSpPr>
            <p:spPr bwMode="auto">
              <a:xfrm>
                <a:off x="1614" y="2584"/>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87" name="Rectangle 75"/>
              <p:cNvSpPr>
                <a:spLocks noChangeArrowheads="1"/>
              </p:cNvSpPr>
              <p:nvPr/>
            </p:nvSpPr>
            <p:spPr bwMode="auto">
              <a:xfrm>
                <a:off x="1614" y="2599"/>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88" name="Rectangle 76"/>
              <p:cNvSpPr>
                <a:spLocks noChangeArrowheads="1"/>
              </p:cNvSpPr>
              <p:nvPr/>
            </p:nvSpPr>
            <p:spPr bwMode="auto">
              <a:xfrm>
                <a:off x="1614" y="2615"/>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89" name="Rectangle 77"/>
              <p:cNvSpPr>
                <a:spLocks noChangeArrowheads="1"/>
              </p:cNvSpPr>
              <p:nvPr/>
            </p:nvSpPr>
            <p:spPr bwMode="auto">
              <a:xfrm>
                <a:off x="1614" y="263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90" name="Rectangle 78"/>
              <p:cNvSpPr>
                <a:spLocks noChangeArrowheads="1"/>
              </p:cNvSpPr>
              <p:nvPr/>
            </p:nvSpPr>
            <p:spPr bwMode="auto">
              <a:xfrm>
                <a:off x="1614" y="2646"/>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91" name="Rectangle 79"/>
              <p:cNvSpPr>
                <a:spLocks noChangeArrowheads="1"/>
              </p:cNvSpPr>
              <p:nvPr/>
            </p:nvSpPr>
            <p:spPr bwMode="auto">
              <a:xfrm>
                <a:off x="1614" y="2661"/>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92" name="Rectangle 80"/>
              <p:cNvSpPr>
                <a:spLocks noChangeArrowheads="1"/>
              </p:cNvSpPr>
              <p:nvPr/>
            </p:nvSpPr>
            <p:spPr bwMode="auto">
              <a:xfrm>
                <a:off x="1614" y="2677"/>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93" name="Rectangle 81"/>
              <p:cNvSpPr>
                <a:spLocks noChangeArrowheads="1"/>
              </p:cNvSpPr>
              <p:nvPr/>
            </p:nvSpPr>
            <p:spPr bwMode="auto">
              <a:xfrm>
                <a:off x="1614" y="2692"/>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94" name="Rectangle 82"/>
              <p:cNvSpPr>
                <a:spLocks noChangeArrowheads="1"/>
              </p:cNvSpPr>
              <p:nvPr/>
            </p:nvSpPr>
            <p:spPr bwMode="auto">
              <a:xfrm>
                <a:off x="1614" y="2708"/>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95" name="Rectangle 83"/>
              <p:cNvSpPr>
                <a:spLocks noChangeArrowheads="1"/>
              </p:cNvSpPr>
              <p:nvPr/>
            </p:nvSpPr>
            <p:spPr bwMode="auto">
              <a:xfrm>
                <a:off x="1614" y="2723"/>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96" name="Rectangle 84"/>
              <p:cNvSpPr>
                <a:spLocks noChangeArrowheads="1"/>
              </p:cNvSpPr>
              <p:nvPr/>
            </p:nvSpPr>
            <p:spPr bwMode="auto">
              <a:xfrm>
                <a:off x="1614" y="2739"/>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97" name="Rectangle 85"/>
              <p:cNvSpPr>
                <a:spLocks noChangeArrowheads="1"/>
              </p:cNvSpPr>
              <p:nvPr/>
            </p:nvSpPr>
            <p:spPr bwMode="auto">
              <a:xfrm>
                <a:off x="1614" y="2754"/>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98" name="Rectangle 86"/>
              <p:cNvSpPr>
                <a:spLocks noChangeArrowheads="1"/>
              </p:cNvSpPr>
              <p:nvPr/>
            </p:nvSpPr>
            <p:spPr bwMode="auto">
              <a:xfrm>
                <a:off x="1614" y="277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99" name="Rectangle 87"/>
              <p:cNvSpPr>
                <a:spLocks noChangeArrowheads="1"/>
              </p:cNvSpPr>
              <p:nvPr/>
            </p:nvSpPr>
            <p:spPr bwMode="auto">
              <a:xfrm>
                <a:off x="1614" y="2786"/>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00" name="Rectangle 88"/>
              <p:cNvSpPr>
                <a:spLocks noChangeArrowheads="1"/>
              </p:cNvSpPr>
              <p:nvPr/>
            </p:nvSpPr>
            <p:spPr bwMode="auto">
              <a:xfrm>
                <a:off x="1614" y="2801"/>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01" name="Rectangle 89"/>
              <p:cNvSpPr>
                <a:spLocks noChangeArrowheads="1"/>
              </p:cNvSpPr>
              <p:nvPr/>
            </p:nvSpPr>
            <p:spPr bwMode="auto">
              <a:xfrm>
                <a:off x="1614" y="2817"/>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02" name="Rectangle 90"/>
              <p:cNvSpPr>
                <a:spLocks noChangeArrowheads="1"/>
              </p:cNvSpPr>
              <p:nvPr/>
            </p:nvSpPr>
            <p:spPr bwMode="auto">
              <a:xfrm>
                <a:off x="1614" y="2832"/>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03" name="Rectangle 91"/>
              <p:cNvSpPr>
                <a:spLocks noChangeArrowheads="1"/>
              </p:cNvSpPr>
              <p:nvPr/>
            </p:nvSpPr>
            <p:spPr bwMode="auto">
              <a:xfrm>
                <a:off x="1614" y="2848"/>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04" name="Rectangle 92"/>
              <p:cNvSpPr>
                <a:spLocks noChangeArrowheads="1"/>
              </p:cNvSpPr>
              <p:nvPr/>
            </p:nvSpPr>
            <p:spPr bwMode="auto">
              <a:xfrm>
                <a:off x="1614" y="2863"/>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05" name="Rectangle 93"/>
              <p:cNvSpPr>
                <a:spLocks noChangeArrowheads="1"/>
              </p:cNvSpPr>
              <p:nvPr/>
            </p:nvSpPr>
            <p:spPr bwMode="auto">
              <a:xfrm>
                <a:off x="1614" y="2879"/>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06" name="Rectangle 94"/>
              <p:cNvSpPr>
                <a:spLocks noChangeArrowheads="1"/>
              </p:cNvSpPr>
              <p:nvPr/>
            </p:nvSpPr>
            <p:spPr bwMode="auto">
              <a:xfrm>
                <a:off x="1614" y="2894"/>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07" name="Rectangle 95"/>
              <p:cNvSpPr>
                <a:spLocks noChangeArrowheads="1"/>
              </p:cNvSpPr>
              <p:nvPr/>
            </p:nvSpPr>
            <p:spPr bwMode="auto">
              <a:xfrm>
                <a:off x="1614" y="291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08" name="Rectangle 96"/>
              <p:cNvSpPr>
                <a:spLocks noChangeArrowheads="1"/>
              </p:cNvSpPr>
              <p:nvPr/>
            </p:nvSpPr>
            <p:spPr bwMode="auto">
              <a:xfrm>
                <a:off x="1614" y="29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09" name="Rectangle 97"/>
              <p:cNvSpPr>
                <a:spLocks noChangeArrowheads="1"/>
              </p:cNvSpPr>
              <p:nvPr/>
            </p:nvSpPr>
            <p:spPr bwMode="auto">
              <a:xfrm>
                <a:off x="1614" y="2941"/>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10" name="Rectangle 98"/>
              <p:cNvSpPr>
                <a:spLocks noChangeArrowheads="1"/>
              </p:cNvSpPr>
              <p:nvPr/>
            </p:nvSpPr>
            <p:spPr bwMode="auto">
              <a:xfrm>
                <a:off x="1614" y="2956"/>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11" name="Rectangle 99"/>
              <p:cNvSpPr>
                <a:spLocks noChangeArrowheads="1"/>
              </p:cNvSpPr>
              <p:nvPr/>
            </p:nvSpPr>
            <p:spPr bwMode="auto">
              <a:xfrm>
                <a:off x="1614" y="2972"/>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12" name="Rectangle 100"/>
              <p:cNvSpPr>
                <a:spLocks noChangeArrowheads="1"/>
              </p:cNvSpPr>
              <p:nvPr/>
            </p:nvSpPr>
            <p:spPr bwMode="auto">
              <a:xfrm>
                <a:off x="1614" y="2987"/>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13" name="Rectangle 101"/>
              <p:cNvSpPr>
                <a:spLocks noChangeArrowheads="1"/>
              </p:cNvSpPr>
              <p:nvPr/>
            </p:nvSpPr>
            <p:spPr bwMode="auto">
              <a:xfrm>
                <a:off x="1614" y="3003"/>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14" name="Rectangle 102"/>
              <p:cNvSpPr>
                <a:spLocks noChangeArrowheads="1"/>
              </p:cNvSpPr>
              <p:nvPr/>
            </p:nvSpPr>
            <p:spPr bwMode="auto">
              <a:xfrm>
                <a:off x="1614" y="3018"/>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15" name="Rectangle 103"/>
              <p:cNvSpPr>
                <a:spLocks noChangeArrowheads="1"/>
              </p:cNvSpPr>
              <p:nvPr/>
            </p:nvSpPr>
            <p:spPr bwMode="auto">
              <a:xfrm>
                <a:off x="1614" y="3034"/>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16" name="Rectangle 104"/>
              <p:cNvSpPr>
                <a:spLocks noChangeArrowheads="1"/>
              </p:cNvSpPr>
              <p:nvPr/>
            </p:nvSpPr>
            <p:spPr bwMode="auto">
              <a:xfrm>
                <a:off x="1614" y="3050"/>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17" name="Rectangle 105"/>
              <p:cNvSpPr>
                <a:spLocks noChangeArrowheads="1"/>
              </p:cNvSpPr>
              <p:nvPr/>
            </p:nvSpPr>
            <p:spPr bwMode="auto">
              <a:xfrm>
                <a:off x="1614" y="306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18" name="Rectangle 106"/>
              <p:cNvSpPr>
                <a:spLocks noChangeArrowheads="1"/>
              </p:cNvSpPr>
              <p:nvPr/>
            </p:nvSpPr>
            <p:spPr bwMode="auto">
              <a:xfrm>
                <a:off x="1614" y="3081"/>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19" name="Rectangle 107"/>
              <p:cNvSpPr>
                <a:spLocks noChangeArrowheads="1"/>
              </p:cNvSpPr>
              <p:nvPr/>
            </p:nvSpPr>
            <p:spPr bwMode="auto">
              <a:xfrm>
                <a:off x="1614" y="3096"/>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20" name="Rectangle 108"/>
              <p:cNvSpPr>
                <a:spLocks noChangeArrowheads="1"/>
              </p:cNvSpPr>
              <p:nvPr/>
            </p:nvSpPr>
            <p:spPr bwMode="auto">
              <a:xfrm>
                <a:off x="1614" y="3112"/>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21" name="Rectangle 109"/>
              <p:cNvSpPr>
                <a:spLocks noChangeArrowheads="1"/>
              </p:cNvSpPr>
              <p:nvPr/>
            </p:nvSpPr>
            <p:spPr bwMode="auto">
              <a:xfrm>
                <a:off x="1614" y="3127"/>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22" name="Rectangle 110"/>
              <p:cNvSpPr>
                <a:spLocks noChangeArrowheads="1"/>
              </p:cNvSpPr>
              <p:nvPr/>
            </p:nvSpPr>
            <p:spPr bwMode="auto">
              <a:xfrm>
                <a:off x="1614" y="3143"/>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23" name="Rectangle 111"/>
              <p:cNvSpPr>
                <a:spLocks noChangeArrowheads="1"/>
              </p:cNvSpPr>
              <p:nvPr/>
            </p:nvSpPr>
            <p:spPr bwMode="auto">
              <a:xfrm>
                <a:off x="1614" y="3158"/>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24" name="Rectangle 112"/>
              <p:cNvSpPr>
                <a:spLocks noChangeArrowheads="1"/>
              </p:cNvSpPr>
              <p:nvPr/>
            </p:nvSpPr>
            <p:spPr bwMode="auto">
              <a:xfrm>
                <a:off x="1614" y="3174"/>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25" name="Rectangle 113"/>
              <p:cNvSpPr>
                <a:spLocks noChangeArrowheads="1"/>
              </p:cNvSpPr>
              <p:nvPr/>
            </p:nvSpPr>
            <p:spPr bwMode="auto">
              <a:xfrm>
                <a:off x="1614" y="3189"/>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26" name="Rectangle 114"/>
              <p:cNvSpPr>
                <a:spLocks noChangeArrowheads="1"/>
              </p:cNvSpPr>
              <p:nvPr/>
            </p:nvSpPr>
            <p:spPr bwMode="auto">
              <a:xfrm>
                <a:off x="1614" y="320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27" name="Rectangle 115"/>
              <p:cNvSpPr>
                <a:spLocks noChangeArrowheads="1"/>
              </p:cNvSpPr>
              <p:nvPr/>
            </p:nvSpPr>
            <p:spPr bwMode="auto">
              <a:xfrm>
                <a:off x="1614" y="322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28" name="Rectangle 116"/>
              <p:cNvSpPr>
                <a:spLocks noChangeArrowheads="1"/>
              </p:cNvSpPr>
              <p:nvPr/>
            </p:nvSpPr>
            <p:spPr bwMode="auto">
              <a:xfrm>
                <a:off x="1614" y="3236"/>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29" name="Rectangle 117"/>
              <p:cNvSpPr>
                <a:spLocks noChangeArrowheads="1"/>
              </p:cNvSpPr>
              <p:nvPr/>
            </p:nvSpPr>
            <p:spPr bwMode="auto">
              <a:xfrm>
                <a:off x="1614" y="3251"/>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30" name="Rectangle 118"/>
              <p:cNvSpPr>
                <a:spLocks noChangeArrowheads="1"/>
              </p:cNvSpPr>
              <p:nvPr/>
            </p:nvSpPr>
            <p:spPr bwMode="auto">
              <a:xfrm>
                <a:off x="1614" y="3267"/>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31" name="Rectangle 119"/>
              <p:cNvSpPr>
                <a:spLocks noChangeArrowheads="1"/>
              </p:cNvSpPr>
              <p:nvPr/>
            </p:nvSpPr>
            <p:spPr bwMode="auto">
              <a:xfrm>
                <a:off x="1614" y="3282"/>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32" name="Rectangle 120"/>
              <p:cNvSpPr>
                <a:spLocks noChangeArrowheads="1"/>
              </p:cNvSpPr>
              <p:nvPr/>
            </p:nvSpPr>
            <p:spPr bwMode="auto">
              <a:xfrm>
                <a:off x="1614" y="3298"/>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33" name="Rectangle 121"/>
              <p:cNvSpPr>
                <a:spLocks noChangeArrowheads="1"/>
              </p:cNvSpPr>
              <p:nvPr/>
            </p:nvSpPr>
            <p:spPr bwMode="auto">
              <a:xfrm>
                <a:off x="1614" y="3314"/>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34" name="Rectangle 122"/>
              <p:cNvSpPr>
                <a:spLocks noChangeArrowheads="1"/>
              </p:cNvSpPr>
              <p:nvPr/>
            </p:nvSpPr>
            <p:spPr bwMode="auto">
              <a:xfrm>
                <a:off x="161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35" name="Rectangle 123"/>
              <p:cNvSpPr>
                <a:spLocks noChangeArrowheads="1"/>
              </p:cNvSpPr>
              <p:nvPr/>
            </p:nvSpPr>
            <p:spPr bwMode="auto">
              <a:xfrm>
                <a:off x="163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36" name="Rectangle 124"/>
              <p:cNvSpPr>
                <a:spLocks noChangeArrowheads="1"/>
              </p:cNvSpPr>
              <p:nvPr/>
            </p:nvSpPr>
            <p:spPr bwMode="auto">
              <a:xfrm>
                <a:off x="1646"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37" name="Rectangle 125"/>
              <p:cNvSpPr>
                <a:spLocks noChangeArrowheads="1"/>
              </p:cNvSpPr>
              <p:nvPr/>
            </p:nvSpPr>
            <p:spPr bwMode="auto">
              <a:xfrm>
                <a:off x="166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38" name="Rectangle 126"/>
              <p:cNvSpPr>
                <a:spLocks noChangeArrowheads="1"/>
              </p:cNvSpPr>
              <p:nvPr/>
            </p:nvSpPr>
            <p:spPr bwMode="auto">
              <a:xfrm>
                <a:off x="1675"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39" name="Rectangle 127"/>
              <p:cNvSpPr>
                <a:spLocks noChangeArrowheads="1"/>
              </p:cNvSpPr>
              <p:nvPr/>
            </p:nvSpPr>
            <p:spPr bwMode="auto">
              <a:xfrm>
                <a:off x="169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40" name="Rectangle 128"/>
              <p:cNvSpPr>
                <a:spLocks noChangeArrowheads="1"/>
              </p:cNvSpPr>
              <p:nvPr/>
            </p:nvSpPr>
            <p:spPr bwMode="auto">
              <a:xfrm>
                <a:off x="170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41" name="Rectangle 129"/>
              <p:cNvSpPr>
                <a:spLocks noChangeArrowheads="1"/>
              </p:cNvSpPr>
              <p:nvPr/>
            </p:nvSpPr>
            <p:spPr bwMode="auto">
              <a:xfrm>
                <a:off x="171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42" name="Rectangle 130"/>
              <p:cNvSpPr>
                <a:spLocks noChangeArrowheads="1"/>
              </p:cNvSpPr>
              <p:nvPr/>
            </p:nvSpPr>
            <p:spPr bwMode="auto">
              <a:xfrm>
                <a:off x="173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43" name="Rectangle 131"/>
              <p:cNvSpPr>
                <a:spLocks noChangeArrowheads="1"/>
              </p:cNvSpPr>
              <p:nvPr/>
            </p:nvSpPr>
            <p:spPr bwMode="auto">
              <a:xfrm>
                <a:off x="1747"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44" name="Rectangle 132"/>
              <p:cNvSpPr>
                <a:spLocks noChangeArrowheads="1"/>
              </p:cNvSpPr>
              <p:nvPr/>
            </p:nvSpPr>
            <p:spPr bwMode="auto">
              <a:xfrm>
                <a:off x="176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45" name="Rectangle 133"/>
              <p:cNvSpPr>
                <a:spLocks noChangeArrowheads="1"/>
              </p:cNvSpPr>
              <p:nvPr/>
            </p:nvSpPr>
            <p:spPr bwMode="auto">
              <a:xfrm>
                <a:off x="177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46" name="Rectangle 134"/>
              <p:cNvSpPr>
                <a:spLocks noChangeArrowheads="1"/>
              </p:cNvSpPr>
              <p:nvPr/>
            </p:nvSpPr>
            <p:spPr bwMode="auto">
              <a:xfrm>
                <a:off x="179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47" name="Rectangle 135"/>
              <p:cNvSpPr>
                <a:spLocks noChangeArrowheads="1"/>
              </p:cNvSpPr>
              <p:nvPr/>
            </p:nvSpPr>
            <p:spPr bwMode="auto">
              <a:xfrm>
                <a:off x="180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48" name="Rectangle 136"/>
              <p:cNvSpPr>
                <a:spLocks noChangeArrowheads="1"/>
              </p:cNvSpPr>
              <p:nvPr/>
            </p:nvSpPr>
            <p:spPr bwMode="auto">
              <a:xfrm>
                <a:off x="1819"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49" name="Rectangle 137"/>
              <p:cNvSpPr>
                <a:spLocks noChangeArrowheads="1"/>
              </p:cNvSpPr>
              <p:nvPr/>
            </p:nvSpPr>
            <p:spPr bwMode="auto">
              <a:xfrm>
                <a:off x="183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50" name="Rectangle 138"/>
              <p:cNvSpPr>
                <a:spLocks noChangeArrowheads="1"/>
              </p:cNvSpPr>
              <p:nvPr/>
            </p:nvSpPr>
            <p:spPr bwMode="auto">
              <a:xfrm>
                <a:off x="184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51" name="Rectangle 139"/>
              <p:cNvSpPr>
                <a:spLocks noChangeArrowheads="1"/>
              </p:cNvSpPr>
              <p:nvPr/>
            </p:nvSpPr>
            <p:spPr bwMode="auto">
              <a:xfrm>
                <a:off x="186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52" name="Rectangle 140"/>
              <p:cNvSpPr>
                <a:spLocks noChangeArrowheads="1"/>
              </p:cNvSpPr>
              <p:nvPr/>
            </p:nvSpPr>
            <p:spPr bwMode="auto">
              <a:xfrm>
                <a:off x="187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53" name="Rectangle 141"/>
              <p:cNvSpPr>
                <a:spLocks noChangeArrowheads="1"/>
              </p:cNvSpPr>
              <p:nvPr/>
            </p:nvSpPr>
            <p:spPr bwMode="auto">
              <a:xfrm>
                <a:off x="189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54" name="Rectangle 142"/>
              <p:cNvSpPr>
                <a:spLocks noChangeArrowheads="1"/>
              </p:cNvSpPr>
              <p:nvPr/>
            </p:nvSpPr>
            <p:spPr bwMode="auto">
              <a:xfrm>
                <a:off x="190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55" name="Rectangle 143"/>
              <p:cNvSpPr>
                <a:spLocks noChangeArrowheads="1"/>
              </p:cNvSpPr>
              <p:nvPr/>
            </p:nvSpPr>
            <p:spPr bwMode="auto">
              <a:xfrm>
                <a:off x="1920"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56" name="Rectangle 144"/>
              <p:cNvSpPr>
                <a:spLocks noChangeArrowheads="1"/>
              </p:cNvSpPr>
              <p:nvPr/>
            </p:nvSpPr>
            <p:spPr bwMode="auto">
              <a:xfrm>
                <a:off x="193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57" name="Rectangle 145"/>
              <p:cNvSpPr>
                <a:spLocks noChangeArrowheads="1"/>
              </p:cNvSpPr>
              <p:nvPr/>
            </p:nvSpPr>
            <p:spPr bwMode="auto">
              <a:xfrm>
                <a:off x="194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58" name="Rectangle 146"/>
              <p:cNvSpPr>
                <a:spLocks noChangeArrowheads="1"/>
              </p:cNvSpPr>
              <p:nvPr/>
            </p:nvSpPr>
            <p:spPr bwMode="auto">
              <a:xfrm>
                <a:off x="196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59" name="Rectangle 147"/>
              <p:cNvSpPr>
                <a:spLocks noChangeArrowheads="1"/>
              </p:cNvSpPr>
              <p:nvPr/>
            </p:nvSpPr>
            <p:spPr bwMode="auto">
              <a:xfrm>
                <a:off x="197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60" name="Rectangle 148"/>
              <p:cNvSpPr>
                <a:spLocks noChangeArrowheads="1"/>
              </p:cNvSpPr>
              <p:nvPr/>
            </p:nvSpPr>
            <p:spPr bwMode="auto">
              <a:xfrm>
                <a:off x="1992"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61" name="Rectangle 149"/>
              <p:cNvSpPr>
                <a:spLocks noChangeArrowheads="1"/>
              </p:cNvSpPr>
              <p:nvPr/>
            </p:nvSpPr>
            <p:spPr bwMode="auto">
              <a:xfrm>
                <a:off x="200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62" name="Rectangle 150"/>
              <p:cNvSpPr>
                <a:spLocks noChangeArrowheads="1"/>
              </p:cNvSpPr>
              <p:nvPr/>
            </p:nvSpPr>
            <p:spPr bwMode="auto">
              <a:xfrm>
                <a:off x="202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63" name="Rectangle 151"/>
              <p:cNvSpPr>
                <a:spLocks noChangeArrowheads="1"/>
              </p:cNvSpPr>
              <p:nvPr/>
            </p:nvSpPr>
            <p:spPr bwMode="auto">
              <a:xfrm>
                <a:off x="203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64" name="Rectangle 152"/>
              <p:cNvSpPr>
                <a:spLocks noChangeArrowheads="1"/>
              </p:cNvSpPr>
              <p:nvPr/>
            </p:nvSpPr>
            <p:spPr bwMode="auto">
              <a:xfrm>
                <a:off x="205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65" name="Rectangle 153"/>
              <p:cNvSpPr>
                <a:spLocks noChangeArrowheads="1"/>
              </p:cNvSpPr>
              <p:nvPr/>
            </p:nvSpPr>
            <p:spPr bwMode="auto">
              <a:xfrm>
                <a:off x="2064"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66" name="Rectangle 154"/>
              <p:cNvSpPr>
                <a:spLocks noChangeArrowheads="1"/>
              </p:cNvSpPr>
              <p:nvPr/>
            </p:nvSpPr>
            <p:spPr bwMode="auto">
              <a:xfrm>
                <a:off x="207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67" name="Rectangle 155"/>
              <p:cNvSpPr>
                <a:spLocks noChangeArrowheads="1"/>
              </p:cNvSpPr>
              <p:nvPr/>
            </p:nvSpPr>
            <p:spPr bwMode="auto">
              <a:xfrm>
                <a:off x="2093"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68" name="Rectangle 156"/>
              <p:cNvSpPr>
                <a:spLocks noChangeArrowheads="1"/>
              </p:cNvSpPr>
              <p:nvPr/>
            </p:nvSpPr>
            <p:spPr bwMode="auto">
              <a:xfrm>
                <a:off x="210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69" name="Rectangle 157"/>
              <p:cNvSpPr>
                <a:spLocks noChangeArrowheads="1"/>
              </p:cNvSpPr>
              <p:nvPr/>
            </p:nvSpPr>
            <p:spPr bwMode="auto">
              <a:xfrm>
                <a:off x="212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70" name="Rectangle 158"/>
              <p:cNvSpPr>
                <a:spLocks noChangeArrowheads="1"/>
              </p:cNvSpPr>
              <p:nvPr/>
            </p:nvSpPr>
            <p:spPr bwMode="auto">
              <a:xfrm>
                <a:off x="213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71" name="Rectangle 159"/>
              <p:cNvSpPr>
                <a:spLocks noChangeArrowheads="1"/>
              </p:cNvSpPr>
              <p:nvPr/>
            </p:nvSpPr>
            <p:spPr bwMode="auto">
              <a:xfrm>
                <a:off x="215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72" name="Rectangle 160"/>
              <p:cNvSpPr>
                <a:spLocks noChangeArrowheads="1"/>
              </p:cNvSpPr>
              <p:nvPr/>
            </p:nvSpPr>
            <p:spPr bwMode="auto">
              <a:xfrm>
                <a:off x="2165"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73" name="Rectangle 161"/>
              <p:cNvSpPr>
                <a:spLocks noChangeArrowheads="1"/>
              </p:cNvSpPr>
              <p:nvPr/>
            </p:nvSpPr>
            <p:spPr bwMode="auto">
              <a:xfrm>
                <a:off x="218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74" name="Rectangle 162"/>
              <p:cNvSpPr>
                <a:spLocks noChangeArrowheads="1"/>
              </p:cNvSpPr>
              <p:nvPr/>
            </p:nvSpPr>
            <p:spPr bwMode="auto">
              <a:xfrm>
                <a:off x="219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75" name="Rectangle 163"/>
              <p:cNvSpPr>
                <a:spLocks noChangeArrowheads="1"/>
              </p:cNvSpPr>
              <p:nvPr/>
            </p:nvSpPr>
            <p:spPr bwMode="auto">
              <a:xfrm>
                <a:off x="220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76" name="Rectangle 164"/>
              <p:cNvSpPr>
                <a:spLocks noChangeArrowheads="1"/>
              </p:cNvSpPr>
              <p:nvPr/>
            </p:nvSpPr>
            <p:spPr bwMode="auto">
              <a:xfrm>
                <a:off x="222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77" name="Rectangle 165"/>
              <p:cNvSpPr>
                <a:spLocks noChangeArrowheads="1"/>
              </p:cNvSpPr>
              <p:nvPr/>
            </p:nvSpPr>
            <p:spPr bwMode="auto">
              <a:xfrm>
                <a:off x="2237"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78" name="Rectangle 166"/>
              <p:cNvSpPr>
                <a:spLocks noChangeArrowheads="1"/>
              </p:cNvSpPr>
              <p:nvPr/>
            </p:nvSpPr>
            <p:spPr bwMode="auto">
              <a:xfrm>
                <a:off x="225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79" name="Rectangle 167"/>
              <p:cNvSpPr>
                <a:spLocks noChangeArrowheads="1"/>
              </p:cNvSpPr>
              <p:nvPr/>
            </p:nvSpPr>
            <p:spPr bwMode="auto">
              <a:xfrm>
                <a:off x="226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80" name="Rectangle 168"/>
              <p:cNvSpPr>
                <a:spLocks noChangeArrowheads="1"/>
              </p:cNvSpPr>
              <p:nvPr/>
            </p:nvSpPr>
            <p:spPr bwMode="auto">
              <a:xfrm>
                <a:off x="228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81" name="Rectangle 169"/>
              <p:cNvSpPr>
                <a:spLocks noChangeArrowheads="1"/>
              </p:cNvSpPr>
              <p:nvPr/>
            </p:nvSpPr>
            <p:spPr bwMode="auto">
              <a:xfrm>
                <a:off x="229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82" name="Rectangle 170"/>
              <p:cNvSpPr>
                <a:spLocks noChangeArrowheads="1"/>
              </p:cNvSpPr>
              <p:nvPr/>
            </p:nvSpPr>
            <p:spPr bwMode="auto">
              <a:xfrm>
                <a:off x="231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83" name="Rectangle 171"/>
              <p:cNvSpPr>
                <a:spLocks noChangeArrowheads="1"/>
              </p:cNvSpPr>
              <p:nvPr/>
            </p:nvSpPr>
            <p:spPr bwMode="auto">
              <a:xfrm>
                <a:off x="232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84" name="Rectangle 172"/>
              <p:cNvSpPr>
                <a:spLocks noChangeArrowheads="1"/>
              </p:cNvSpPr>
              <p:nvPr/>
            </p:nvSpPr>
            <p:spPr bwMode="auto">
              <a:xfrm>
                <a:off x="2338"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85" name="Rectangle 173"/>
              <p:cNvSpPr>
                <a:spLocks noChangeArrowheads="1"/>
              </p:cNvSpPr>
              <p:nvPr/>
            </p:nvSpPr>
            <p:spPr bwMode="auto">
              <a:xfrm>
                <a:off x="235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86" name="Rectangle 174"/>
              <p:cNvSpPr>
                <a:spLocks noChangeArrowheads="1"/>
              </p:cNvSpPr>
              <p:nvPr/>
            </p:nvSpPr>
            <p:spPr bwMode="auto">
              <a:xfrm>
                <a:off x="236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87" name="Rectangle 175"/>
              <p:cNvSpPr>
                <a:spLocks noChangeArrowheads="1"/>
              </p:cNvSpPr>
              <p:nvPr/>
            </p:nvSpPr>
            <p:spPr bwMode="auto">
              <a:xfrm>
                <a:off x="238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88" name="Rectangle 176"/>
              <p:cNvSpPr>
                <a:spLocks noChangeArrowheads="1"/>
              </p:cNvSpPr>
              <p:nvPr/>
            </p:nvSpPr>
            <p:spPr bwMode="auto">
              <a:xfrm>
                <a:off x="239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89" name="Rectangle 177"/>
              <p:cNvSpPr>
                <a:spLocks noChangeArrowheads="1"/>
              </p:cNvSpPr>
              <p:nvPr/>
            </p:nvSpPr>
            <p:spPr bwMode="auto">
              <a:xfrm>
                <a:off x="2410"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90" name="Rectangle 178"/>
              <p:cNvSpPr>
                <a:spLocks noChangeArrowheads="1"/>
              </p:cNvSpPr>
              <p:nvPr/>
            </p:nvSpPr>
            <p:spPr bwMode="auto">
              <a:xfrm>
                <a:off x="242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91" name="Rectangle 179"/>
              <p:cNvSpPr>
                <a:spLocks noChangeArrowheads="1"/>
              </p:cNvSpPr>
              <p:nvPr/>
            </p:nvSpPr>
            <p:spPr bwMode="auto">
              <a:xfrm>
                <a:off x="243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92" name="Rectangle 180"/>
              <p:cNvSpPr>
                <a:spLocks noChangeArrowheads="1"/>
              </p:cNvSpPr>
              <p:nvPr/>
            </p:nvSpPr>
            <p:spPr bwMode="auto">
              <a:xfrm>
                <a:off x="245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93" name="Rectangle 181"/>
              <p:cNvSpPr>
                <a:spLocks noChangeArrowheads="1"/>
              </p:cNvSpPr>
              <p:nvPr/>
            </p:nvSpPr>
            <p:spPr bwMode="auto">
              <a:xfrm>
                <a:off x="246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94" name="Rectangle 182"/>
              <p:cNvSpPr>
                <a:spLocks noChangeArrowheads="1"/>
              </p:cNvSpPr>
              <p:nvPr/>
            </p:nvSpPr>
            <p:spPr bwMode="auto">
              <a:xfrm>
                <a:off x="2482"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95" name="Rectangle 183"/>
              <p:cNvSpPr>
                <a:spLocks noChangeArrowheads="1"/>
              </p:cNvSpPr>
              <p:nvPr/>
            </p:nvSpPr>
            <p:spPr bwMode="auto">
              <a:xfrm>
                <a:off x="249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96" name="Rectangle 184"/>
              <p:cNvSpPr>
                <a:spLocks noChangeArrowheads="1"/>
              </p:cNvSpPr>
              <p:nvPr/>
            </p:nvSpPr>
            <p:spPr bwMode="auto">
              <a:xfrm>
                <a:off x="2511"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97" name="Rectangle 185"/>
              <p:cNvSpPr>
                <a:spLocks noChangeArrowheads="1"/>
              </p:cNvSpPr>
              <p:nvPr/>
            </p:nvSpPr>
            <p:spPr bwMode="auto">
              <a:xfrm>
                <a:off x="252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98" name="Rectangle 186"/>
              <p:cNvSpPr>
                <a:spLocks noChangeArrowheads="1"/>
              </p:cNvSpPr>
              <p:nvPr/>
            </p:nvSpPr>
            <p:spPr bwMode="auto">
              <a:xfrm>
                <a:off x="254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999" name="Rectangle 187"/>
              <p:cNvSpPr>
                <a:spLocks noChangeArrowheads="1"/>
              </p:cNvSpPr>
              <p:nvPr/>
            </p:nvSpPr>
            <p:spPr bwMode="auto">
              <a:xfrm>
                <a:off x="255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00" name="Rectangle 188"/>
              <p:cNvSpPr>
                <a:spLocks noChangeArrowheads="1"/>
              </p:cNvSpPr>
              <p:nvPr/>
            </p:nvSpPr>
            <p:spPr bwMode="auto">
              <a:xfrm>
                <a:off x="256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01" name="Rectangle 189"/>
              <p:cNvSpPr>
                <a:spLocks noChangeArrowheads="1"/>
              </p:cNvSpPr>
              <p:nvPr/>
            </p:nvSpPr>
            <p:spPr bwMode="auto">
              <a:xfrm>
                <a:off x="2583"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02" name="Rectangle 190"/>
              <p:cNvSpPr>
                <a:spLocks noChangeArrowheads="1"/>
              </p:cNvSpPr>
              <p:nvPr/>
            </p:nvSpPr>
            <p:spPr bwMode="auto">
              <a:xfrm>
                <a:off x="259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03" name="Rectangle 191"/>
              <p:cNvSpPr>
                <a:spLocks noChangeArrowheads="1"/>
              </p:cNvSpPr>
              <p:nvPr/>
            </p:nvSpPr>
            <p:spPr bwMode="auto">
              <a:xfrm>
                <a:off x="261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04" name="Rectangle 192"/>
              <p:cNvSpPr>
                <a:spLocks noChangeArrowheads="1"/>
              </p:cNvSpPr>
              <p:nvPr/>
            </p:nvSpPr>
            <p:spPr bwMode="auto">
              <a:xfrm>
                <a:off x="262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05" name="Rectangle 193"/>
              <p:cNvSpPr>
                <a:spLocks noChangeArrowheads="1"/>
              </p:cNvSpPr>
              <p:nvPr/>
            </p:nvSpPr>
            <p:spPr bwMode="auto">
              <a:xfrm>
                <a:off x="264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06" name="Rectangle 194"/>
              <p:cNvSpPr>
                <a:spLocks noChangeArrowheads="1"/>
              </p:cNvSpPr>
              <p:nvPr/>
            </p:nvSpPr>
            <p:spPr bwMode="auto">
              <a:xfrm>
                <a:off x="2655"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07" name="Rectangle 195"/>
              <p:cNvSpPr>
                <a:spLocks noChangeArrowheads="1"/>
              </p:cNvSpPr>
              <p:nvPr/>
            </p:nvSpPr>
            <p:spPr bwMode="auto">
              <a:xfrm>
                <a:off x="267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08" name="Rectangle 196"/>
              <p:cNvSpPr>
                <a:spLocks noChangeArrowheads="1"/>
              </p:cNvSpPr>
              <p:nvPr/>
            </p:nvSpPr>
            <p:spPr bwMode="auto">
              <a:xfrm>
                <a:off x="268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09" name="Rectangle 197"/>
              <p:cNvSpPr>
                <a:spLocks noChangeArrowheads="1"/>
              </p:cNvSpPr>
              <p:nvPr/>
            </p:nvSpPr>
            <p:spPr bwMode="auto">
              <a:xfrm>
                <a:off x="269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10" name="Rectangle 198"/>
              <p:cNvSpPr>
                <a:spLocks noChangeArrowheads="1"/>
              </p:cNvSpPr>
              <p:nvPr/>
            </p:nvSpPr>
            <p:spPr bwMode="auto">
              <a:xfrm>
                <a:off x="271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11" name="Rectangle 199"/>
              <p:cNvSpPr>
                <a:spLocks noChangeArrowheads="1"/>
              </p:cNvSpPr>
              <p:nvPr/>
            </p:nvSpPr>
            <p:spPr bwMode="auto">
              <a:xfrm>
                <a:off x="272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12" name="Rectangle 200"/>
              <p:cNvSpPr>
                <a:spLocks noChangeArrowheads="1"/>
              </p:cNvSpPr>
              <p:nvPr/>
            </p:nvSpPr>
            <p:spPr bwMode="auto">
              <a:xfrm>
                <a:off x="274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13" name="Rectangle 201"/>
              <p:cNvSpPr>
                <a:spLocks noChangeArrowheads="1"/>
              </p:cNvSpPr>
              <p:nvPr/>
            </p:nvSpPr>
            <p:spPr bwMode="auto">
              <a:xfrm>
                <a:off x="2756"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14" name="Rectangle 202"/>
              <p:cNvSpPr>
                <a:spLocks noChangeArrowheads="1"/>
              </p:cNvSpPr>
              <p:nvPr/>
            </p:nvSpPr>
            <p:spPr bwMode="auto">
              <a:xfrm>
                <a:off x="277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15" name="Rectangle 203"/>
              <p:cNvSpPr>
                <a:spLocks noChangeArrowheads="1"/>
              </p:cNvSpPr>
              <p:nvPr/>
            </p:nvSpPr>
            <p:spPr bwMode="auto">
              <a:xfrm>
                <a:off x="278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16" name="Rectangle 204"/>
              <p:cNvSpPr>
                <a:spLocks noChangeArrowheads="1"/>
              </p:cNvSpPr>
              <p:nvPr/>
            </p:nvSpPr>
            <p:spPr bwMode="auto">
              <a:xfrm>
                <a:off x="280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17" name="Rectangle 205"/>
              <p:cNvSpPr>
                <a:spLocks noChangeArrowheads="1"/>
              </p:cNvSpPr>
              <p:nvPr/>
            </p:nvSpPr>
            <p:spPr bwMode="auto">
              <a:xfrm>
                <a:off x="281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18" name="Rectangle 206"/>
              <p:cNvSpPr>
                <a:spLocks noChangeArrowheads="1"/>
              </p:cNvSpPr>
              <p:nvPr/>
            </p:nvSpPr>
            <p:spPr bwMode="auto">
              <a:xfrm>
                <a:off x="2828"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19" name="Rectangle 207"/>
              <p:cNvSpPr>
                <a:spLocks noChangeArrowheads="1"/>
              </p:cNvSpPr>
              <p:nvPr/>
            </p:nvSpPr>
            <p:spPr bwMode="auto">
              <a:xfrm>
                <a:off x="284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20" name="Rectangle 208"/>
              <p:cNvSpPr>
                <a:spLocks noChangeArrowheads="1"/>
              </p:cNvSpPr>
              <p:nvPr/>
            </p:nvSpPr>
            <p:spPr bwMode="auto">
              <a:xfrm>
                <a:off x="285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21" name="Rectangle 209"/>
              <p:cNvSpPr>
                <a:spLocks noChangeArrowheads="1"/>
              </p:cNvSpPr>
              <p:nvPr/>
            </p:nvSpPr>
            <p:spPr bwMode="auto">
              <a:xfrm>
                <a:off x="287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22" name="Rectangle 210"/>
              <p:cNvSpPr>
                <a:spLocks noChangeArrowheads="1"/>
              </p:cNvSpPr>
              <p:nvPr/>
            </p:nvSpPr>
            <p:spPr bwMode="auto">
              <a:xfrm>
                <a:off x="288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23" name="Rectangle 211"/>
              <p:cNvSpPr>
                <a:spLocks noChangeArrowheads="1"/>
              </p:cNvSpPr>
              <p:nvPr/>
            </p:nvSpPr>
            <p:spPr bwMode="auto">
              <a:xfrm>
                <a:off x="2900"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24" name="Rectangle 212"/>
              <p:cNvSpPr>
                <a:spLocks noChangeArrowheads="1"/>
              </p:cNvSpPr>
              <p:nvPr/>
            </p:nvSpPr>
            <p:spPr bwMode="auto">
              <a:xfrm>
                <a:off x="291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25" name="Rectangle 213"/>
              <p:cNvSpPr>
                <a:spLocks noChangeArrowheads="1"/>
              </p:cNvSpPr>
              <p:nvPr/>
            </p:nvSpPr>
            <p:spPr bwMode="auto">
              <a:xfrm>
                <a:off x="292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26" name="Rectangle 214"/>
              <p:cNvSpPr>
                <a:spLocks noChangeArrowheads="1"/>
              </p:cNvSpPr>
              <p:nvPr/>
            </p:nvSpPr>
            <p:spPr bwMode="auto">
              <a:xfrm>
                <a:off x="294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27" name="Rectangle 215"/>
              <p:cNvSpPr>
                <a:spLocks noChangeArrowheads="1"/>
              </p:cNvSpPr>
              <p:nvPr/>
            </p:nvSpPr>
            <p:spPr bwMode="auto">
              <a:xfrm>
                <a:off x="295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28" name="Rectangle 216"/>
              <p:cNvSpPr>
                <a:spLocks noChangeArrowheads="1"/>
              </p:cNvSpPr>
              <p:nvPr/>
            </p:nvSpPr>
            <p:spPr bwMode="auto">
              <a:xfrm>
                <a:off x="297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29" name="Rectangle 217"/>
              <p:cNvSpPr>
                <a:spLocks noChangeArrowheads="1"/>
              </p:cNvSpPr>
              <p:nvPr/>
            </p:nvSpPr>
            <p:spPr bwMode="auto">
              <a:xfrm>
                <a:off x="298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30" name="Rectangle 218"/>
              <p:cNvSpPr>
                <a:spLocks noChangeArrowheads="1"/>
              </p:cNvSpPr>
              <p:nvPr/>
            </p:nvSpPr>
            <p:spPr bwMode="auto">
              <a:xfrm>
                <a:off x="3001"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31" name="Rectangle 219"/>
              <p:cNvSpPr>
                <a:spLocks noChangeArrowheads="1"/>
              </p:cNvSpPr>
              <p:nvPr/>
            </p:nvSpPr>
            <p:spPr bwMode="auto">
              <a:xfrm>
                <a:off x="301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32" name="Rectangle 220"/>
              <p:cNvSpPr>
                <a:spLocks noChangeArrowheads="1"/>
              </p:cNvSpPr>
              <p:nvPr/>
            </p:nvSpPr>
            <p:spPr bwMode="auto">
              <a:xfrm>
                <a:off x="303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33" name="Rectangle 221"/>
              <p:cNvSpPr>
                <a:spLocks noChangeArrowheads="1"/>
              </p:cNvSpPr>
              <p:nvPr/>
            </p:nvSpPr>
            <p:spPr bwMode="auto">
              <a:xfrm>
                <a:off x="304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34" name="Rectangle 222"/>
              <p:cNvSpPr>
                <a:spLocks noChangeArrowheads="1"/>
              </p:cNvSpPr>
              <p:nvPr/>
            </p:nvSpPr>
            <p:spPr bwMode="auto">
              <a:xfrm>
                <a:off x="305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35" name="Rectangle 223"/>
              <p:cNvSpPr>
                <a:spLocks noChangeArrowheads="1"/>
              </p:cNvSpPr>
              <p:nvPr/>
            </p:nvSpPr>
            <p:spPr bwMode="auto">
              <a:xfrm>
                <a:off x="3073"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36" name="Rectangle 224"/>
              <p:cNvSpPr>
                <a:spLocks noChangeArrowheads="1"/>
              </p:cNvSpPr>
              <p:nvPr/>
            </p:nvSpPr>
            <p:spPr bwMode="auto">
              <a:xfrm>
                <a:off x="308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37" name="Rectangle 225"/>
              <p:cNvSpPr>
                <a:spLocks noChangeArrowheads="1"/>
              </p:cNvSpPr>
              <p:nvPr/>
            </p:nvSpPr>
            <p:spPr bwMode="auto">
              <a:xfrm>
                <a:off x="310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38" name="Rectangle 226"/>
              <p:cNvSpPr>
                <a:spLocks noChangeArrowheads="1"/>
              </p:cNvSpPr>
              <p:nvPr/>
            </p:nvSpPr>
            <p:spPr bwMode="auto">
              <a:xfrm>
                <a:off x="311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39" name="Rectangle 227"/>
              <p:cNvSpPr>
                <a:spLocks noChangeArrowheads="1"/>
              </p:cNvSpPr>
              <p:nvPr/>
            </p:nvSpPr>
            <p:spPr bwMode="auto">
              <a:xfrm>
                <a:off x="313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40" name="Rectangle 228"/>
              <p:cNvSpPr>
                <a:spLocks noChangeArrowheads="1"/>
              </p:cNvSpPr>
              <p:nvPr/>
            </p:nvSpPr>
            <p:spPr bwMode="auto">
              <a:xfrm>
                <a:off x="3145"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41" name="Rectangle 229"/>
              <p:cNvSpPr>
                <a:spLocks noChangeArrowheads="1"/>
              </p:cNvSpPr>
              <p:nvPr/>
            </p:nvSpPr>
            <p:spPr bwMode="auto">
              <a:xfrm>
                <a:off x="316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42" name="Rectangle 230"/>
              <p:cNvSpPr>
                <a:spLocks noChangeArrowheads="1"/>
              </p:cNvSpPr>
              <p:nvPr/>
            </p:nvSpPr>
            <p:spPr bwMode="auto">
              <a:xfrm>
                <a:off x="3174"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43" name="Rectangle 231"/>
              <p:cNvSpPr>
                <a:spLocks noChangeArrowheads="1"/>
              </p:cNvSpPr>
              <p:nvPr/>
            </p:nvSpPr>
            <p:spPr bwMode="auto">
              <a:xfrm>
                <a:off x="318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44" name="Rectangle 232"/>
              <p:cNvSpPr>
                <a:spLocks noChangeArrowheads="1"/>
              </p:cNvSpPr>
              <p:nvPr/>
            </p:nvSpPr>
            <p:spPr bwMode="auto">
              <a:xfrm>
                <a:off x="320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45" name="Rectangle 233"/>
              <p:cNvSpPr>
                <a:spLocks noChangeArrowheads="1"/>
              </p:cNvSpPr>
              <p:nvPr/>
            </p:nvSpPr>
            <p:spPr bwMode="auto">
              <a:xfrm>
                <a:off x="321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46" name="Rectangle 234"/>
              <p:cNvSpPr>
                <a:spLocks noChangeArrowheads="1"/>
              </p:cNvSpPr>
              <p:nvPr/>
            </p:nvSpPr>
            <p:spPr bwMode="auto">
              <a:xfrm>
                <a:off x="323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47" name="Rectangle 235"/>
              <p:cNvSpPr>
                <a:spLocks noChangeArrowheads="1"/>
              </p:cNvSpPr>
              <p:nvPr/>
            </p:nvSpPr>
            <p:spPr bwMode="auto">
              <a:xfrm>
                <a:off x="3246"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48" name="Rectangle 236"/>
              <p:cNvSpPr>
                <a:spLocks noChangeArrowheads="1"/>
              </p:cNvSpPr>
              <p:nvPr/>
            </p:nvSpPr>
            <p:spPr bwMode="auto">
              <a:xfrm>
                <a:off x="326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49" name="Rectangle 237"/>
              <p:cNvSpPr>
                <a:spLocks noChangeArrowheads="1"/>
              </p:cNvSpPr>
              <p:nvPr/>
            </p:nvSpPr>
            <p:spPr bwMode="auto">
              <a:xfrm>
                <a:off x="327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50" name="Rectangle 238"/>
              <p:cNvSpPr>
                <a:spLocks noChangeArrowheads="1"/>
              </p:cNvSpPr>
              <p:nvPr/>
            </p:nvSpPr>
            <p:spPr bwMode="auto">
              <a:xfrm>
                <a:off x="329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51" name="Rectangle 239"/>
              <p:cNvSpPr>
                <a:spLocks noChangeArrowheads="1"/>
              </p:cNvSpPr>
              <p:nvPr/>
            </p:nvSpPr>
            <p:spPr bwMode="auto">
              <a:xfrm>
                <a:off x="330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52" name="Rectangle 240"/>
              <p:cNvSpPr>
                <a:spLocks noChangeArrowheads="1"/>
              </p:cNvSpPr>
              <p:nvPr/>
            </p:nvSpPr>
            <p:spPr bwMode="auto">
              <a:xfrm>
                <a:off x="3318"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53" name="Rectangle 241"/>
              <p:cNvSpPr>
                <a:spLocks noChangeArrowheads="1"/>
              </p:cNvSpPr>
              <p:nvPr/>
            </p:nvSpPr>
            <p:spPr bwMode="auto">
              <a:xfrm>
                <a:off x="333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54" name="Rectangle 242"/>
              <p:cNvSpPr>
                <a:spLocks noChangeArrowheads="1"/>
              </p:cNvSpPr>
              <p:nvPr/>
            </p:nvSpPr>
            <p:spPr bwMode="auto">
              <a:xfrm>
                <a:off x="334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55" name="Rectangle 243"/>
              <p:cNvSpPr>
                <a:spLocks noChangeArrowheads="1"/>
              </p:cNvSpPr>
              <p:nvPr/>
            </p:nvSpPr>
            <p:spPr bwMode="auto">
              <a:xfrm>
                <a:off x="336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56" name="Rectangle 244"/>
              <p:cNvSpPr>
                <a:spLocks noChangeArrowheads="1"/>
              </p:cNvSpPr>
              <p:nvPr/>
            </p:nvSpPr>
            <p:spPr bwMode="auto">
              <a:xfrm>
                <a:off x="337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57" name="Rectangle 245"/>
              <p:cNvSpPr>
                <a:spLocks noChangeArrowheads="1"/>
              </p:cNvSpPr>
              <p:nvPr/>
            </p:nvSpPr>
            <p:spPr bwMode="auto">
              <a:xfrm>
                <a:off x="339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58" name="Rectangle 246"/>
              <p:cNvSpPr>
                <a:spLocks noChangeArrowheads="1"/>
              </p:cNvSpPr>
              <p:nvPr/>
            </p:nvSpPr>
            <p:spPr bwMode="auto">
              <a:xfrm>
                <a:off x="340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59" name="Rectangle 247"/>
              <p:cNvSpPr>
                <a:spLocks noChangeArrowheads="1"/>
              </p:cNvSpPr>
              <p:nvPr/>
            </p:nvSpPr>
            <p:spPr bwMode="auto">
              <a:xfrm>
                <a:off x="3419"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60" name="Rectangle 248"/>
              <p:cNvSpPr>
                <a:spLocks noChangeArrowheads="1"/>
              </p:cNvSpPr>
              <p:nvPr/>
            </p:nvSpPr>
            <p:spPr bwMode="auto">
              <a:xfrm>
                <a:off x="343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61" name="Rectangle 249"/>
              <p:cNvSpPr>
                <a:spLocks noChangeArrowheads="1"/>
              </p:cNvSpPr>
              <p:nvPr/>
            </p:nvSpPr>
            <p:spPr bwMode="auto">
              <a:xfrm>
                <a:off x="344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62" name="Rectangle 250"/>
              <p:cNvSpPr>
                <a:spLocks noChangeArrowheads="1"/>
              </p:cNvSpPr>
              <p:nvPr/>
            </p:nvSpPr>
            <p:spPr bwMode="auto">
              <a:xfrm>
                <a:off x="346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63" name="Rectangle 251"/>
              <p:cNvSpPr>
                <a:spLocks noChangeArrowheads="1"/>
              </p:cNvSpPr>
              <p:nvPr/>
            </p:nvSpPr>
            <p:spPr bwMode="auto">
              <a:xfrm>
                <a:off x="347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64" name="Rectangle 252"/>
              <p:cNvSpPr>
                <a:spLocks noChangeArrowheads="1"/>
              </p:cNvSpPr>
              <p:nvPr/>
            </p:nvSpPr>
            <p:spPr bwMode="auto">
              <a:xfrm>
                <a:off x="3491"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65" name="Rectangle 253"/>
              <p:cNvSpPr>
                <a:spLocks noChangeArrowheads="1"/>
              </p:cNvSpPr>
              <p:nvPr/>
            </p:nvSpPr>
            <p:spPr bwMode="auto">
              <a:xfrm>
                <a:off x="350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66" name="Rectangle 254"/>
              <p:cNvSpPr>
                <a:spLocks noChangeArrowheads="1"/>
              </p:cNvSpPr>
              <p:nvPr/>
            </p:nvSpPr>
            <p:spPr bwMode="auto">
              <a:xfrm>
                <a:off x="352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67" name="Rectangle 255"/>
              <p:cNvSpPr>
                <a:spLocks noChangeArrowheads="1"/>
              </p:cNvSpPr>
              <p:nvPr/>
            </p:nvSpPr>
            <p:spPr bwMode="auto">
              <a:xfrm>
                <a:off x="353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68" name="Rectangle 256"/>
              <p:cNvSpPr>
                <a:spLocks noChangeArrowheads="1"/>
              </p:cNvSpPr>
              <p:nvPr/>
            </p:nvSpPr>
            <p:spPr bwMode="auto">
              <a:xfrm>
                <a:off x="354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69" name="Rectangle 257"/>
              <p:cNvSpPr>
                <a:spLocks noChangeArrowheads="1"/>
              </p:cNvSpPr>
              <p:nvPr/>
            </p:nvSpPr>
            <p:spPr bwMode="auto">
              <a:xfrm>
                <a:off x="3563"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70" name="Rectangle 258"/>
              <p:cNvSpPr>
                <a:spLocks noChangeArrowheads="1"/>
              </p:cNvSpPr>
              <p:nvPr/>
            </p:nvSpPr>
            <p:spPr bwMode="auto">
              <a:xfrm>
                <a:off x="357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71" name="Rectangle 259"/>
              <p:cNvSpPr>
                <a:spLocks noChangeArrowheads="1"/>
              </p:cNvSpPr>
              <p:nvPr/>
            </p:nvSpPr>
            <p:spPr bwMode="auto">
              <a:xfrm>
                <a:off x="3592"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72" name="Rectangle 260"/>
              <p:cNvSpPr>
                <a:spLocks noChangeArrowheads="1"/>
              </p:cNvSpPr>
              <p:nvPr/>
            </p:nvSpPr>
            <p:spPr bwMode="auto">
              <a:xfrm>
                <a:off x="360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73" name="Rectangle 261"/>
              <p:cNvSpPr>
                <a:spLocks noChangeArrowheads="1"/>
              </p:cNvSpPr>
              <p:nvPr/>
            </p:nvSpPr>
            <p:spPr bwMode="auto">
              <a:xfrm>
                <a:off x="362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74" name="Rectangle 262"/>
              <p:cNvSpPr>
                <a:spLocks noChangeArrowheads="1"/>
              </p:cNvSpPr>
              <p:nvPr/>
            </p:nvSpPr>
            <p:spPr bwMode="auto">
              <a:xfrm>
                <a:off x="363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75" name="Rectangle 263"/>
              <p:cNvSpPr>
                <a:spLocks noChangeArrowheads="1"/>
              </p:cNvSpPr>
              <p:nvPr/>
            </p:nvSpPr>
            <p:spPr bwMode="auto">
              <a:xfrm>
                <a:off x="365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76" name="Rectangle 264"/>
              <p:cNvSpPr>
                <a:spLocks noChangeArrowheads="1"/>
              </p:cNvSpPr>
              <p:nvPr/>
            </p:nvSpPr>
            <p:spPr bwMode="auto">
              <a:xfrm>
                <a:off x="3664"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77" name="Rectangle 265"/>
              <p:cNvSpPr>
                <a:spLocks noChangeArrowheads="1"/>
              </p:cNvSpPr>
              <p:nvPr/>
            </p:nvSpPr>
            <p:spPr bwMode="auto">
              <a:xfrm>
                <a:off x="367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78" name="Rectangle 266"/>
              <p:cNvSpPr>
                <a:spLocks noChangeArrowheads="1"/>
              </p:cNvSpPr>
              <p:nvPr/>
            </p:nvSpPr>
            <p:spPr bwMode="auto">
              <a:xfrm>
                <a:off x="369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79" name="Rectangle 267"/>
              <p:cNvSpPr>
                <a:spLocks noChangeArrowheads="1"/>
              </p:cNvSpPr>
              <p:nvPr/>
            </p:nvSpPr>
            <p:spPr bwMode="auto">
              <a:xfrm>
                <a:off x="370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80" name="Rectangle 268"/>
              <p:cNvSpPr>
                <a:spLocks noChangeArrowheads="1"/>
              </p:cNvSpPr>
              <p:nvPr/>
            </p:nvSpPr>
            <p:spPr bwMode="auto">
              <a:xfrm>
                <a:off x="372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81" name="Rectangle 269"/>
              <p:cNvSpPr>
                <a:spLocks noChangeArrowheads="1"/>
              </p:cNvSpPr>
              <p:nvPr/>
            </p:nvSpPr>
            <p:spPr bwMode="auto">
              <a:xfrm>
                <a:off x="3736"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82" name="Rectangle 270"/>
              <p:cNvSpPr>
                <a:spLocks noChangeArrowheads="1"/>
              </p:cNvSpPr>
              <p:nvPr/>
            </p:nvSpPr>
            <p:spPr bwMode="auto">
              <a:xfrm>
                <a:off x="375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83" name="Rectangle 271"/>
              <p:cNvSpPr>
                <a:spLocks noChangeArrowheads="1"/>
              </p:cNvSpPr>
              <p:nvPr/>
            </p:nvSpPr>
            <p:spPr bwMode="auto">
              <a:xfrm>
                <a:off x="376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84" name="Rectangle 272"/>
              <p:cNvSpPr>
                <a:spLocks noChangeArrowheads="1"/>
              </p:cNvSpPr>
              <p:nvPr/>
            </p:nvSpPr>
            <p:spPr bwMode="auto">
              <a:xfrm>
                <a:off x="378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5085" name="Rectangle 273"/>
              <p:cNvSpPr>
                <a:spLocks noChangeArrowheads="1"/>
              </p:cNvSpPr>
              <p:nvPr/>
            </p:nvSpPr>
            <p:spPr bwMode="auto">
              <a:xfrm>
                <a:off x="379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grpSp>
        <p:grpSp>
          <p:nvGrpSpPr>
            <p:cNvPr id="164517" name="Group 475"/>
            <p:cNvGrpSpPr>
              <a:grpSpLocks/>
            </p:cNvGrpSpPr>
            <p:nvPr/>
          </p:nvGrpSpPr>
          <p:grpSpPr bwMode="auto">
            <a:xfrm>
              <a:off x="3809" y="2580"/>
              <a:ext cx="1214" cy="753"/>
              <a:chOff x="3809" y="2580"/>
              <a:chExt cx="1214" cy="753"/>
            </a:xfrm>
          </p:grpSpPr>
          <p:sp>
            <p:nvSpPr>
              <p:cNvPr id="164686" name="Rectangle 275"/>
              <p:cNvSpPr>
                <a:spLocks noChangeArrowheads="1"/>
              </p:cNvSpPr>
              <p:nvPr/>
            </p:nvSpPr>
            <p:spPr bwMode="auto">
              <a:xfrm>
                <a:off x="380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87" name="Rectangle 276"/>
              <p:cNvSpPr>
                <a:spLocks noChangeArrowheads="1"/>
              </p:cNvSpPr>
              <p:nvPr/>
            </p:nvSpPr>
            <p:spPr bwMode="auto">
              <a:xfrm>
                <a:off x="382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88" name="Rectangle 277"/>
              <p:cNvSpPr>
                <a:spLocks noChangeArrowheads="1"/>
              </p:cNvSpPr>
              <p:nvPr/>
            </p:nvSpPr>
            <p:spPr bwMode="auto">
              <a:xfrm>
                <a:off x="3837"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89" name="Rectangle 278"/>
              <p:cNvSpPr>
                <a:spLocks noChangeArrowheads="1"/>
              </p:cNvSpPr>
              <p:nvPr/>
            </p:nvSpPr>
            <p:spPr bwMode="auto">
              <a:xfrm>
                <a:off x="385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90" name="Rectangle 279"/>
              <p:cNvSpPr>
                <a:spLocks noChangeArrowheads="1"/>
              </p:cNvSpPr>
              <p:nvPr/>
            </p:nvSpPr>
            <p:spPr bwMode="auto">
              <a:xfrm>
                <a:off x="386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91" name="Rectangle 280"/>
              <p:cNvSpPr>
                <a:spLocks noChangeArrowheads="1"/>
              </p:cNvSpPr>
              <p:nvPr/>
            </p:nvSpPr>
            <p:spPr bwMode="auto">
              <a:xfrm>
                <a:off x="388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92" name="Rectangle 281"/>
              <p:cNvSpPr>
                <a:spLocks noChangeArrowheads="1"/>
              </p:cNvSpPr>
              <p:nvPr/>
            </p:nvSpPr>
            <p:spPr bwMode="auto">
              <a:xfrm>
                <a:off x="389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93" name="Rectangle 282"/>
              <p:cNvSpPr>
                <a:spLocks noChangeArrowheads="1"/>
              </p:cNvSpPr>
              <p:nvPr/>
            </p:nvSpPr>
            <p:spPr bwMode="auto">
              <a:xfrm>
                <a:off x="3909"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94" name="Rectangle 283"/>
              <p:cNvSpPr>
                <a:spLocks noChangeArrowheads="1"/>
              </p:cNvSpPr>
              <p:nvPr/>
            </p:nvSpPr>
            <p:spPr bwMode="auto">
              <a:xfrm>
                <a:off x="392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95" name="Rectangle 284"/>
              <p:cNvSpPr>
                <a:spLocks noChangeArrowheads="1"/>
              </p:cNvSpPr>
              <p:nvPr/>
            </p:nvSpPr>
            <p:spPr bwMode="auto">
              <a:xfrm>
                <a:off x="393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96" name="Rectangle 285"/>
              <p:cNvSpPr>
                <a:spLocks noChangeArrowheads="1"/>
              </p:cNvSpPr>
              <p:nvPr/>
            </p:nvSpPr>
            <p:spPr bwMode="auto">
              <a:xfrm>
                <a:off x="395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97" name="Rectangle 286"/>
              <p:cNvSpPr>
                <a:spLocks noChangeArrowheads="1"/>
              </p:cNvSpPr>
              <p:nvPr/>
            </p:nvSpPr>
            <p:spPr bwMode="auto">
              <a:xfrm>
                <a:off x="396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98" name="Rectangle 287"/>
              <p:cNvSpPr>
                <a:spLocks noChangeArrowheads="1"/>
              </p:cNvSpPr>
              <p:nvPr/>
            </p:nvSpPr>
            <p:spPr bwMode="auto">
              <a:xfrm>
                <a:off x="3981"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99" name="Rectangle 288"/>
              <p:cNvSpPr>
                <a:spLocks noChangeArrowheads="1"/>
              </p:cNvSpPr>
              <p:nvPr/>
            </p:nvSpPr>
            <p:spPr bwMode="auto">
              <a:xfrm>
                <a:off x="399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00" name="Rectangle 289"/>
              <p:cNvSpPr>
                <a:spLocks noChangeArrowheads="1"/>
              </p:cNvSpPr>
              <p:nvPr/>
            </p:nvSpPr>
            <p:spPr bwMode="auto">
              <a:xfrm>
                <a:off x="4010"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01" name="Rectangle 290"/>
              <p:cNvSpPr>
                <a:spLocks noChangeArrowheads="1"/>
              </p:cNvSpPr>
              <p:nvPr/>
            </p:nvSpPr>
            <p:spPr bwMode="auto">
              <a:xfrm>
                <a:off x="402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02" name="Rectangle 291"/>
              <p:cNvSpPr>
                <a:spLocks noChangeArrowheads="1"/>
              </p:cNvSpPr>
              <p:nvPr/>
            </p:nvSpPr>
            <p:spPr bwMode="auto">
              <a:xfrm>
                <a:off x="403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03" name="Rectangle 292"/>
              <p:cNvSpPr>
                <a:spLocks noChangeArrowheads="1"/>
              </p:cNvSpPr>
              <p:nvPr/>
            </p:nvSpPr>
            <p:spPr bwMode="auto">
              <a:xfrm>
                <a:off x="405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04" name="Rectangle 293"/>
              <p:cNvSpPr>
                <a:spLocks noChangeArrowheads="1"/>
              </p:cNvSpPr>
              <p:nvPr/>
            </p:nvSpPr>
            <p:spPr bwMode="auto">
              <a:xfrm>
                <a:off x="406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05" name="Rectangle 294"/>
              <p:cNvSpPr>
                <a:spLocks noChangeArrowheads="1"/>
              </p:cNvSpPr>
              <p:nvPr/>
            </p:nvSpPr>
            <p:spPr bwMode="auto">
              <a:xfrm>
                <a:off x="4082"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06" name="Rectangle 295"/>
              <p:cNvSpPr>
                <a:spLocks noChangeArrowheads="1"/>
              </p:cNvSpPr>
              <p:nvPr/>
            </p:nvSpPr>
            <p:spPr bwMode="auto">
              <a:xfrm>
                <a:off x="409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07" name="Rectangle 296"/>
              <p:cNvSpPr>
                <a:spLocks noChangeArrowheads="1"/>
              </p:cNvSpPr>
              <p:nvPr/>
            </p:nvSpPr>
            <p:spPr bwMode="auto">
              <a:xfrm>
                <a:off x="411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08" name="Rectangle 297"/>
              <p:cNvSpPr>
                <a:spLocks noChangeArrowheads="1"/>
              </p:cNvSpPr>
              <p:nvPr/>
            </p:nvSpPr>
            <p:spPr bwMode="auto">
              <a:xfrm>
                <a:off x="412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09" name="Rectangle 298"/>
              <p:cNvSpPr>
                <a:spLocks noChangeArrowheads="1"/>
              </p:cNvSpPr>
              <p:nvPr/>
            </p:nvSpPr>
            <p:spPr bwMode="auto">
              <a:xfrm>
                <a:off x="414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10" name="Rectangle 299"/>
              <p:cNvSpPr>
                <a:spLocks noChangeArrowheads="1"/>
              </p:cNvSpPr>
              <p:nvPr/>
            </p:nvSpPr>
            <p:spPr bwMode="auto">
              <a:xfrm>
                <a:off x="4154"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11" name="Rectangle 300"/>
              <p:cNvSpPr>
                <a:spLocks noChangeArrowheads="1"/>
              </p:cNvSpPr>
              <p:nvPr/>
            </p:nvSpPr>
            <p:spPr bwMode="auto">
              <a:xfrm>
                <a:off x="416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12" name="Rectangle 301"/>
              <p:cNvSpPr>
                <a:spLocks noChangeArrowheads="1"/>
              </p:cNvSpPr>
              <p:nvPr/>
            </p:nvSpPr>
            <p:spPr bwMode="auto">
              <a:xfrm>
                <a:off x="418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13" name="Rectangle 302"/>
              <p:cNvSpPr>
                <a:spLocks noChangeArrowheads="1"/>
              </p:cNvSpPr>
              <p:nvPr/>
            </p:nvSpPr>
            <p:spPr bwMode="auto">
              <a:xfrm>
                <a:off x="419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14" name="Rectangle 303"/>
              <p:cNvSpPr>
                <a:spLocks noChangeArrowheads="1"/>
              </p:cNvSpPr>
              <p:nvPr/>
            </p:nvSpPr>
            <p:spPr bwMode="auto">
              <a:xfrm>
                <a:off x="421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15" name="Rectangle 304"/>
              <p:cNvSpPr>
                <a:spLocks noChangeArrowheads="1"/>
              </p:cNvSpPr>
              <p:nvPr/>
            </p:nvSpPr>
            <p:spPr bwMode="auto">
              <a:xfrm>
                <a:off x="422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16" name="Rectangle 305"/>
              <p:cNvSpPr>
                <a:spLocks noChangeArrowheads="1"/>
              </p:cNvSpPr>
              <p:nvPr/>
            </p:nvSpPr>
            <p:spPr bwMode="auto">
              <a:xfrm>
                <a:off x="424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17" name="Rectangle 306"/>
              <p:cNvSpPr>
                <a:spLocks noChangeArrowheads="1"/>
              </p:cNvSpPr>
              <p:nvPr/>
            </p:nvSpPr>
            <p:spPr bwMode="auto">
              <a:xfrm>
                <a:off x="4255"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18" name="Rectangle 307"/>
              <p:cNvSpPr>
                <a:spLocks noChangeArrowheads="1"/>
              </p:cNvSpPr>
              <p:nvPr/>
            </p:nvSpPr>
            <p:spPr bwMode="auto">
              <a:xfrm>
                <a:off x="427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19" name="Rectangle 308"/>
              <p:cNvSpPr>
                <a:spLocks noChangeArrowheads="1"/>
              </p:cNvSpPr>
              <p:nvPr/>
            </p:nvSpPr>
            <p:spPr bwMode="auto">
              <a:xfrm>
                <a:off x="428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20" name="Rectangle 309"/>
              <p:cNvSpPr>
                <a:spLocks noChangeArrowheads="1"/>
              </p:cNvSpPr>
              <p:nvPr/>
            </p:nvSpPr>
            <p:spPr bwMode="auto">
              <a:xfrm>
                <a:off x="429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21" name="Rectangle 310"/>
              <p:cNvSpPr>
                <a:spLocks noChangeArrowheads="1"/>
              </p:cNvSpPr>
              <p:nvPr/>
            </p:nvSpPr>
            <p:spPr bwMode="auto">
              <a:xfrm>
                <a:off x="431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22" name="Rectangle 311"/>
              <p:cNvSpPr>
                <a:spLocks noChangeArrowheads="1"/>
              </p:cNvSpPr>
              <p:nvPr/>
            </p:nvSpPr>
            <p:spPr bwMode="auto">
              <a:xfrm>
                <a:off x="4327"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23" name="Rectangle 312"/>
              <p:cNvSpPr>
                <a:spLocks noChangeArrowheads="1"/>
              </p:cNvSpPr>
              <p:nvPr/>
            </p:nvSpPr>
            <p:spPr bwMode="auto">
              <a:xfrm>
                <a:off x="434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24" name="Rectangle 313"/>
              <p:cNvSpPr>
                <a:spLocks noChangeArrowheads="1"/>
              </p:cNvSpPr>
              <p:nvPr/>
            </p:nvSpPr>
            <p:spPr bwMode="auto">
              <a:xfrm>
                <a:off x="435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25" name="Rectangle 314"/>
              <p:cNvSpPr>
                <a:spLocks noChangeArrowheads="1"/>
              </p:cNvSpPr>
              <p:nvPr/>
            </p:nvSpPr>
            <p:spPr bwMode="auto">
              <a:xfrm>
                <a:off x="437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26" name="Rectangle 315"/>
              <p:cNvSpPr>
                <a:spLocks noChangeArrowheads="1"/>
              </p:cNvSpPr>
              <p:nvPr/>
            </p:nvSpPr>
            <p:spPr bwMode="auto">
              <a:xfrm>
                <a:off x="438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27" name="Rectangle 316"/>
              <p:cNvSpPr>
                <a:spLocks noChangeArrowheads="1"/>
              </p:cNvSpPr>
              <p:nvPr/>
            </p:nvSpPr>
            <p:spPr bwMode="auto">
              <a:xfrm>
                <a:off x="4399"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28" name="Rectangle 317"/>
              <p:cNvSpPr>
                <a:spLocks noChangeArrowheads="1"/>
              </p:cNvSpPr>
              <p:nvPr/>
            </p:nvSpPr>
            <p:spPr bwMode="auto">
              <a:xfrm>
                <a:off x="441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29" name="Rectangle 318"/>
              <p:cNvSpPr>
                <a:spLocks noChangeArrowheads="1"/>
              </p:cNvSpPr>
              <p:nvPr/>
            </p:nvSpPr>
            <p:spPr bwMode="auto">
              <a:xfrm>
                <a:off x="4428"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30" name="Rectangle 319"/>
              <p:cNvSpPr>
                <a:spLocks noChangeArrowheads="1"/>
              </p:cNvSpPr>
              <p:nvPr/>
            </p:nvSpPr>
            <p:spPr bwMode="auto">
              <a:xfrm>
                <a:off x="444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31" name="Rectangle 320"/>
              <p:cNvSpPr>
                <a:spLocks noChangeArrowheads="1"/>
              </p:cNvSpPr>
              <p:nvPr/>
            </p:nvSpPr>
            <p:spPr bwMode="auto">
              <a:xfrm>
                <a:off x="445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32" name="Rectangle 321"/>
              <p:cNvSpPr>
                <a:spLocks noChangeArrowheads="1"/>
              </p:cNvSpPr>
              <p:nvPr/>
            </p:nvSpPr>
            <p:spPr bwMode="auto">
              <a:xfrm>
                <a:off x="447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33" name="Rectangle 322"/>
              <p:cNvSpPr>
                <a:spLocks noChangeArrowheads="1"/>
              </p:cNvSpPr>
              <p:nvPr/>
            </p:nvSpPr>
            <p:spPr bwMode="auto">
              <a:xfrm>
                <a:off x="448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34" name="Rectangle 323"/>
              <p:cNvSpPr>
                <a:spLocks noChangeArrowheads="1"/>
              </p:cNvSpPr>
              <p:nvPr/>
            </p:nvSpPr>
            <p:spPr bwMode="auto">
              <a:xfrm>
                <a:off x="4500"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35" name="Rectangle 324"/>
              <p:cNvSpPr>
                <a:spLocks noChangeArrowheads="1"/>
              </p:cNvSpPr>
              <p:nvPr/>
            </p:nvSpPr>
            <p:spPr bwMode="auto">
              <a:xfrm>
                <a:off x="451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36" name="Rectangle 325"/>
              <p:cNvSpPr>
                <a:spLocks noChangeArrowheads="1"/>
              </p:cNvSpPr>
              <p:nvPr/>
            </p:nvSpPr>
            <p:spPr bwMode="auto">
              <a:xfrm>
                <a:off x="452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37" name="Rectangle 326"/>
              <p:cNvSpPr>
                <a:spLocks noChangeArrowheads="1"/>
              </p:cNvSpPr>
              <p:nvPr/>
            </p:nvSpPr>
            <p:spPr bwMode="auto">
              <a:xfrm>
                <a:off x="454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38" name="Rectangle 327"/>
              <p:cNvSpPr>
                <a:spLocks noChangeArrowheads="1"/>
              </p:cNvSpPr>
              <p:nvPr/>
            </p:nvSpPr>
            <p:spPr bwMode="auto">
              <a:xfrm>
                <a:off x="455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39" name="Rectangle 328"/>
              <p:cNvSpPr>
                <a:spLocks noChangeArrowheads="1"/>
              </p:cNvSpPr>
              <p:nvPr/>
            </p:nvSpPr>
            <p:spPr bwMode="auto">
              <a:xfrm>
                <a:off x="4572"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40" name="Rectangle 329"/>
              <p:cNvSpPr>
                <a:spLocks noChangeArrowheads="1"/>
              </p:cNvSpPr>
              <p:nvPr/>
            </p:nvSpPr>
            <p:spPr bwMode="auto">
              <a:xfrm>
                <a:off x="458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41" name="Rectangle 330"/>
              <p:cNvSpPr>
                <a:spLocks noChangeArrowheads="1"/>
              </p:cNvSpPr>
              <p:nvPr/>
            </p:nvSpPr>
            <p:spPr bwMode="auto">
              <a:xfrm>
                <a:off x="460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42" name="Rectangle 331"/>
              <p:cNvSpPr>
                <a:spLocks noChangeArrowheads="1"/>
              </p:cNvSpPr>
              <p:nvPr/>
            </p:nvSpPr>
            <p:spPr bwMode="auto">
              <a:xfrm>
                <a:off x="461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43" name="Rectangle 332"/>
              <p:cNvSpPr>
                <a:spLocks noChangeArrowheads="1"/>
              </p:cNvSpPr>
              <p:nvPr/>
            </p:nvSpPr>
            <p:spPr bwMode="auto">
              <a:xfrm>
                <a:off x="463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44" name="Rectangle 333"/>
              <p:cNvSpPr>
                <a:spLocks noChangeArrowheads="1"/>
              </p:cNvSpPr>
              <p:nvPr/>
            </p:nvSpPr>
            <p:spPr bwMode="auto">
              <a:xfrm>
                <a:off x="464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45" name="Rectangle 334"/>
              <p:cNvSpPr>
                <a:spLocks noChangeArrowheads="1"/>
              </p:cNvSpPr>
              <p:nvPr/>
            </p:nvSpPr>
            <p:spPr bwMode="auto">
              <a:xfrm>
                <a:off x="465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46" name="Rectangle 335"/>
              <p:cNvSpPr>
                <a:spLocks noChangeArrowheads="1"/>
              </p:cNvSpPr>
              <p:nvPr/>
            </p:nvSpPr>
            <p:spPr bwMode="auto">
              <a:xfrm>
                <a:off x="4673"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47" name="Rectangle 336"/>
              <p:cNvSpPr>
                <a:spLocks noChangeArrowheads="1"/>
              </p:cNvSpPr>
              <p:nvPr/>
            </p:nvSpPr>
            <p:spPr bwMode="auto">
              <a:xfrm>
                <a:off x="468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48" name="Rectangle 337"/>
              <p:cNvSpPr>
                <a:spLocks noChangeArrowheads="1"/>
              </p:cNvSpPr>
              <p:nvPr/>
            </p:nvSpPr>
            <p:spPr bwMode="auto">
              <a:xfrm>
                <a:off x="470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49" name="Rectangle 338"/>
              <p:cNvSpPr>
                <a:spLocks noChangeArrowheads="1"/>
              </p:cNvSpPr>
              <p:nvPr/>
            </p:nvSpPr>
            <p:spPr bwMode="auto">
              <a:xfrm>
                <a:off x="471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50" name="Rectangle 339"/>
              <p:cNvSpPr>
                <a:spLocks noChangeArrowheads="1"/>
              </p:cNvSpPr>
              <p:nvPr/>
            </p:nvSpPr>
            <p:spPr bwMode="auto">
              <a:xfrm>
                <a:off x="473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51" name="Rectangle 340"/>
              <p:cNvSpPr>
                <a:spLocks noChangeArrowheads="1"/>
              </p:cNvSpPr>
              <p:nvPr/>
            </p:nvSpPr>
            <p:spPr bwMode="auto">
              <a:xfrm>
                <a:off x="4745"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52" name="Rectangle 341"/>
              <p:cNvSpPr>
                <a:spLocks noChangeArrowheads="1"/>
              </p:cNvSpPr>
              <p:nvPr/>
            </p:nvSpPr>
            <p:spPr bwMode="auto">
              <a:xfrm>
                <a:off x="476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53" name="Rectangle 342"/>
              <p:cNvSpPr>
                <a:spLocks noChangeArrowheads="1"/>
              </p:cNvSpPr>
              <p:nvPr/>
            </p:nvSpPr>
            <p:spPr bwMode="auto">
              <a:xfrm>
                <a:off x="477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54" name="Rectangle 343"/>
              <p:cNvSpPr>
                <a:spLocks noChangeArrowheads="1"/>
              </p:cNvSpPr>
              <p:nvPr/>
            </p:nvSpPr>
            <p:spPr bwMode="auto">
              <a:xfrm>
                <a:off x="478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55" name="Rectangle 344"/>
              <p:cNvSpPr>
                <a:spLocks noChangeArrowheads="1"/>
              </p:cNvSpPr>
              <p:nvPr/>
            </p:nvSpPr>
            <p:spPr bwMode="auto">
              <a:xfrm>
                <a:off x="480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56" name="Rectangle 345"/>
              <p:cNvSpPr>
                <a:spLocks noChangeArrowheads="1"/>
              </p:cNvSpPr>
              <p:nvPr/>
            </p:nvSpPr>
            <p:spPr bwMode="auto">
              <a:xfrm>
                <a:off x="4817"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57" name="Rectangle 346"/>
              <p:cNvSpPr>
                <a:spLocks noChangeArrowheads="1"/>
              </p:cNvSpPr>
              <p:nvPr/>
            </p:nvSpPr>
            <p:spPr bwMode="auto">
              <a:xfrm>
                <a:off x="483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58" name="Rectangle 347"/>
              <p:cNvSpPr>
                <a:spLocks noChangeArrowheads="1"/>
              </p:cNvSpPr>
              <p:nvPr/>
            </p:nvSpPr>
            <p:spPr bwMode="auto">
              <a:xfrm>
                <a:off x="4846"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59" name="Rectangle 348"/>
              <p:cNvSpPr>
                <a:spLocks noChangeArrowheads="1"/>
              </p:cNvSpPr>
              <p:nvPr/>
            </p:nvSpPr>
            <p:spPr bwMode="auto">
              <a:xfrm>
                <a:off x="486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60" name="Rectangle 349"/>
              <p:cNvSpPr>
                <a:spLocks noChangeArrowheads="1"/>
              </p:cNvSpPr>
              <p:nvPr/>
            </p:nvSpPr>
            <p:spPr bwMode="auto">
              <a:xfrm>
                <a:off x="487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61" name="Rectangle 350"/>
              <p:cNvSpPr>
                <a:spLocks noChangeArrowheads="1"/>
              </p:cNvSpPr>
              <p:nvPr/>
            </p:nvSpPr>
            <p:spPr bwMode="auto">
              <a:xfrm>
                <a:off x="489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62" name="Rectangle 351"/>
              <p:cNvSpPr>
                <a:spLocks noChangeArrowheads="1"/>
              </p:cNvSpPr>
              <p:nvPr/>
            </p:nvSpPr>
            <p:spPr bwMode="auto">
              <a:xfrm>
                <a:off x="490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63" name="Rectangle 352"/>
              <p:cNvSpPr>
                <a:spLocks noChangeArrowheads="1"/>
              </p:cNvSpPr>
              <p:nvPr/>
            </p:nvSpPr>
            <p:spPr bwMode="auto">
              <a:xfrm>
                <a:off x="4918"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64" name="Rectangle 353"/>
              <p:cNvSpPr>
                <a:spLocks noChangeArrowheads="1"/>
              </p:cNvSpPr>
              <p:nvPr/>
            </p:nvSpPr>
            <p:spPr bwMode="auto">
              <a:xfrm>
                <a:off x="493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65" name="Rectangle 354"/>
              <p:cNvSpPr>
                <a:spLocks noChangeArrowheads="1"/>
              </p:cNvSpPr>
              <p:nvPr/>
            </p:nvSpPr>
            <p:spPr bwMode="auto">
              <a:xfrm>
                <a:off x="494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66" name="Rectangle 355"/>
              <p:cNvSpPr>
                <a:spLocks noChangeArrowheads="1"/>
              </p:cNvSpPr>
              <p:nvPr/>
            </p:nvSpPr>
            <p:spPr bwMode="auto">
              <a:xfrm>
                <a:off x="496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67" name="Rectangle 356"/>
              <p:cNvSpPr>
                <a:spLocks noChangeArrowheads="1"/>
              </p:cNvSpPr>
              <p:nvPr/>
            </p:nvSpPr>
            <p:spPr bwMode="auto">
              <a:xfrm>
                <a:off x="497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68" name="Rectangle 357"/>
              <p:cNvSpPr>
                <a:spLocks noChangeArrowheads="1"/>
              </p:cNvSpPr>
              <p:nvPr/>
            </p:nvSpPr>
            <p:spPr bwMode="auto">
              <a:xfrm>
                <a:off x="4990"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69" name="Rectangle 358"/>
              <p:cNvSpPr>
                <a:spLocks noChangeArrowheads="1"/>
              </p:cNvSpPr>
              <p:nvPr/>
            </p:nvSpPr>
            <p:spPr bwMode="auto">
              <a:xfrm>
                <a:off x="500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70" name="Rectangle 359"/>
              <p:cNvSpPr>
                <a:spLocks noChangeArrowheads="1"/>
              </p:cNvSpPr>
              <p:nvPr/>
            </p:nvSpPr>
            <p:spPr bwMode="auto">
              <a:xfrm>
                <a:off x="5016" y="3321"/>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71" name="Rectangle 360"/>
              <p:cNvSpPr>
                <a:spLocks noChangeArrowheads="1"/>
              </p:cNvSpPr>
              <p:nvPr/>
            </p:nvSpPr>
            <p:spPr bwMode="auto">
              <a:xfrm>
                <a:off x="5016" y="3306"/>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72" name="Rectangle 361"/>
              <p:cNvSpPr>
                <a:spLocks noChangeArrowheads="1"/>
              </p:cNvSpPr>
              <p:nvPr/>
            </p:nvSpPr>
            <p:spPr bwMode="auto">
              <a:xfrm>
                <a:off x="5016" y="329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73" name="Rectangle 362"/>
              <p:cNvSpPr>
                <a:spLocks noChangeArrowheads="1"/>
              </p:cNvSpPr>
              <p:nvPr/>
            </p:nvSpPr>
            <p:spPr bwMode="auto">
              <a:xfrm>
                <a:off x="5016" y="3275"/>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74" name="Rectangle 363"/>
              <p:cNvSpPr>
                <a:spLocks noChangeArrowheads="1"/>
              </p:cNvSpPr>
              <p:nvPr/>
            </p:nvSpPr>
            <p:spPr bwMode="auto">
              <a:xfrm>
                <a:off x="5016" y="3259"/>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75" name="Rectangle 364"/>
              <p:cNvSpPr>
                <a:spLocks noChangeArrowheads="1"/>
              </p:cNvSpPr>
              <p:nvPr/>
            </p:nvSpPr>
            <p:spPr bwMode="auto">
              <a:xfrm>
                <a:off x="5016" y="3244"/>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76" name="Rectangle 365"/>
              <p:cNvSpPr>
                <a:spLocks noChangeArrowheads="1"/>
              </p:cNvSpPr>
              <p:nvPr/>
            </p:nvSpPr>
            <p:spPr bwMode="auto">
              <a:xfrm>
                <a:off x="5016" y="3228"/>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77" name="Rectangle 366"/>
              <p:cNvSpPr>
                <a:spLocks noChangeArrowheads="1"/>
              </p:cNvSpPr>
              <p:nvPr/>
            </p:nvSpPr>
            <p:spPr bwMode="auto">
              <a:xfrm>
                <a:off x="5016" y="3213"/>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78" name="Rectangle 367"/>
              <p:cNvSpPr>
                <a:spLocks noChangeArrowheads="1"/>
              </p:cNvSpPr>
              <p:nvPr/>
            </p:nvSpPr>
            <p:spPr bwMode="auto">
              <a:xfrm>
                <a:off x="5016" y="3197"/>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79" name="Rectangle 368"/>
              <p:cNvSpPr>
                <a:spLocks noChangeArrowheads="1"/>
              </p:cNvSpPr>
              <p:nvPr/>
            </p:nvSpPr>
            <p:spPr bwMode="auto">
              <a:xfrm>
                <a:off x="5016" y="3182"/>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80" name="Rectangle 369"/>
              <p:cNvSpPr>
                <a:spLocks noChangeArrowheads="1"/>
              </p:cNvSpPr>
              <p:nvPr/>
            </p:nvSpPr>
            <p:spPr bwMode="auto">
              <a:xfrm>
                <a:off x="5016" y="3166"/>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81" name="Rectangle 370"/>
              <p:cNvSpPr>
                <a:spLocks noChangeArrowheads="1"/>
              </p:cNvSpPr>
              <p:nvPr/>
            </p:nvSpPr>
            <p:spPr bwMode="auto">
              <a:xfrm>
                <a:off x="5016" y="315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82" name="Rectangle 371"/>
              <p:cNvSpPr>
                <a:spLocks noChangeArrowheads="1"/>
              </p:cNvSpPr>
              <p:nvPr/>
            </p:nvSpPr>
            <p:spPr bwMode="auto">
              <a:xfrm>
                <a:off x="5016" y="313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83" name="Rectangle 372"/>
              <p:cNvSpPr>
                <a:spLocks noChangeArrowheads="1"/>
              </p:cNvSpPr>
              <p:nvPr/>
            </p:nvSpPr>
            <p:spPr bwMode="auto">
              <a:xfrm>
                <a:off x="5016" y="3119"/>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84" name="Rectangle 373"/>
              <p:cNvSpPr>
                <a:spLocks noChangeArrowheads="1"/>
              </p:cNvSpPr>
              <p:nvPr/>
            </p:nvSpPr>
            <p:spPr bwMode="auto">
              <a:xfrm>
                <a:off x="5016" y="3104"/>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85" name="Rectangle 374"/>
              <p:cNvSpPr>
                <a:spLocks noChangeArrowheads="1"/>
              </p:cNvSpPr>
              <p:nvPr/>
            </p:nvSpPr>
            <p:spPr bwMode="auto">
              <a:xfrm>
                <a:off x="5016" y="3088"/>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86" name="Rectangle 375"/>
              <p:cNvSpPr>
                <a:spLocks noChangeArrowheads="1"/>
              </p:cNvSpPr>
              <p:nvPr/>
            </p:nvSpPr>
            <p:spPr bwMode="auto">
              <a:xfrm>
                <a:off x="5016" y="3073"/>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87" name="Rectangle 376"/>
              <p:cNvSpPr>
                <a:spLocks noChangeArrowheads="1"/>
              </p:cNvSpPr>
              <p:nvPr/>
            </p:nvSpPr>
            <p:spPr bwMode="auto">
              <a:xfrm>
                <a:off x="5016" y="3057"/>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88" name="Rectangle 377"/>
              <p:cNvSpPr>
                <a:spLocks noChangeArrowheads="1"/>
              </p:cNvSpPr>
              <p:nvPr/>
            </p:nvSpPr>
            <p:spPr bwMode="auto">
              <a:xfrm>
                <a:off x="5016" y="3042"/>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89" name="Rectangle 378"/>
              <p:cNvSpPr>
                <a:spLocks noChangeArrowheads="1"/>
              </p:cNvSpPr>
              <p:nvPr/>
            </p:nvSpPr>
            <p:spPr bwMode="auto">
              <a:xfrm>
                <a:off x="5016" y="3026"/>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90" name="Rectangle 379"/>
              <p:cNvSpPr>
                <a:spLocks noChangeArrowheads="1"/>
              </p:cNvSpPr>
              <p:nvPr/>
            </p:nvSpPr>
            <p:spPr bwMode="auto">
              <a:xfrm>
                <a:off x="5016" y="3011"/>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91" name="Rectangle 380"/>
              <p:cNvSpPr>
                <a:spLocks noChangeArrowheads="1"/>
              </p:cNvSpPr>
              <p:nvPr/>
            </p:nvSpPr>
            <p:spPr bwMode="auto">
              <a:xfrm>
                <a:off x="5016" y="299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92" name="Rectangle 381"/>
              <p:cNvSpPr>
                <a:spLocks noChangeArrowheads="1"/>
              </p:cNvSpPr>
              <p:nvPr/>
            </p:nvSpPr>
            <p:spPr bwMode="auto">
              <a:xfrm>
                <a:off x="5016" y="2980"/>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93" name="Rectangle 382"/>
              <p:cNvSpPr>
                <a:spLocks noChangeArrowheads="1"/>
              </p:cNvSpPr>
              <p:nvPr/>
            </p:nvSpPr>
            <p:spPr bwMode="auto">
              <a:xfrm>
                <a:off x="5016" y="2964"/>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94" name="Rectangle 383"/>
              <p:cNvSpPr>
                <a:spLocks noChangeArrowheads="1"/>
              </p:cNvSpPr>
              <p:nvPr/>
            </p:nvSpPr>
            <p:spPr bwMode="auto">
              <a:xfrm>
                <a:off x="5016" y="2949"/>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95" name="Rectangle 384"/>
              <p:cNvSpPr>
                <a:spLocks noChangeArrowheads="1"/>
              </p:cNvSpPr>
              <p:nvPr/>
            </p:nvSpPr>
            <p:spPr bwMode="auto">
              <a:xfrm>
                <a:off x="5016" y="2933"/>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96" name="Rectangle 385"/>
              <p:cNvSpPr>
                <a:spLocks noChangeArrowheads="1"/>
              </p:cNvSpPr>
              <p:nvPr/>
            </p:nvSpPr>
            <p:spPr bwMode="auto">
              <a:xfrm>
                <a:off x="5016" y="2918"/>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97" name="Rectangle 386"/>
              <p:cNvSpPr>
                <a:spLocks noChangeArrowheads="1"/>
              </p:cNvSpPr>
              <p:nvPr/>
            </p:nvSpPr>
            <p:spPr bwMode="auto">
              <a:xfrm>
                <a:off x="5016" y="2902"/>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98" name="Rectangle 387"/>
              <p:cNvSpPr>
                <a:spLocks noChangeArrowheads="1"/>
              </p:cNvSpPr>
              <p:nvPr/>
            </p:nvSpPr>
            <p:spPr bwMode="auto">
              <a:xfrm>
                <a:off x="5016" y="2886"/>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799" name="Rectangle 388"/>
              <p:cNvSpPr>
                <a:spLocks noChangeArrowheads="1"/>
              </p:cNvSpPr>
              <p:nvPr/>
            </p:nvSpPr>
            <p:spPr bwMode="auto">
              <a:xfrm>
                <a:off x="5016" y="2871"/>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00" name="Rectangle 389"/>
              <p:cNvSpPr>
                <a:spLocks noChangeArrowheads="1"/>
              </p:cNvSpPr>
              <p:nvPr/>
            </p:nvSpPr>
            <p:spPr bwMode="auto">
              <a:xfrm>
                <a:off x="5016" y="285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01" name="Rectangle 390"/>
              <p:cNvSpPr>
                <a:spLocks noChangeArrowheads="1"/>
              </p:cNvSpPr>
              <p:nvPr/>
            </p:nvSpPr>
            <p:spPr bwMode="auto">
              <a:xfrm>
                <a:off x="5016" y="284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02" name="Rectangle 391"/>
              <p:cNvSpPr>
                <a:spLocks noChangeArrowheads="1"/>
              </p:cNvSpPr>
              <p:nvPr/>
            </p:nvSpPr>
            <p:spPr bwMode="auto">
              <a:xfrm>
                <a:off x="5016" y="2824"/>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03" name="Rectangle 392"/>
              <p:cNvSpPr>
                <a:spLocks noChangeArrowheads="1"/>
              </p:cNvSpPr>
              <p:nvPr/>
            </p:nvSpPr>
            <p:spPr bwMode="auto">
              <a:xfrm>
                <a:off x="5016" y="2809"/>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04" name="Rectangle 393"/>
              <p:cNvSpPr>
                <a:spLocks noChangeArrowheads="1"/>
              </p:cNvSpPr>
              <p:nvPr/>
            </p:nvSpPr>
            <p:spPr bwMode="auto">
              <a:xfrm>
                <a:off x="5016" y="2793"/>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05" name="Rectangle 394"/>
              <p:cNvSpPr>
                <a:spLocks noChangeArrowheads="1"/>
              </p:cNvSpPr>
              <p:nvPr/>
            </p:nvSpPr>
            <p:spPr bwMode="auto">
              <a:xfrm>
                <a:off x="5016" y="2778"/>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06" name="Rectangle 395"/>
              <p:cNvSpPr>
                <a:spLocks noChangeArrowheads="1"/>
              </p:cNvSpPr>
              <p:nvPr/>
            </p:nvSpPr>
            <p:spPr bwMode="auto">
              <a:xfrm>
                <a:off x="5016" y="2762"/>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07" name="Rectangle 396"/>
              <p:cNvSpPr>
                <a:spLocks noChangeArrowheads="1"/>
              </p:cNvSpPr>
              <p:nvPr/>
            </p:nvSpPr>
            <p:spPr bwMode="auto">
              <a:xfrm>
                <a:off x="5016" y="2747"/>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08" name="Rectangle 397"/>
              <p:cNvSpPr>
                <a:spLocks noChangeArrowheads="1"/>
              </p:cNvSpPr>
              <p:nvPr/>
            </p:nvSpPr>
            <p:spPr bwMode="auto">
              <a:xfrm>
                <a:off x="5016" y="2731"/>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09" name="Rectangle 398"/>
              <p:cNvSpPr>
                <a:spLocks noChangeArrowheads="1"/>
              </p:cNvSpPr>
              <p:nvPr/>
            </p:nvSpPr>
            <p:spPr bwMode="auto">
              <a:xfrm>
                <a:off x="5016" y="2716"/>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10" name="Rectangle 399"/>
              <p:cNvSpPr>
                <a:spLocks noChangeArrowheads="1"/>
              </p:cNvSpPr>
              <p:nvPr/>
            </p:nvSpPr>
            <p:spPr bwMode="auto">
              <a:xfrm>
                <a:off x="5016" y="270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11" name="Rectangle 400"/>
              <p:cNvSpPr>
                <a:spLocks noChangeArrowheads="1"/>
              </p:cNvSpPr>
              <p:nvPr/>
            </p:nvSpPr>
            <p:spPr bwMode="auto">
              <a:xfrm>
                <a:off x="5016" y="2685"/>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12" name="Rectangle 401"/>
              <p:cNvSpPr>
                <a:spLocks noChangeArrowheads="1"/>
              </p:cNvSpPr>
              <p:nvPr/>
            </p:nvSpPr>
            <p:spPr bwMode="auto">
              <a:xfrm>
                <a:off x="5016" y="2669"/>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13" name="Rectangle 402"/>
              <p:cNvSpPr>
                <a:spLocks noChangeArrowheads="1"/>
              </p:cNvSpPr>
              <p:nvPr/>
            </p:nvSpPr>
            <p:spPr bwMode="auto">
              <a:xfrm>
                <a:off x="5016" y="2654"/>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14" name="Rectangle 403"/>
              <p:cNvSpPr>
                <a:spLocks noChangeArrowheads="1"/>
              </p:cNvSpPr>
              <p:nvPr/>
            </p:nvSpPr>
            <p:spPr bwMode="auto">
              <a:xfrm>
                <a:off x="5016" y="2638"/>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15" name="Rectangle 404"/>
              <p:cNvSpPr>
                <a:spLocks noChangeArrowheads="1"/>
              </p:cNvSpPr>
              <p:nvPr/>
            </p:nvSpPr>
            <p:spPr bwMode="auto">
              <a:xfrm>
                <a:off x="5016" y="2622"/>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16" name="Rectangle 405"/>
              <p:cNvSpPr>
                <a:spLocks noChangeArrowheads="1"/>
              </p:cNvSpPr>
              <p:nvPr/>
            </p:nvSpPr>
            <p:spPr bwMode="auto">
              <a:xfrm>
                <a:off x="5016" y="2607"/>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17" name="Rectangle 406"/>
              <p:cNvSpPr>
                <a:spLocks noChangeArrowheads="1"/>
              </p:cNvSpPr>
              <p:nvPr/>
            </p:nvSpPr>
            <p:spPr bwMode="auto">
              <a:xfrm>
                <a:off x="5016" y="2591"/>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18" name="Rectangle 407"/>
              <p:cNvSpPr>
                <a:spLocks noChangeArrowheads="1"/>
              </p:cNvSpPr>
              <p:nvPr/>
            </p:nvSpPr>
            <p:spPr bwMode="auto">
              <a:xfrm>
                <a:off x="501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19" name="Rectangle 408"/>
              <p:cNvSpPr>
                <a:spLocks noChangeArrowheads="1"/>
              </p:cNvSpPr>
              <p:nvPr/>
            </p:nvSpPr>
            <p:spPr bwMode="auto">
              <a:xfrm>
                <a:off x="499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20" name="Rectangle 409"/>
              <p:cNvSpPr>
                <a:spLocks noChangeArrowheads="1"/>
              </p:cNvSpPr>
              <p:nvPr/>
            </p:nvSpPr>
            <p:spPr bwMode="auto">
              <a:xfrm>
                <a:off x="498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21" name="Rectangle 410"/>
              <p:cNvSpPr>
                <a:spLocks noChangeArrowheads="1"/>
              </p:cNvSpPr>
              <p:nvPr/>
            </p:nvSpPr>
            <p:spPr bwMode="auto">
              <a:xfrm>
                <a:off x="496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22" name="Rectangle 411"/>
              <p:cNvSpPr>
                <a:spLocks noChangeArrowheads="1"/>
              </p:cNvSpPr>
              <p:nvPr/>
            </p:nvSpPr>
            <p:spPr bwMode="auto">
              <a:xfrm>
                <a:off x="4954"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23" name="Rectangle 412"/>
              <p:cNvSpPr>
                <a:spLocks noChangeArrowheads="1"/>
              </p:cNvSpPr>
              <p:nvPr/>
            </p:nvSpPr>
            <p:spPr bwMode="auto">
              <a:xfrm>
                <a:off x="494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24" name="Rectangle 413"/>
              <p:cNvSpPr>
                <a:spLocks noChangeArrowheads="1"/>
              </p:cNvSpPr>
              <p:nvPr/>
            </p:nvSpPr>
            <p:spPr bwMode="auto">
              <a:xfrm>
                <a:off x="492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25" name="Rectangle 414"/>
              <p:cNvSpPr>
                <a:spLocks noChangeArrowheads="1"/>
              </p:cNvSpPr>
              <p:nvPr/>
            </p:nvSpPr>
            <p:spPr bwMode="auto">
              <a:xfrm>
                <a:off x="491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26" name="Rectangle 415"/>
              <p:cNvSpPr>
                <a:spLocks noChangeArrowheads="1"/>
              </p:cNvSpPr>
              <p:nvPr/>
            </p:nvSpPr>
            <p:spPr bwMode="auto">
              <a:xfrm>
                <a:off x="489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27" name="Rectangle 416"/>
              <p:cNvSpPr>
                <a:spLocks noChangeArrowheads="1"/>
              </p:cNvSpPr>
              <p:nvPr/>
            </p:nvSpPr>
            <p:spPr bwMode="auto">
              <a:xfrm>
                <a:off x="4882"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28" name="Rectangle 417"/>
              <p:cNvSpPr>
                <a:spLocks noChangeArrowheads="1"/>
              </p:cNvSpPr>
              <p:nvPr/>
            </p:nvSpPr>
            <p:spPr bwMode="auto">
              <a:xfrm>
                <a:off x="486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29" name="Rectangle 418"/>
              <p:cNvSpPr>
                <a:spLocks noChangeArrowheads="1"/>
              </p:cNvSpPr>
              <p:nvPr/>
            </p:nvSpPr>
            <p:spPr bwMode="auto">
              <a:xfrm>
                <a:off x="485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30" name="Rectangle 419"/>
              <p:cNvSpPr>
                <a:spLocks noChangeArrowheads="1"/>
              </p:cNvSpPr>
              <p:nvPr/>
            </p:nvSpPr>
            <p:spPr bwMode="auto">
              <a:xfrm>
                <a:off x="483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31" name="Rectangle 420"/>
              <p:cNvSpPr>
                <a:spLocks noChangeArrowheads="1"/>
              </p:cNvSpPr>
              <p:nvPr/>
            </p:nvSpPr>
            <p:spPr bwMode="auto">
              <a:xfrm>
                <a:off x="482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32" name="Rectangle 421"/>
              <p:cNvSpPr>
                <a:spLocks noChangeArrowheads="1"/>
              </p:cNvSpPr>
              <p:nvPr/>
            </p:nvSpPr>
            <p:spPr bwMode="auto">
              <a:xfrm>
                <a:off x="481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33" name="Rectangle 422"/>
              <p:cNvSpPr>
                <a:spLocks noChangeArrowheads="1"/>
              </p:cNvSpPr>
              <p:nvPr/>
            </p:nvSpPr>
            <p:spPr bwMode="auto">
              <a:xfrm>
                <a:off x="479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34" name="Rectangle 423"/>
              <p:cNvSpPr>
                <a:spLocks noChangeArrowheads="1"/>
              </p:cNvSpPr>
              <p:nvPr/>
            </p:nvSpPr>
            <p:spPr bwMode="auto">
              <a:xfrm>
                <a:off x="4781"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35" name="Rectangle 424"/>
              <p:cNvSpPr>
                <a:spLocks noChangeArrowheads="1"/>
              </p:cNvSpPr>
              <p:nvPr/>
            </p:nvSpPr>
            <p:spPr bwMode="auto">
              <a:xfrm>
                <a:off x="476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36" name="Rectangle 425"/>
              <p:cNvSpPr>
                <a:spLocks noChangeArrowheads="1"/>
              </p:cNvSpPr>
              <p:nvPr/>
            </p:nvSpPr>
            <p:spPr bwMode="auto">
              <a:xfrm>
                <a:off x="475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37" name="Rectangle 426"/>
              <p:cNvSpPr>
                <a:spLocks noChangeArrowheads="1"/>
              </p:cNvSpPr>
              <p:nvPr/>
            </p:nvSpPr>
            <p:spPr bwMode="auto">
              <a:xfrm>
                <a:off x="473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38" name="Rectangle 427"/>
              <p:cNvSpPr>
                <a:spLocks noChangeArrowheads="1"/>
              </p:cNvSpPr>
              <p:nvPr/>
            </p:nvSpPr>
            <p:spPr bwMode="auto">
              <a:xfrm>
                <a:off x="472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39" name="Rectangle 428"/>
              <p:cNvSpPr>
                <a:spLocks noChangeArrowheads="1"/>
              </p:cNvSpPr>
              <p:nvPr/>
            </p:nvSpPr>
            <p:spPr bwMode="auto">
              <a:xfrm>
                <a:off x="4709"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40" name="Rectangle 429"/>
              <p:cNvSpPr>
                <a:spLocks noChangeArrowheads="1"/>
              </p:cNvSpPr>
              <p:nvPr/>
            </p:nvSpPr>
            <p:spPr bwMode="auto">
              <a:xfrm>
                <a:off x="469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41" name="Rectangle 430"/>
              <p:cNvSpPr>
                <a:spLocks noChangeArrowheads="1"/>
              </p:cNvSpPr>
              <p:nvPr/>
            </p:nvSpPr>
            <p:spPr bwMode="auto">
              <a:xfrm>
                <a:off x="468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42" name="Rectangle 431"/>
              <p:cNvSpPr>
                <a:spLocks noChangeArrowheads="1"/>
              </p:cNvSpPr>
              <p:nvPr/>
            </p:nvSpPr>
            <p:spPr bwMode="auto">
              <a:xfrm>
                <a:off x="466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43" name="Rectangle 432"/>
              <p:cNvSpPr>
                <a:spLocks noChangeArrowheads="1"/>
              </p:cNvSpPr>
              <p:nvPr/>
            </p:nvSpPr>
            <p:spPr bwMode="auto">
              <a:xfrm>
                <a:off x="465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44" name="Rectangle 433"/>
              <p:cNvSpPr>
                <a:spLocks noChangeArrowheads="1"/>
              </p:cNvSpPr>
              <p:nvPr/>
            </p:nvSpPr>
            <p:spPr bwMode="auto">
              <a:xfrm>
                <a:off x="4637"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45" name="Rectangle 434"/>
              <p:cNvSpPr>
                <a:spLocks noChangeArrowheads="1"/>
              </p:cNvSpPr>
              <p:nvPr/>
            </p:nvSpPr>
            <p:spPr bwMode="auto">
              <a:xfrm>
                <a:off x="462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46" name="Rectangle 435"/>
              <p:cNvSpPr>
                <a:spLocks noChangeArrowheads="1"/>
              </p:cNvSpPr>
              <p:nvPr/>
            </p:nvSpPr>
            <p:spPr bwMode="auto">
              <a:xfrm>
                <a:off x="4608"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47" name="Rectangle 436"/>
              <p:cNvSpPr>
                <a:spLocks noChangeArrowheads="1"/>
              </p:cNvSpPr>
              <p:nvPr/>
            </p:nvSpPr>
            <p:spPr bwMode="auto">
              <a:xfrm>
                <a:off x="459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48" name="Rectangle 437"/>
              <p:cNvSpPr>
                <a:spLocks noChangeArrowheads="1"/>
              </p:cNvSpPr>
              <p:nvPr/>
            </p:nvSpPr>
            <p:spPr bwMode="auto">
              <a:xfrm>
                <a:off x="458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49" name="Rectangle 438"/>
              <p:cNvSpPr>
                <a:spLocks noChangeArrowheads="1"/>
              </p:cNvSpPr>
              <p:nvPr/>
            </p:nvSpPr>
            <p:spPr bwMode="auto">
              <a:xfrm>
                <a:off x="456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50" name="Rectangle 439"/>
              <p:cNvSpPr>
                <a:spLocks noChangeArrowheads="1"/>
              </p:cNvSpPr>
              <p:nvPr/>
            </p:nvSpPr>
            <p:spPr bwMode="auto">
              <a:xfrm>
                <a:off x="455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51" name="Rectangle 440"/>
              <p:cNvSpPr>
                <a:spLocks noChangeArrowheads="1"/>
              </p:cNvSpPr>
              <p:nvPr/>
            </p:nvSpPr>
            <p:spPr bwMode="auto">
              <a:xfrm>
                <a:off x="4536"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52" name="Rectangle 441"/>
              <p:cNvSpPr>
                <a:spLocks noChangeArrowheads="1"/>
              </p:cNvSpPr>
              <p:nvPr/>
            </p:nvSpPr>
            <p:spPr bwMode="auto">
              <a:xfrm>
                <a:off x="452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53" name="Rectangle 442"/>
              <p:cNvSpPr>
                <a:spLocks noChangeArrowheads="1"/>
              </p:cNvSpPr>
              <p:nvPr/>
            </p:nvSpPr>
            <p:spPr bwMode="auto">
              <a:xfrm>
                <a:off x="450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54" name="Rectangle 443"/>
              <p:cNvSpPr>
                <a:spLocks noChangeArrowheads="1"/>
              </p:cNvSpPr>
              <p:nvPr/>
            </p:nvSpPr>
            <p:spPr bwMode="auto">
              <a:xfrm>
                <a:off x="449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55" name="Rectangle 444"/>
              <p:cNvSpPr>
                <a:spLocks noChangeArrowheads="1"/>
              </p:cNvSpPr>
              <p:nvPr/>
            </p:nvSpPr>
            <p:spPr bwMode="auto">
              <a:xfrm>
                <a:off x="447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56" name="Rectangle 445"/>
              <p:cNvSpPr>
                <a:spLocks noChangeArrowheads="1"/>
              </p:cNvSpPr>
              <p:nvPr/>
            </p:nvSpPr>
            <p:spPr bwMode="auto">
              <a:xfrm>
                <a:off x="4464"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57" name="Rectangle 446"/>
              <p:cNvSpPr>
                <a:spLocks noChangeArrowheads="1"/>
              </p:cNvSpPr>
              <p:nvPr/>
            </p:nvSpPr>
            <p:spPr bwMode="auto">
              <a:xfrm>
                <a:off x="445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58" name="Rectangle 447"/>
              <p:cNvSpPr>
                <a:spLocks noChangeArrowheads="1"/>
              </p:cNvSpPr>
              <p:nvPr/>
            </p:nvSpPr>
            <p:spPr bwMode="auto">
              <a:xfrm>
                <a:off x="443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59" name="Rectangle 448"/>
              <p:cNvSpPr>
                <a:spLocks noChangeArrowheads="1"/>
              </p:cNvSpPr>
              <p:nvPr/>
            </p:nvSpPr>
            <p:spPr bwMode="auto">
              <a:xfrm>
                <a:off x="442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60" name="Rectangle 449"/>
              <p:cNvSpPr>
                <a:spLocks noChangeArrowheads="1"/>
              </p:cNvSpPr>
              <p:nvPr/>
            </p:nvSpPr>
            <p:spPr bwMode="auto">
              <a:xfrm>
                <a:off x="440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61" name="Rectangle 450"/>
              <p:cNvSpPr>
                <a:spLocks noChangeArrowheads="1"/>
              </p:cNvSpPr>
              <p:nvPr/>
            </p:nvSpPr>
            <p:spPr bwMode="auto">
              <a:xfrm>
                <a:off x="439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62" name="Rectangle 451"/>
              <p:cNvSpPr>
                <a:spLocks noChangeArrowheads="1"/>
              </p:cNvSpPr>
              <p:nvPr/>
            </p:nvSpPr>
            <p:spPr bwMode="auto">
              <a:xfrm>
                <a:off x="437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63" name="Rectangle 452"/>
              <p:cNvSpPr>
                <a:spLocks noChangeArrowheads="1"/>
              </p:cNvSpPr>
              <p:nvPr/>
            </p:nvSpPr>
            <p:spPr bwMode="auto">
              <a:xfrm>
                <a:off x="4363"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64" name="Rectangle 453"/>
              <p:cNvSpPr>
                <a:spLocks noChangeArrowheads="1"/>
              </p:cNvSpPr>
              <p:nvPr/>
            </p:nvSpPr>
            <p:spPr bwMode="auto">
              <a:xfrm>
                <a:off x="434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65" name="Rectangle 454"/>
              <p:cNvSpPr>
                <a:spLocks noChangeArrowheads="1"/>
              </p:cNvSpPr>
              <p:nvPr/>
            </p:nvSpPr>
            <p:spPr bwMode="auto">
              <a:xfrm>
                <a:off x="433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66" name="Rectangle 455"/>
              <p:cNvSpPr>
                <a:spLocks noChangeArrowheads="1"/>
              </p:cNvSpPr>
              <p:nvPr/>
            </p:nvSpPr>
            <p:spPr bwMode="auto">
              <a:xfrm>
                <a:off x="432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67" name="Rectangle 456"/>
              <p:cNvSpPr>
                <a:spLocks noChangeArrowheads="1"/>
              </p:cNvSpPr>
              <p:nvPr/>
            </p:nvSpPr>
            <p:spPr bwMode="auto">
              <a:xfrm>
                <a:off x="430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68" name="Rectangle 457"/>
              <p:cNvSpPr>
                <a:spLocks noChangeArrowheads="1"/>
              </p:cNvSpPr>
              <p:nvPr/>
            </p:nvSpPr>
            <p:spPr bwMode="auto">
              <a:xfrm>
                <a:off x="4291"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69" name="Rectangle 458"/>
              <p:cNvSpPr>
                <a:spLocks noChangeArrowheads="1"/>
              </p:cNvSpPr>
              <p:nvPr/>
            </p:nvSpPr>
            <p:spPr bwMode="auto">
              <a:xfrm>
                <a:off x="427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70" name="Rectangle 459"/>
              <p:cNvSpPr>
                <a:spLocks noChangeArrowheads="1"/>
              </p:cNvSpPr>
              <p:nvPr/>
            </p:nvSpPr>
            <p:spPr bwMode="auto">
              <a:xfrm>
                <a:off x="426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71" name="Rectangle 460"/>
              <p:cNvSpPr>
                <a:spLocks noChangeArrowheads="1"/>
              </p:cNvSpPr>
              <p:nvPr/>
            </p:nvSpPr>
            <p:spPr bwMode="auto">
              <a:xfrm>
                <a:off x="424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72" name="Rectangle 461"/>
              <p:cNvSpPr>
                <a:spLocks noChangeArrowheads="1"/>
              </p:cNvSpPr>
              <p:nvPr/>
            </p:nvSpPr>
            <p:spPr bwMode="auto">
              <a:xfrm>
                <a:off x="423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73" name="Rectangle 462"/>
              <p:cNvSpPr>
                <a:spLocks noChangeArrowheads="1"/>
              </p:cNvSpPr>
              <p:nvPr/>
            </p:nvSpPr>
            <p:spPr bwMode="auto">
              <a:xfrm>
                <a:off x="4219"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74" name="Rectangle 463"/>
              <p:cNvSpPr>
                <a:spLocks noChangeArrowheads="1"/>
              </p:cNvSpPr>
              <p:nvPr/>
            </p:nvSpPr>
            <p:spPr bwMode="auto">
              <a:xfrm>
                <a:off x="420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75" name="Rectangle 464"/>
              <p:cNvSpPr>
                <a:spLocks noChangeArrowheads="1"/>
              </p:cNvSpPr>
              <p:nvPr/>
            </p:nvSpPr>
            <p:spPr bwMode="auto">
              <a:xfrm>
                <a:off x="4190"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76" name="Rectangle 465"/>
              <p:cNvSpPr>
                <a:spLocks noChangeArrowheads="1"/>
              </p:cNvSpPr>
              <p:nvPr/>
            </p:nvSpPr>
            <p:spPr bwMode="auto">
              <a:xfrm>
                <a:off x="417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77" name="Rectangle 466"/>
              <p:cNvSpPr>
                <a:spLocks noChangeArrowheads="1"/>
              </p:cNvSpPr>
              <p:nvPr/>
            </p:nvSpPr>
            <p:spPr bwMode="auto">
              <a:xfrm>
                <a:off x="416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78" name="Rectangle 467"/>
              <p:cNvSpPr>
                <a:spLocks noChangeArrowheads="1"/>
              </p:cNvSpPr>
              <p:nvPr/>
            </p:nvSpPr>
            <p:spPr bwMode="auto">
              <a:xfrm>
                <a:off x="414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79" name="Rectangle 468"/>
              <p:cNvSpPr>
                <a:spLocks noChangeArrowheads="1"/>
              </p:cNvSpPr>
              <p:nvPr/>
            </p:nvSpPr>
            <p:spPr bwMode="auto">
              <a:xfrm>
                <a:off x="413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80" name="Rectangle 469"/>
              <p:cNvSpPr>
                <a:spLocks noChangeArrowheads="1"/>
              </p:cNvSpPr>
              <p:nvPr/>
            </p:nvSpPr>
            <p:spPr bwMode="auto">
              <a:xfrm>
                <a:off x="4118"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81" name="Rectangle 470"/>
              <p:cNvSpPr>
                <a:spLocks noChangeArrowheads="1"/>
              </p:cNvSpPr>
              <p:nvPr/>
            </p:nvSpPr>
            <p:spPr bwMode="auto">
              <a:xfrm>
                <a:off x="410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82" name="Rectangle 471"/>
              <p:cNvSpPr>
                <a:spLocks noChangeArrowheads="1"/>
              </p:cNvSpPr>
              <p:nvPr/>
            </p:nvSpPr>
            <p:spPr bwMode="auto">
              <a:xfrm>
                <a:off x="409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83" name="Rectangle 472"/>
              <p:cNvSpPr>
                <a:spLocks noChangeArrowheads="1"/>
              </p:cNvSpPr>
              <p:nvPr/>
            </p:nvSpPr>
            <p:spPr bwMode="auto">
              <a:xfrm>
                <a:off x="407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84" name="Rectangle 473"/>
              <p:cNvSpPr>
                <a:spLocks noChangeArrowheads="1"/>
              </p:cNvSpPr>
              <p:nvPr/>
            </p:nvSpPr>
            <p:spPr bwMode="auto">
              <a:xfrm>
                <a:off x="406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885" name="Rectangle 474"/>
              <p:cNvSpPr>
                <a:spLocks noChangeArrowheads="1"/>
              </p:cNvSpPr>
              <p:nvPr/>
            </p:nvSpPr>
            <p:spPr bwMode="auto">
              <a:xfrm>
                <a:off x="4046"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grpSp>
        <p:sp>
          <p:nvSpPr>
            <p:cNvPr id="164518" name="Rectangle 476"/>
            <p:cNvSpPr>
              <a:spLocks noChangeArrowheads="1"/>
            </p:cNvSpPr>
            <p:nvPr/>
          </p:nvSpPr>
          <p:spPr bwMode="auto">
            <a:xfrm>
              <a:off x="403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19" name="Rectangle 477"/>
            <p:cNvSpPr>
              <a:spLocks noChangeArrowheads="1"/>
            </p:cNvSpPr>
            <p:nvPr/>
          </p:nvSpPr>
          <p:spPr bwMode="auto">
            <a:xfrm>
              <a:off x="401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20" name="Rectangle 478"/>
            <p:cNvSpPr>
              <a:spLocks noChangeArrowheads="1"/>
            </p:cNvSpPr>
            <p:nvPr/>
          </p:nvSpPr>
          <p:spPr bwMode="auto">
            <a:xfrm>
              <a:off x="400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21" name="Rectangle 479"/>
            <p:cNvSpPr>
              <a:spLocks noChangeArrowheads="1"/>
            </p:cNvSpPr>
            <p:nvPr/>
          </p:nvSpPr>
          <p:spPr bwMode="auto">
            <a:xfrm>
              <a:off x="398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22" name="Rectangle 480"/>
            <p:cNvSpPr>
              <a:spLocks noChangeArrowheads="1"/>
            </p:cNvSpPr>
            <p:nvPr/>
          </p:nvSpPr>
          <p:spPr bwMode="auto">
            <a:xfrm>
              <a:off x="397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23" name="Rectangle 481"/>
            <p:cNvSpPr>
              <a:spLocks noChangeArrowheads="1"/>
            </p:cNvSpPr>
            <p:nvPr/>
          </p:nvSpPr>
          <p:spPr bwMode="auto">
            <a:xfrm>
              <a:off x="396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24" name="Rectangle 482"/>
            <p:cNvSpPr>
              <a:spLocks noChangeArrowheads="1"/>
            </p:cNvSpPr>
            <p:nvPr/>
          </p:nvSpPr>
          <p:spPr bwMode="auto">
            <a:xfrm>
              <a:off x="3945"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25" name="Rectangle 483"/>
            <p:cNvSpPr>
              <a:spLocks noChangeArrowheads="1"/>
            </p:cNvSpPr>
            <p:nvPr/>
          </p:nvSpPr>
          <p:spPr bwMode="auto">
            <a:xfrm>
              <a:off x="393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26" name="Rectangle 484"/>
            <p:cNvSpPr>
              <a:spLocks noChangeArrowheads="1"/>
            </p:cNvSpPr>
            <p:nvPr/>
          </p:nvSpPr>
          <p:spPr bwMode="auto">
            <a:xfrm>
              <a:off x="391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27" name="Rectangle 485"/>
            <p:cNvSpPr>
              <a:spLocks noChangeArrowheads="1"/>
            </p:cNvSpPr>
            <p:nvPr/>
          </p:nvSpPr>
          <p:spPr bwMode="auto">
            <a:xfrm>
              <a:off x="390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28" name="Rectangle 486"/>
            <p:cNvSpPr>
              <a:spLocks noChangeArrowheads="1"/>
            </p:cNvSpPr>
            <p:nvPr/>
          </p:nvSpPr>
          <p:spPr bwMode="auto">
            <a:xfrm>
              <a:off x="388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29" name="Rectangle 487"/>
            <p:cNvSpPr>
              <a:spLocks noChangeArrowheads="1"/>
            </p:cNvSpPr>
            <p:nvPr/>
          </p:nvSpPr>
          <p:spPr bwMode="auto">
            <a:xfrm>
              <a:off x="3873"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30" name="Rectangle 488"/>
            <p:cNvSpPr>
              <a:spLocks noChangeArrowheads="1"/>
            </p:cNvSpPr>
            <p:nvPr/>
          </p:nvSpPr>
          <p:spPr bwMode="auto">
            <a:xfrm>
              <a:off x="385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31" name="Rectangle 489"/>
            <p:cNvSpPr>
              <a:spLocks noChangeArrowheads="1"/>
            </p:cNvSpPr>
            <p:nvPr/>
          </p:nvSpPr>
          <p:spPr bwMode="auto">
            <a:xfrm>
              <a:off x="384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32" name="Rectangle 490"/>
            <p:cNvSpPr>
              <a:spLocks noChangeArrowheads="1"/>
            </p:cNvSpPr>
            <p:nvPr/>
          </p:nvSpPr>
          <p:spPr bwMode="auto">
            <a:xfrm>
              <a:off x="383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33" name="Rectangle 491"/>
            <p:cNvSpPr>
              <a:spLocks noChangeArrowheads="1"/>
            </p:cNvSpPr>
            <p:nvPr/>
          </p:nvSpPr>
          <p:spPr bwMode="auto">
            <a:xfrm>
              <a:off x="381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34" name="Rectangle 492"/>
            <p:cNvSpPr>
              <a:spLocks noChangeArrowheads="1"/>
            </p:cNvSpPr>
            <p:nvPr/>
          </p:nvSpPr>
          <p:spPr bwMode="auto">
            <a:xfrm>
              <a:off x="3801"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35" name="Rectangle 493"/>
            <p:cNvSpPr>
              <a:spLocks noChangeArrowheads="1"/>
            </p:cNvSpPr>
            <p:nvPr/>
          </p:nvSpPr>
          <p:spPr bwMode="auto">
            <a:xfrm>
              <a:off x="378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36" name="Rectangle 494"/>
            <p:cNvSpPr>
              <a:spLocks noChangeArrowheads="1"/>
            </p:cNvSpPr>
            <p:nvPr/>
          </p:nvSpPr>
          <p:spPr bwMode="auto">
            <a:xfrm>
              <a:off x="3772"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37" name="Rectangle 495"/>
            <p:cNvSpPr>
              <a:spLocks noChangeArrowheads="1"/>
            </p:cNvSpPr>
            <p:nvPr/>
          </p:nvSpPr>
          <p:spPr bwMode="auto">
            <a:xfrm>
              <a:off x="375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38" name="Rectangle 496"/>
            <p:cNvSpPr>
              <a:spLocks noChangeArrowheads="1"/>
            </p:cNvSpPr>
            <p:nvPr/>
          </p:nvSpPr>
          <p:spPr bwMode="auto">
            <a:xfrm>
              <a:off x="374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39" name="Rectangle 497"/>
            <p:cNvSpPr>
              <a:spLocks noChangeArrowheads="1"/>
            </p:cNvSpPr>
            <p:nvPr/>
          </p:nvSpPr>
          <p:spPr bwMode="auto">
            <a:xfrm>
              <a:off x="372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40" name="Rectangle 498"/>
            <p:cNvSpPr>
              <a:spLocks noChangeArrowheads="1"/>
            </p:cNvSpPr>
            <p:nvPr/>
          </p:nvSpPr>
          <p:spPr bwMode="auto">
            <a:xfrm>
              <a:off x="371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41" name="Rectangle 499"/>
            <p:cNvSpPr>
              <a:spLocks noChangeArrowheads="1"/>
            </p:cNvSpPr>
            <p:nvPr/>
          </p:nvSpPr>
          <p:spPr bwMode="auto">
            <a:xfrm>
              <a:off x="3700"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42" name="Rectangle 500"/>
            <p:cNvSpPr>
              <a:spLocks noChangeArrowheads="1"/>
            </p:cNvSpPr>
            <p:nvPr/>
          </p:nvSpPr>
          <p:spPr bwMode="auto">
            <a:xfrm>
              <a:off x="368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43" name="Rectangle 501"/>
            <p:cNvSpPr>
              <a:spLocks noChangeArrowheads="1"/>
            </p:cNvSpPr>
            <p:nvPr/>
          </p:nvSpPr>
          <p:spPr bwMode="auto">
            <a:xfrm>
              <a:off x="367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44" name="Rectangle 502"/>
            <p:cNvSpPr>
              <a:spLocks noChangeArrowheads="1"/>
            </p:cNvSpPr>
            <p:nvPr/>
          </p:nvSpPr>
          <p:spPr bwMode="auto">
            <a:xfrm>
              <a:off x="365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45" name="Rectangle 503"/>
            <p:cNvSpPr>
              <a:spLocks noChangeArrowheads="1"/>
            </p:cNvSpPr>
            <p:nvPr/>
          </p:nvSpPr>
          <p:spPr bwMode="auto">
            <a:xfrm>
              <a:off x="364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46" name="Rectangle 504"/>
            <p:cNvSpPr>
              <a:spLocks noChangeArrowheads="1"/>
            </p:cNvSpPr>
            <p:nvPr/>
          </p:nvSpPr>
          <p:spPr bwMode="auto">
            <a:xfrm>
              <a:off x="3628"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47" name="Rectangle 505"/>
            <p:cNvSpPr>
              <a:spLocks noChangeArrowheads="1"/>
            </p:cNvSpPr>
            <p:nvPr/>
          </p:nvSpPr>
          <p:spPr bwMode="auto">
            <a:xfrm>
              <a:off x="361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48" name="Rectangle 506"/>
            <p:cNvSpPr>
              <a:spLocks noChangeArrowheads="1"/>
            </p:cNvSpPr>
            <p:nvPr/>
          </p:nvSpPr>
          <p:spPr bwMode="auto">
            <a:xfrm>
              <a:off x="360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49" name="Rectangle 507"/>
            <p:cNvSpPr>
              <a:spLocks noChangeArrowheads="1"/>
            </p:cNvSpPr>
            <p:nvPr/>
          </p:nvSpPr>
          <p:spPr bwMode="auto">
            <a:xfrm>
              <a:off x="358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50" name="Rectangle 508"/>
            <p:cNvSpPr>
              <a:spLocks noChangeArrowheads="1"/>
            </p:cNvSpPr>
            <p:nvPr/>
          </p:nvSpPr>
          <p:spPr bwMode="auto">
            <a:xfrm>
              <a:off x="357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51" name="Rectangle 509"/>
            <p:cNvSpPr>
              <a:spLocks noChangeArrowheads="1"/>
            </p:cNvSpPr>
            <p:nvPr/>
          </p:nvSpPr>
          <p:spPr bwMode="auto">
            <a:xfrm>
              <a:off x="355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52" name="Rectangle 510"/>
            <p:cNvSpPr>
              <a:spLocks noChangeArrowheads="1"/>
            </p:cNvSpPr>
            <p:nvPr/>
          </p:nvSpPr>
          <p:spPr bwMode="auto">
            <a:xfrm>
              <a:off x="354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53" name="Rectangle 511"/>
            <p:cNvSpPr>
              <a:spLocks noChangeArrowheads="1"/>
            </p:cNvSpPr>
            <p:nvPr/>
          </p:nvSpPr>
          <p:spPr bwMode="auto">
            <a:xfrm>
              <a:off x="3527"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54" name="Rectangle 512"/>
            <p:cNvSpPr>
              <a:spLocks noChangeArrowheads="1"/>
            </p:cNvSpPr>
            <p:nvPr/>
          </p:nvSpPr>
          <p:spPr bwMode="auto">
            <a:xfrm>
              <a:off x="351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55" name="Rectangle 513"/>
            <p:cNvSpPr>
              <a:spLocks noChangeArrowheads="1"/>
            </p:cNvSpPr>
            <p:nvPr/>
          </p:nvSpPr>
          <p:spPr bwMode="auto">
            <a:xfrm>
              <a:off x="349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56" name="Rectangle 514"/>
            <p:cNvSpPr>
              <a:spLocks noChangeArrowheads="1"/>
            </p:cNvSpPr>
            <p:nvPr/>
          </p:nvSpPr>
          <p:spPr bwMode="auto">
            <a:xfrm>
              <a:off x="348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57" name="Rectangle 515"/>
            <p:cNvSpPr>
              <a:spLocks noChangeArrowheads="1"/>
            </p:cNvSpPr>
            <p:nvPr/>
          </p:nvSpPr>
          <p:spPr bwMode="auto">
            <a:xfrm>
              <a:off x="347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58" name="Rectangle 516"/>
            <p:cNvSpPr>
              <a:spLocks noChangeArrowheads="1"/>
            </p:cNvSpPr>
            <p:nvPr/>
          </p:nvSpPr>
          <p:spPr bwMode="auto">
            <a:xfrm>
              <a:off x="3455"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59" name="Rectangle 517"/>
            <p:cNvSpPr>
              <a:spLocks noChangeArrowheads="1"/>
            </p:cNvSpPr>
            <p:nvPr/>
          </p:nvSpPr>
          <p:spPr bwMode="auto">
            <a:xfrm>
              <a:off x="344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60" name="Rectangle 518"/>
            <p:cNvSpPr>
              <a:spLocks noChangeArrowheads="1"/>
            </p:cNvSpPr>
            <p:nvPr/>
          </p:nvSpPr>
          <p:spPr bwMode="auto">
            <a:xfrm>
              <a:off x="342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61" name="Rectangle 519"/>
            <p:cNvSpPr>
              <a:spLocks noChangeArrowheads="1"/>
            </p:cNvSpPr>
            <p:nvPr/>
          </p:nvSpPr>
          <p:spPr bwMode="auto">
            <a:xfrm>
              <a:off x="341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62" name="Rectangle 520"/>
            <p:cNvSpPr>
              <a:spLocks noChangeArrowheads="1"/>
            </p:cNvSpPr>
            <p:nvPr/>
          </p:nvSpPr>
          <p:spPr bwMode="auto">
            <a:xfrm>
              <a:off x="339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63" name="Rectangle 521"/>
            <p:cNvSpPr>
              <a:spLocks noChangeArrowheads="1"/>
            </p:cNvSpPr>
            <p:nvPr/>
          </p:nvSpPr>
          <p:spPr bwMode="auto">
            <a:xfrm>
              <a:off x="3383"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64" name="Rectangle 522"/>
            <p:cNvSpPr>
              <a:spLocks noChangeArrowheads="1"/>
            </p:cNvSpPr>
            <p:nvPr/>
          </p:nvSpPr>
          <p:spPr bwMode="auto">
            <a:xfrm>
              <a:off x="336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65" name="Rectangle 523"/>
            <p:cNvSpPr>
              <a:spLocks noChangeArrowheads="1"/>
            </p:cNvSpPr>
            <p:nvPr/>
          </p:nvSpPr>
          <p:spPr bwMode="auto">
            <a:xfrm>
              <a:off x="3354"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66" name="Rectangle 524"/>
            <p:cNvSpPr>
              <a:spLocks noChangeArrowheads="1"/>
            </p:cNvSpPr>
            <p:nvPr/>
          </p:nvSpPr>
          <p:spPr bwMode="auto">
            <a:xfrm>
              <a:off x="334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67" name="Rectangle 525"/>
            <p:cNvSpPr>
              <a:spLocks noChangeArrowheads="1"/>
            </p:cNvSpPr>
            <p:nvPr/>
          </p:nvSpPr>
          <p:spPr bwMode="auto">
            <a:xfrm>
              <a:off x="332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68" name="Rectangle 526"/>
            <p:cNvSpPr>
              <a:spLocks noChangeArrowheads="1"/>
            </p:cNvSpPr>
            <p:nvPr/>
          </p:nvSpPr>
          <p:spPr bwMode="auto">
            <a:xfrm>
              <a:off x="331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69" name="Rectangle 527"/>
            <p:cNvSpPr>
              <a:spLocks noChangeArrowheads="1"/>
            </p:cNvSpPr>
            <p:nvPr/>
          </p:nvSpPr>
          <p:spPr bwMode="auto">
            <a:xfrm>
              <a:off x="329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70" name="Rectangle 528"/>
            <p:cNvSpPr>
              <a:spLocks noChangeArrowheads="1"/>
            </p:cNvSpPr>
            <p:nvPr/>
          </p:nvSpPr>
          <p:spPr bwMode="auto">
            <a:xfrm>
              <a:off x="3282"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71" name="Rectangle 529"/>
            <p:cNvSpPr>
              <a:spLocks noChangeArrowheads="1"/>
            </p:cNvSpPr>
            <p:nvPr/>
          </p:nvSpPr>
          <p:spPr bwMode="auto">
            <a:xfrm>
              <a:off x="326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72" name="Rectangle 530"/>
            <p:cNvSpPr>
              <a:spLocks noChangeArrowheads="1"/>
            </p:cNvSpPr>
            <p:nvPr/>
          </p:nvSpPr>
          <p:spPr bwMode="auto">
            <a:xfrm>
              <a:off x="325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73" name="Rectangle 531"/>
            <p:cNvSpPr>
              <a:spLocks noChangeArrowheads="1"/>
            </p:cNvSpPr>
            <p:nvPr/>
          </p:nvSpPr>
          <p:spPr bwMode="auto">
            <a:xfrm>
              <a:off x="323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74" name="Rectangle 532"/>
            <p:cNvSpPr>
              <a:spLocks noChangeArrowheads="1"/>
            </p:cNvSpPr>
            <p:nvPr/>
          </p:nvSpPr>
          <p:spPr bwMode="auto">
            <a:xfrm>
              <a:off x="322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75" name="Rectangle 533"/>
            <p:cNvSpPr>
              <a:spLocks noChangeArrowheads="1"/>
            </p:cNvSpPr>
            <p:nvPr/>
          </p:nvSpPr>
          <p:spPr bwMode="auto">
            <a:xfrm>
              <a:off x="3210"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76" name="Rectangle 534"/>
            <p:cNvSpPr>
              <a:spLocks noChangeArrowheads="1"/>
            </p:cNvSpPr>
            <p:nvPr/>
          </p:nvSpPr>
          <p:spPr bwMode="auto">
            <a:xfrm>
              <a:off x="319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77" name="Rectangle 535"/>
            <p:cNvSpPr>
              <a:spLocks noChangeArrowheads="1"/>
            </p:cNvSpPr>
            <p:nvPr/>
          </p:nvSpPr>
          <p:spPr bwMode="auto">
            <a:xfrm>
              <a:off x="318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78" name="Rectangle 536"/>
            <p:cNvSpPr>
              <a:spLocks noChangeArrowheads="1"/>
            </p:cNvSpPr>
            <p:nvPr/>
          </p:nvSpPr>
          <p:spPr bwMode="auto">
            <a:xfrm>
              <a:off x="316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79" name="Rectangle 537"/>
            <p:cNvSpPr>
              <a:spLocks noChangeArrowheads="1"/>
            </p:cNvSpPr>
            <p:nvPr/>
          </p:nvSpPr>
          <p:spPr bwMode="auto">
            <a:xfrm>
              <a:off x="315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80" name="Rectangle 538"/>
            <p:cNvSpPr>
              <a:spLocks noChangeArrowheads="1"/>
            </p:cNvSpPr>
            <p:nvPr/>
          </p:nvSpPr>
          <p:spPr bwMode="auto">
            <a:xfrm>
              <a:off x="313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81" name="Rectangle 539"/>
            <p:cNvSpPr>
              <a:spLocks noChangeArrowheads="1"/>
            </p:cNvSpPr>
            <p:nvPr/>
          </p:nvSpPr>
          <p:spPr bwMode="auto">
            <a:xfrm>
              <a:off x="312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82" name="Rectangle 540"/>
            <p:cNvSpPr>
              <a:spLocks noChangeArrowheads="1"/>
            </p:cNvSpPr>
            <p:nvPr/>
          </p:nvSpPr>
          <p:spPr bwMode="auto">
            <a:xfrm>
              <a:off x="3109"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83" name="Rectangle 541"/>
            <p:cNvSpPr>
              <a:spLocks noChangeArrowheads="1"/>
            </p:cNvSpPr>
            <p:nvPr/>
          </p:nvSpPr>
          <p:spPr bwMode="auto">
            <a:xfrm>
              <a:off x="309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84" name="Rectangle 542"/>
            <p:cNvSpPr>
              <a:spLocks noChangeArrowheads="1"/>
            </p:cNvSpPr>
            <p:nvPr/>
          </p:nvSpPr>
          <p:spPr bwMode="auto">
            <a:xfrm>
              <a:off x="308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85" name="Rectangle 543"/>
            <p:cNvSpPr>
              <a:spLocks noChangeArrowheads="1"/>
            </p:cNvSpPr>
            <p:nvPr/>
          </p:nvSpPr>
          <p:spPr bwMode="auto">
            <a:xfrm>
              <a:off x="306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86" name="Rectangle 544"/>
            <p:cNvSpPr>
              <a:spLocks noChangeArrowheads="1"/>
            </p:cNvSpPr>
            <p:nvPr/>
          </p:nvSpPr>
          <p:spPr bwMode="auto">
            <a:xfrm>
              <a:off x="305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87" name="Rectangle 545"/>
            <p:cNvSpPr>
              <a:spLocks noChangeArrowheads="1"/>
            </p:cNvSpPr>
            <p:nvPr/>
          </p:nvSpPr>
          <p:spPr bwMode="auto">
            <a:xfrm>
              <a:off x="3037"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88" name="Rectangle 546"/>
            <p:cNvSpPr>
              <a:spLocks noChangeArrowheads="1"/>
            </p:cNvSpPr>
            <p:nvPr/>
          </p:nvSpPr>
          <p:spPr bwMode="auto">
            <a:xfrm>
              <a:off x="302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89" name="Rectangle 547"/>
            <p:cNvSpPr>
              <a:spLocks noChangeArrowheads="1"/>
            </p:cNvSpPr>
            <p:nvPr/>
          </p:nvSpPr>
          <p:spPr bwMode="auto">
            <a:xfrm>
              <a:off x="300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90" name="Rectangle 548"/>
            <p:cNvSpPr>
              <a:spLocks noChangeArrowheads="1"/>
            </p:cNvSpPr>
            <p:nvPr/>
          </p:nvSpPr>
          <p:spPr bwMode="auto">
            <a:xfrm>
              <a:off x="299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91" name="Rectangle 549"/>
            <p:cNvSpPr>
              <a:spLocks noChangeArrowheads="1"/>
            </p:cNvSpPr>
            <p:nvPr/>
          </p:nvSpPr>
          <p:spPr bwMode="auto">
            <a:xfrm>
              <a:off x="298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92" name="Rectangle 550"/>
            <p:cNvSpPr>
              <a:spLocks noChangeArrowheads="1"/>
            </p:cNvSpPr>
            <p:nvPr/>
          </p:nvSpPr>
          <p:spPr bwMode="auto">
            <a:xfrm>
              <a:off x="2965"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93" name="Rectangle 551"/>
            <p:cNvSpPr>
              <a:spLocks noChangeArrowheads="1"/>
            </p:cNvSpPr>
            <p:nvPr/>
          </p:nvSpPr>
          <p:spPr bwMode="auto">
            <a:xfrm>
              <a:off x="295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94" name="Rectangle 552"/>
            <p:cNvSpPr>
              <a:spLocks noChangeArrowheads="1"/>
            </p:cNvSpPr>
            <p:nvPr/>
          </p:nvSpPr>
          <p:spPr bwMode="auto">
            <a:xfrm>
              <a:off x="2936"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95" name="Rectangle 553"/>
            <p:cNvSpPr>
              <a:spLocks noChangeArrowheads="1"/>
            </p:cNvSpPr>
            <p:nvPr/>
          </p:nvSpPr>
          <p:spPr bwMode="auto">
            <a:xfrm>
              <a:off x="292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96" name="Rectangle 554"/>
            <p:cNvSpPr>
              <a:spLocks noChangeArrowheads="1"/>
            </p:cNvSpPr>
            <p:nvPr/>
          </p:nvSpPr>
          <p:spPr bwMode="auto">
            <a:xfrm>
              <a:off x="290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97" name="Rectangle 555"/>
            <p:cNvSpPr>
              <a:spLocks noChangeArrowheads="1"/>
            </p:cNvSpPr>
            <p:nvPr/>
          </p:nvSpPr>
          <p:spPr bwMode="auto">
            <a:xfrm>
              <a:off x="289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98" name="Rectangle 556"/>
            <p:cNvSpPr>
              <a:spLocks noChangeArrowheads="1"/>
            </p:cNvSpPr>
            <p:nvPr/>
          </p:nvSpPr>
          <p:spPr bwMode="auto">
            <a:xfrm>
              <a:off x="287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599" name="Rectangle 557"/>
            <p:cNvSpPr>
              <a:spLocks noChangeArrowheads="1"/>
            </p:cNvSpPr>
            <p:nvPr/>
          </p:nvSpPr>
          <p:spPr bwMode="auto">
            <a:xfrm>
              <a:off x="2864"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00" name="Rectangle 558"/>
            <p:cNvSpPr>
              <a:spLocks noChangeArrowheads="1"/>
            </p:cNvSpPr>
            <p:nvPr/>
          </p:nvSpPr>
          <p:spPr bwMode="auto">
            <a:xfrm>
              <a:off x="285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01" name="Rectangle 559"/>
            <p:cNvSpPr>
              <a:spLocks noChangeArrowheads="1"/>
            </p:cNvSpPr>
            <p:nvPr/>
          </p:nvSpPr>
          <p:spPr bwMode="auto">
            <a:xfrm>
              <a:off x="283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02" name="Rectangle 560"/>
            <p:cNvSpPr>
              <a:spLocks noChangeArrowheads="1"/>
            </p:cNvSpPr>
            <p:nvPr/>
          </p:nvSpPr>
          <p:spPr bwMode="auto">
            <a:xfrm>
              <a:off x="282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03" name="Rectangle 561"/>
            <p:cNvSpPr>
              <a:spLocks noChangeArrowheads="1"/>
            </p:cNvSpPr>
            <p:nvPr/>
          </p:nvSpPr>
          <p:spPr bwMode="auto">
            <a:xfrm>
              <a:off x="280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04" name="Rectangle 562"/>
            <p:cNvSpPr>
              <a:spLocks noChangeArrowheads="1"/>
            </p:cNvSpPr>
            <p:nvPr/>
          </p:nvSpPr>
          <p:spPr bwMode="auto">
            <a:xfrm>
              <a:off x="2792"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05" name="Rectangle 563"/>
            <p:cNvSpPr>
              <a:spLocks noChangeArrowheads="1"/>
            </p:cNvSpPr>
            <p:nvPr/>
          </p:nvSpPr>
          <p:spPr bwMode="auto">
            <a:xfrm>
              <a:off x="277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06" name="Rectangle 564"/>
            <p:cNvSpPr>
              <a:spLocks noChangeArrowheads="1"/>
            </p:cNvSpPr>
            <p:nvPr/>
          </p:nvSpPr>
          <p:spPr bwMode="auto">
            <a:xfrm>
              <a:off x="276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07" name="Rectangle 565"/>
            <p:cNvSpPr>
              <a:spLocks noChangeArrowheads="1"/>
            </p:cNvSpPr>
            <p:nvPr/>
          </p:nvSpPr>
          <p:spPr bwMode="auto">
            <a:xfrm>
              <a:off x="274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08" name="Rectangle 566"/>
            <p:cNvSpPr>
              <a:spLocks noChangeArrowheads="1"/>
            </p:cNvSpPr>
            <p:nvPr/>
          </p:nvSpPr>
          <p:spPr bwMode="auto">
            <a:xfrm>
              <a:off x="273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09" name="Rectangle 567"/>
            <p:cNvSpPr>
              <a:spLocks noChangeArrowheads="1"/>
            </p:cNvSpPr>
            <p:nvPr/>
          </p:nvSpPr>
          <p:spPr bwMode="auto">
            <a:xfrm>
              <a:off x="2720"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10" name="Rectangle 568"/>
            <p:cNvSpPr>
              <a:spLocks noChangeArrowheads="1"/>
            </p:cNvSpPr>
            <p:nvPr/>
          </p:nvSpPr>
          <p:spPr bwMode="auto">
            <a:xfrm>
              <a:off x="270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11" name="Rectangle 569"/>
            <p:cNvSpPr>
              <a:spLocks noChangeArrowheads="1"/>
            </p:cNvSpPr>
            <p:nvPr/>
          </p:nvSpPr>
          <p:spPr bwMode="auto">
            <a:xfrm>
              <a:off x="2691"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12" name="Rectangle 570"/>
            <p:cNvSpPr>
              <a:spLocks noChangeArrowheads="1"/>
            </p:cNvSpPr>
            <p:nvPr/>
          </p:nvSpPr>
          <p:spPr bwMode="auto">
            <a:xfrm>
              <a:off x="267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13" name="Rectangle 571"/>
            <p:cNvSpPr>
              <a:spLocks noChangeArrowheads="1"/>
            </p:cNvSpPr>
            <p:nvPr/>
          </p:nvSpPr>
          <p:spPr bwMode="auto">
            <a:xfrm>
              <a:off x="266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14" name="Rectangle 572"/>
            <p:cNvSpPr>
              <a:spLocks noChangeArrowheads="1"/>
            </p:cNvSpPr>
            <p:nvPr/>
          </p:nvSpPr>
          <p:spPr bwMode="auto">
            <a:xfrm>
              <a:off x="264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15" name="Rectangle 573"/>
            <p:cNvSpPr>
              <a:spLocks noChangeArrowheads="1"/>
            </p:cNvSpPr>
            <p:nvPr/>
          </p:nvSpPr>
          <p:spPr bwMode="auto">
            <a:xfrm>
              <a:off x="263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16" name="Rectangle 574"/>
            <p:cNvSpPr>
              <a:spLocks noChangeArrowheads="1"/>
            </p:cNvSpPr>
            <p:nvPr/>
          </p:nvSpPr>
          <p:spPr bwMode="auto">
            <a:xfrm>
              <a:off x="2619"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17" name="Rectangle 575"/>
            <p:cNvSpPr>
              <a:spLocks noChangeArrowheads="1"/>
            </p:cNvSpPr>
            <p:nvPr/>
          </p:nvSpPr>
          <p:spPr bwMode="auto">
            <a:xfrm>
              <a:off x="260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18" name="Rectangle 576"/>
            <p:cNvSpPr>
              <a:spLocks noChangeArrowheads="1"/>
            </p:cNvSpPr>
            <p:nvPr/>
          </p:nvSpPr>
          <p:spPr bwMode="auto">
            <a:xfrm>
              <a:off x="259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19" name="Rectangle 577"/>
            <p:cNvSpPr>
              <a:spLocks noChangeArrowheads="1"/>
            </p:cNvSpPr>
            <p:nvPr/>
          </p:nvSpPr>
          <p:spPr bwMode="auto">
            <a:xfrm>
              <a:off x="257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20" name="Rectangle 578"/>
            <p:cNvSpPr>
              <a:spLocks noChangeArrowheads="1"/>
            </p:cNvSpPr>
            <p:nvPr/>
          </p:nvSpPr>
          <p:spPr bwMode="auto">
            <a:xfrm>
              <a:off x="256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21" name="Rectangle 579"/>
            <p:cNvSpPr>
              <a:spLocks noChangeArrowheads="1"/>
            </p:cNvSpPr>
            <p:nvPr/>
          </p:nvSpPr>
          <p:spPr bwMode="auto">
            <a:xfrm>
              <a:off x="2547"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22" name="Rectangle 580"/>
            <p:cNvSpPr>
              <a:spLocks noChangeArrowheads="1"/>
            </p:cNvSpPr>
            <p:nvPr/>
          </p:nvSpPr>
          <p:spPr bwMode="auto">
            <a:xfrm>
              <a:off x="253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23" name="Rectangle 581"/>
            <p:cNvSpPr>
              <a:spLocks noChangeArrowheads="1"/>
            </p:cNvSpPr>
            <p:nvPr/>
          </p:nvSpPr>
          <p:spPr bwMode="auto">
            <a:xfrm>
              <a:off x="251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24" name="Rectangle 582"/>
            <p:cNvSpPr>
              <a:spLocks noChangeArrowheads="1"/>
            </p:cNvSpPr>
            <p:nvPr/>
          </p:nvSpPr>
          <p:spPr bwMode="auto">
            <a:xfrm>
              <a:off x="250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25" name="Rectangle 583"/>
            <p:cNvSpPr>
              <a:spLocks noChangeArrowheads="1"/>
            </p:cNvSpPr>
            <p:nvPr/>
          </p:nvSpPr>
          <p:spPr bwMode="auto">
            <a:xfrm>
              <a:off x="249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26" name="Rectangle 584"/>
            <p:cNvSpPr>
              <a:spLocks noChangeArrowheads="1"/>
            </p:cNvSpPr>
            <p:nvPr/>
          </p:nvSpPr>
          <p:spPr bwMode="auto">
            <a:xfrm>
              <a:off x="247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27" name="Rectangle 585"/>
            <p:cNvSpPr>
              <a:spLocks noChangeArrowheads="1"/>
            </p:cNvSpPr>
            <p:nvPr/>
          </p:nvSpPr>
          <p:spPr bwMode="auto">
            <a:xfrm>
              <a:off x="246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28" name="Rectangle 586"/>
            <p:cNvSpPr>
              <a:spLocks noChangeArrowheads="1"/>
            </p:cNvSpPr>
            <p:nvPr/>
          </p:nvSpPr>
          <p:spPr bwMode="auto">
            <a:xfrm>
              <a:off x="2446"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29" name="Rectangle 587"/>
            <p:cNvSpPr>
              <a:spLocks noChangeArrowheads="1"/>
            </p:cNvSpPr>
            <p:nvPr/>
          </p:nvSpPr>
          <p:spPr bwMode="auto">
            <a:xfrm>
              <a:off x="243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30" name="Rectangle 588"/>
            <p:cNvSpPr>
              <a:spLocks noChangeArrowheads="1"/>
            </p:cNvSpPr>
            <p:nvPr/>
          </p:nvSpPr>
          <p:spPr bwMode="auto">
            <a:xfrm>
              <a:off x="241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31" name="Rectangle 589"/>
            <p:cNvSpPr>
              <a:spLocks noChangeArrowheads="1"/>
            </p:cNvSpPr>
            <p:nvPr/>
          </p:nvSpPr>
          <p:spPr bwMode="auto">
            <a:xfrm>
              <a:off x="240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32" name="Rectangle 590"/>
            <p:cNvSpPr>
              <a:spLocks noChangeArrowheads="1"/>
            </p:cNvSpPr>
            <p:nvPr/>
          </p:nvSpPr>
          <p:spPr bwMode="auto">
            <a:xfrm>
              <a:off x="238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33" name="Rectangle 591"/>
            <p:cNvSpPr>
              <a:spLocks noChangeArrowheads="1"/>
            </p:cNvSpPr>
            <p:nvPr/>
          </p:nvSpPr>
          <p:spPr bwMode="auto">
            <a:xfrm>
              <a:off x="2374"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34" name="Rectangle 592"/>
            <p:cNvSpPr>
              <a:spLocks noChangeArrowheads="1"/>
            </p:cNvSpPr>
            <p:nvPr/>
          </p:nvSpPr>
          <p:spPr bwMode="auto">
            <a:xfrm>
              <a:off x="236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35" name="Rectangle 593"/>
            <p:cNvSpPr>
              <a:spLocks noChangeArrowheads="1"/>
            </p:cNvSpPr>
            <p:nvPr/>
          </p:nvSpPr>
          <p:spPr bwMode="auto">
            <a:xfrm>
              <a:off x="234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36" name="Rectangle 594"/>
            <p:cNvSpPr>
              <a:spLocks noChangeArrowheads="1"/>
            </p:cNvSpPr>
            <p:nvPr/>
          </p:nvSpPr>
          <p:spPr bwMode="auto">
            <a:xfrm>
              <a:off x="233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37" name="Rectangle 595"/>
            <p:cNvSpPr>
              <a:spLocks noChangeArrowheads="1"/>
            </p:cNvSpPr>
            <p:nvPr/>
          </p:nvSpPr>
          <p:spPr bwMode="auto">
            <a:xfrm>
              <a:off x="231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38" name="Rectangle 596"/>
            <p:cNvSpPr>
              <a:spLocks noChangeArrowheads="1"/>
            </p:cNvSpPr>
            <p:nvPr/>
          </p:nvSpPr>
          <p:spPr bwMode="auto">
            <a:xfrm>
              <a:off x="2302"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39" name="Rectangle 597"/>
            <p:cNvSpPr>
              <a:spLocks noChangeArrowheads="1"/>
            </p:cNvSpPr>
            <p:nvPr/>
          </p:nvSpPr>
          <p:spPr bwMode="auto">
            <a:xfrm>
              <a:off x="228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40" name="Rectangle 598"/>
            <p:cNvSpPr>
              <a:spLocks noChangeArrowheads="1"/>
            </p:cNvSpPr>
            <p:nvPr/>
          </p:nvSpPr>
          <p:spPr bwMode="auto">
            <a:xfrm>
              <a:off x="2273"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41" name="Rectangle 599"/>
            <p:cNvSpPr>
              <a:spLocks noChangeArrowheads="1"/>
            </p:cNvSpPr>
            <p:nvPr/>
          </p:nvSpPr>
          <p:spPr bwMode="auto">
            <a:xfrm>
              <a:off x="225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42" name="Rectangle 600"/>
            <p:cNvSpPr>
              <a:spLocks noChangeArrowheads="1"/>
            </p:cNvSpPr>
            <p:nvPr/>
          </p:nvSpPr>
          <p:spPr bwMode="auto">
            <a:xfrm>
              <a:off x="224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43" name="Rectangle 601"/>
            <p:cNvSpPr>
              <a:spLocks noChangeArrowheads="1"/>
            </p:cNvSpPr>
            <p:nvPr/>
          </p:nvSpPr>
          <p:spPr bwMode="auto">
            <a:xfrm>
              <a:off x="223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44" name="Rectangle 602"/>
            <p:cNvSpPr>
              <a:spLocks noChangeArrowheads="1"/>
            </p:cNvSpPr>
            <p:nvPr/>
          </p:nvSpPr>
          <p:spPr bwMode="auto">
            <a:xfrm>
              <a:off x="221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45" name="Rectangle 603"/>
            <p:cNvSpPr>
              <a:spLocks noChangeArrowheads="1"/>
            </p:cNvSpPr>
            <p:nvPr/>
          </p:nvSpPr>
          <p:spPr bwMode="auto">
            <a:xfrm>
              <a:off x="2201"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46" name="Rectangle 604"/>
            <p:cNvSpPr>
              <a:spLocks noChangeArrowheads="1"/>
            </p:cNvSpPr>
            <p:nvPr/>
          </p:nvSpPr>
          <p:spPr bwMode="auto">
            <a:xfrm>
              <a:off x="218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47" name="Rectangle 605"/>
            <p:cNvSpPr>
              <a:spLocks noChangeArrowheads="1"/>
            </p:cNvSpPr>
            <p:nvPr/>
          </p:nvSpPr>
          <p:spPr bwMode="auto">
            <a:xfrm>
              <a:off x="217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48" name="Rectangle 606"/>
            <p:cNvSpPr>
              <a:spLocks noChangeArrowheads="1"/>
            </p:cNvSpPr>
            <p:nvPr/>
          </p:nvSpPr>
          <p:spPr bwMode="auto">
            <a:xfrm>
              <a:off x="215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49" name="Rectangle 607"/>
            <p:cNvSpPr>
              <a:spLocks noChangeArrowheads="1"/>
            </p:cNvSpPr>
            <p:nvPr/>
          </p:nvSpPr>
          <p:spPr bwMode="auto">
            <a:xfrm>
              <a:off x="214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50" name="Rectangle 608"/>
            <p:cNvSpPr>
              <a:spLocks noChangeArrowheads="1"/>
            </p:cNvSpPr>
            <p:nvPr/>
          </p:nvSpPr>
          <p:spPr bwMode="auto">
            <a:xfrm>
              <a:off x="2129"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51" name="Rectangle 609"/>
            <p:cNvSpPr>
              <a:spLocks noChangeArrowheads="1"/>
            </p:cNvSpPr>
            <p:nvPr/>
          </p:nvSpPr>
          <p:spPr bwMode="auto">
            <a:xfrm>
              <a:off x="211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52" name="Rectangle 610"/>
            <p:cNvSpPr>
              <a:spLocks noChangeArrowheads="1"/>
            </p:cNvSpPr>
            <p:nvPr/>
          </p:nvSpPr>
          <p:spPr bwMode="auto">
            <a:xfrm>
              <a:off x="210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53" name="Rectangle 611"/>
            <p:cNvSpPr>
              <a:spLocks noChangeArrowheads="1"/>
            </p:cNvSpPr>
            <p:nvPr/>
          </p:nvSpPr>
          <p:spPr bwMode="auto">
            <a:xfrm>
              <a:off x="208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54" name="Rectangle 612"/>
            <p:cNvSpPr>
              <a:spLocks noChangeArrowheads="1"/>
            </p:cNvSpPr>
            <p:nvPr/>
          </p:nvSpPr>
          <p:spPr bwMode="auto">
            <a:xfrm>
              <a:off x="207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55" name="Rectangle 613"/>
            <p:cNvSpPr>
              <a:spLocks noChangeArrowheads="1"/>
            </p:cNvSpPr>
            <p:nvPr/>
          </p:nvSpPr>
          <p:spPr bwMode="auto">
            <a:xfrm>
              <a:off x="205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56" name="Rectangle 614"/>
            <p:cNvSpPr>
              <a:spLocks noChangeArrowheads="1"/>
            </p:cNvSpPr>
            <p:nvPr/>
          </p:nvSpPr>
          <p:spPr bwMode="auto">
            <a:xfrm>
              <a:off x="204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57" name="Rectangle 615"/>
            <p:cNvSpPr>
              <a:spLocks noChangeArrowheads="1"/>
            </p:cNvSpPr>
            <p:nvPr/>
          </p:nvSpPr>
          <p:spPr bwMode="auto">
            <a:xfrm>
              <a:off x="2028"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58" name="Rectangle 616"/>
            <p:cNvSpPr>
              <a:spLocks noChangeArrowheads="1"/>
            </p:cNvSpPr>
            <p:nvPr/>
          </p:nvSpPr>
          <p:spPr bwMode="auto">
            <a:xfrm>
              <a:off x="201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59" name="Rectangle 617"/>
            <p:cNvSpPr>
              <a:spLocks noChangeArrowheads="1"/>
            </p:cNvSpPr>
            <p:nvPr/>
          </p:nvSpPr>
          <p:spPr bwMode="auto">
            <a:xfrm>
              <a:off x="200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60" name="Rectangle 618"/>
            <p:cNvSpPr>
              <a:spLocks noChangeArrowheads="1"/>
            </p:cNvSpPr>
            <p:nvPr/>
          </p:nvSpPr>
          <p:spPr bwMode="auto">
            <a:xfrm>
              <a:off x="198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61" name="Rectangle 619"/>
            <p:cNvSpPr>
              <a:spLocks noChangeArrowheads="1"/>
            </p:cNvSpPr>
            <p:nvPr/>
          </p:nvSpPr>
          <p:spPr bwMode="auto">
            <a:xfrm>
              <a:off x="197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62" name="Rectangle 620"/>
            <p:cNvSpPr>
              <a:spLocks noChangeArrowheads="1"/>
            </p:cNvSpPr>
            <p:nvPr/>
          </p:nvSpPr>
          <p:spPr bwMode="auto">
            <a:xfrm>
              <a:off x="1956"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63" name="Rectangle 621"/>
            <p:cNvSpPr>
              <a:spLocks noChangeArrowheads="1"/>
            </p:cNvSpPr>
            <p:nvPr/>
          </p:nvSpPr>
          <p:spPr bwMode="auto">
            <a:xfrm>
              <a:off x="194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64" name="Rectangle 622"/>
            <p:cNvSpPr>
              <a:spLocks noChangeArrowheads="1"/>
            </p:cNvSpPr>
            <p:nvPr/>
          </p:nvSpPr>
          <p:spPr bwMode="auto">
            <a:xfrm>
              <a:off x="192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65" name="Rectangle 623"/>
            <p:cNvSpPr>
              <a:spLocks noChangeArrowheads="1"/>
            </p:cNvSpPr>
            <p:nvPr/>
          </p:nvSpPr>
          <p:spPr bwMode="auto">
            <a:xfrm>
              <a:off x="191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66" name="Rectangle 624"/>
            <p:cNvSpPr>
              <a:spLocks noChangeArrowheads="1"/>
            </p:cNvSpPr>
            <p:nvPr/>
          </p:nvSpPr>
          <p:spPr bwMode="auto">
            <a:xfrm>
              <a:off x="189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67" name="Rectangle 625"/>
            <p:cNvSpPr>
              <a:spLocks noChangeArrowheads="1"/>
            </p:cNvSpPr>
            <p:nvPr/>
          </p:nvSpPr>
          <p:spPr bwMode="auto">
            <a:xfrm>
              <a:off x="1884"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68" name="Rectangle 626"/>
            <p:cNvSpPr>
              <a:spLocks noChangeArrowheads="1"/>
            </p:cNvSpPr>
            <p:nvPr/>
          </p:nvSpPr>
          <p:spPr bwMode="auto">
            <a:xfrm>
              <a:off x="187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69" name="Rectangle 627"/>
            <p:cNvSpPr>
              <a:spLocks noChangeArrowheads="1"/>
            </p:cNvSpPr>
            <p:nvPr/>
          </p:nvSpPr>
          <p:spPr bwMode="auto">
            <a:xfrm>
              <a:off x="1855"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70" name="Rectangle 628"/>
            <p:cNvSpPr>
              <a:spLocks noChangeArrowheads="1"/>
            </p:cNvSpPr>
            <p:nvPr/>
          </p:nvSpPr>
          <p:spPr bwMode="auto">
            <a:xfrm>
              <a:off x="184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71" name="Rectangle 629"/>
            <p:cNvSpPr>
              <a:spLocks noChangeArrowheads="1"/>
            </p:cNvSpPr>
            <p:nvPr/>
          </p:nvSpPr>
          <p:spPr bwMode="auto">
            <a:xfrm>
              <a:off x="182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72" name="Rectangle 630"/>
            <p:cNvSpPr>
              <a:spLocks noChangeArrowheads="1"/>
            </p:cNvSpPr>
            <p:nvPr/>
          </p:nvSpPr>
          <p:spPr bwMode="auto">
            <a:xfrm>
              <a:off x="181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73" name="Rectangle 631"/>
            <p:cNvSpPr>
              <a:spLocks noChangeArrowheads="1"/>
            </p:cNvSpPr>
            <p:nvPr/>
          </p:nvSpPr>
          <p:spPr bwMode="auto">
            <a:xfrm>
              <a:off x="179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74" name="Rectangle 632"/>
            <p:cNvSpPr>
              <a:spLocks noChangeArrowheads="1"/>
            </p:cNvSpPr>
            <p:nvPr/>
          </p:nvSpPr>
          <p:spPr bwMode="auto">
            <a:xfrm>
              <a:off x="1783"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75" name="Rectangle 633"/>
            <p:cNvSpPr>
              <a:spLocks noChangeArrowheads="1"/>
            </p:cNvSpPr>
            <p:nvPr/>
          </p:nvSpPr>
          <p:spPr bwMode="auto">
            <a:xfrm>
              <a:off x="176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76" name="Rectangle 634"/>
            <p:cNvSpPr>
              <a:spLocks noChangeArrowheads="1"/>
            </p:cNvSpPr>
            <p:nvPr/>
          </p:nvSpPr>
          <p:spPr bwMode="auto">
            <a:xfrm>
              <a:off x="175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77" name="Rectangle 635"/>
            <p:cNvSpPr>
              <a:spLocks noChangeArrowheads="1"/>
            </p:cNvSpPr>
            <p:nvPr/>
          </p:nvSpPr>
          <p:spPr bwMode="auto">
            <a:xfrm>
              <a:off x="174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78" name="Rectangle 636"/>
            <p:cNvSpPr>
              <a:spLocks noChangeArrowheads="1"/>
            </p:cNvSpPr>
            <p:nvPr/>
          </p:nvSpPr>
          <p:spPr bwMode="auto">
            <a:xfrm>
              <a:off x="172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79" name="Rectangle 637"/>
            <p:cNvSpPr>
              <a:spLocks noChangeArrowheads="1"/>
            </p:cNvSpPr>
            <p:nvPr/>
          </p:nvSpPr>
          <p:spPr bwMode="auto">
            <a:xfrm>
              <a:off x="1711"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80" name="Rectangle 638"/>
            <p:cNvSpPr>
              <a:spLocks noChangeArrowheads="1"/>
            </p:cNvSpPr>
            <p:nvPr/>
          </p:nvSpPr>
          <p:spPr bwMode="auto">
            <a:xfrm>
              <a:off x="169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81" name="Rectangle 639"/>
            <p:cNvSpPr>
              <a:spLocks noChangeArrowheads="1"/>
            </p:cNvSpPr>
            <p:nvPr/>
          </p:nvSpPr>
          <p:spPr bwMode="auto">
            <a:xfrm>
              <a:off x="168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82" name="Rectangle 640"/>
            <p:cNvSpPr>
              <a:spLocks noChangeArrowheads="1"/>
            </p:cNvSpPr>
            <p:nvPr/>
          </p:nvSpPr>
          <p:spPr bwMode="auto">
            <a:xfrm>
              <a:off x="166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83" name="Rectangle 641"/>
            <p:cNvSpPr>
              <a:spLocks noChangeArrowheads="1"/>
            </p:cNvSpPr>
            <p:nvPr/>
          </p:nvSpPr>
          <p:spPr bwMode="auto">
            <a:xfrm>
              <a:off x="165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84" name="Rectangle 642"/>
            <p:cNvSpPr>
              <a:spLocks noChangeArrowheads="1"/>
            </p:cNvSpPr>
            <p:nvPr/>
          </p:nvSpPr>
          <p:spPr bwMode="auto">
            <a:xfrm>
              <a:off x="163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685" name="Rectangle 643"/>
            <p:cNvSpPr>
              <a:spLocks noChangeArrowheads="1"/>
            </p:cNvSpPr>
            <p:nvPr/>
          </p:nvSpPr>
          <p:spPr bwMode="auto">
            <a:xfrm>
              <a:off x="162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grpSp>
      <p:sp>
        <p:nvSpPr>
          <p:cNvPr id="163880" name="Rectangle 645"/>
          <p:cNvSpPr>
            <a:spLocks noChangeArrowheads="1"/>
          </p:cNvSpPr>
          <p:nvPr/>
        </p:nvSpPr>
        <p:spPr bwMode="auto">
          <a:xfrm>
            <a:off x="2286000" y="5287963"/>
            <a:ext cx="35861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881" name="Rectangle 647"/>
          <p:cNvSpPr>
            <a:spLocks noChangeArrowheads="1"/>
          </p:cNvSpPr>
          <p:nvPr/>
        </p:nvSpPr>
        <p:spPr bwMode="auto">
          <a:xfrm>
            <a:off x="2670175" y="5367338"/>
            <a:ext cx="219075"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2300">
                <a:solidFill>
                  <a:srgbClr val="000000"/>
                </a:solidFill>
                <a:latin typeface="Times New Roman" panose="02020603050405020304" pitchFamily="18" charset="0"/>
              </a:rPr>
              <a:t>   </a:t>
            </a:r>
            <a:endParaRPr lang="en-US" altLang="zh-CN" sz="1800">
              <a:latin typeface="Verdana" panose="020B0604030504040204" pitchFamily="34" charset="0"/>
            </a:endParaRPr>
          </a:p>
        </p:txBody>
      </p:sp>
      <p:sp>
        <p:nvSpPr>
          <p:cNvPr id="163882" name="Rectangle 649"/>
          <p:cNvSpPr>
            <a:spLocks noChangeArrowheads="1"/>
          </p:cNvSpPr>
          <p:nvPr/>
        </p:nvSpPr>
        <p:spPr bwMode="auto">
          <a:xfrm>
            <a:off x="1214438" y="2632075"/>
            <a:ext cx="6226175" cy="593725"/>
          </a:xfrm>
          <a:prstGeom prst="rect">
            <a:avLst/>
          </a:prstGeom>
          <a:solidFill>
            <a:srgbClr val="FFFFFF"/>
          </a:solidFill>
          <a:ln w="11113">
            <a:solidFill>
              <a:srgbClr val="000000"/>
            </a:solidFill>
            <a:miter lim="800000"/>
            <a:headEnd/>
            <a:tailEnd/>
          </a:ln>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883" name="Rectangle 650"/>
          <p:cNvSpPr>
            <a:spLocks noChangeArrowheads="1"/>
          </p:cNvSpPr>
          <p:nvPr/>
        </p:nvSpPr>
        <p:spPr bwMode="auto">
          <a:xfrm>
            <a:off x="3057525" y="2781300"/>
            <a:ext cx="29210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2300">
                <a:solidFill>
                  <a:srgbClr val="000000"/>
                </a:solidFill>
                <a:latin typeface="宋体" panose="02010600030101010101" pitchFamily="2" charset="-122"/>
              </a:rPr>
              <a:t>人</a:t>
            </a:r>
            <a:endParaRPr lang="zh-CN" altLang="en-US" sz="1800">
              <a:latin typeface="Verdana" panose="020B0604030504040204" pitchFamily="34" charset="0"/>
            </a:endParaRPr>
          </a:p>
        </p:txBody>
      </p:sp>
      <p:sp>
        <p:nvSpPr>
          <p:cNvPr id="163884" name="Rectangle 651"/>
          <p:cNvSpPr>
            <a:spLocks noChangeArrowheads="1"/>
          </p:cNvSpPr>
          <p:nvPr/>
        </p:nvSpPr>
        <p:spPr bwMode="auto">
          <a:xfrm>
            <a:off x="3881438" y="2781300"/>
            <a:ext cx="29210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2300">
                <a:solidFill>
                  <a:srgbClr val="000000"/>
                </a:solidFill>
                <a:latin typeface="宋体" panose="02010600030101010101" pitchFamily="2" charset="-122"/>
              </a:rPr>
              <a:t>机</a:t>
            </a:r>
            <a:endParaRPr lang="zh-CN" altLang="en-US" sz="1800">
              <a:latin typeface="Verdana" panose="020B0604030504040204" pitchFamily="34" charset="0"/>
            </a:endParaRPr>
          </a:p>
        </p:txBody>
      </p:sp>
      <p:sp>
        <p:nvSpPr>
          <p:cNvPr id="163885" name="Rectangle 652"/>
          <p:cNvSpPr>
            <a:spLocks noChangeArrowheads="1"/>
          </p:cNvSpPr>
          <p:nvPr/>
        </p:nvSpPr>
        <p:spPr bwMode="auto">
          <a:xfrm>
            <a:off x="4567238" y="2781300"/>
            <a:ext cx="29210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2300">
                <a:solidFill>
                  <a:srgbClr val="000000"/>
                </a:solidFill>
                <a:latin typeface="宋体" panose="02010600030101010101" pitchFamily="2" charset="-122"/>
              </a:rPr>
              <a:t>接</a:t>
            </a:r>
            <a:endParaRPr lang="zh-CN" altLang="en-US" sz="1800">
              <a:latin typeface="Verdana" panose="020B0604030504040204" pitchFamily="34" charset="0"/>
            </a:endParaRPr>
          </a:p>
        </p:txBody>
      </p:sp>
      <p:sp>
        <p:nvSpPr>
          <p:cNvPr id="163886" name="Rectangle 653"/>
          <p:cNvSpPr>
            <a:spLocks noChangeArrowheads="1"/>
          </p:cNvSpPr>
          <p:nvPr/>
        </p:nvSpPr>
        <p:spPr bwMode="auto">
          <a:xfrm>
            <a:off x="5322888" y="2781300"/>
            <a:ext cx="29210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2300">
                <a:solidFill>
                  <a:srgbClr val="000000"/>
                </a:solidFill>
                <a:latin typeface="宋体" panose="02010600030101010101" pitchFamily="2" charset="-122"/>
              </a:rPr>
              <a:t>口</a:t>
            </a:r>
            <a:endParaRPr lang="zh-CN" altLang="en-US" sz="1800">
              <a:latin typeface="Verdana" panose="020B0604030504040204" pitchFamily="34" charset="0"/>
            </a:endParaRPr>
          </a:p>
        </p:txBody>
      </p:sp>
      <p:sp>
        <p:nvSpPr>
          <p:cNvPr id="163887" name="Rectangle 654"/>
          <p:cNvSpPr>
            <a:spLocks noChangeArrowheads="1"/>
          </p:cNvSpPr>
          <p:nvPr/>
        </p:nvSpPr>
        <p:spPr bwMode="auto">
          <a:xfrm>
            <a:off x="1673225" y="1665288"/>
            <a:ext cx="7715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888" name="Rectangle 656"/>
          <p:cNvSpPr>
            <a:spLocks noChangeArrowheads="1"/>
          </p:cNvSpPr>
          <p:nvPr/>
        </p:nvSpPr>
        <p:spPr bwMode="auto">
          <a:xfrm>
            <a:off x="3503613" y="1646238"/>
            <a:ext cx="1320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889" name="Rectangle 658"/>
          <p:cNvSpPr>
            <a:spLocks noChangeArrowheads="1"/>
          </p:cNvSpPr>
          <p:nvPr/>
        </p:nvSpPr>
        <p:spPr bwMode="auto">
          <a:xfrm>
            <a:off x="5516563" y="1646238"/>
            <a:ext cx="15970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890" name="Rectangle 660"/>
          <p:cNvSpPr>
            <a:spLocks noChangeArrowheads="1"/>
          </p:cNvSpPr>
          <p:nvPr/>
        </p:nvSpPr>
        <p:spPr bwMode="auto">
          <a:xfrm>
            <a:off x="849313" y="3816350"/>
            <a:ext cx="2563812" cy="495300"/>
          </a:xfrm>
          <a:prstGeom prst="rect">
            <a:avLst/>
          </a:prstGeom>
          <a:solidFill>
            <a:srgbClr val="FFFFFF"/>
          </a:solidFill>
          <a:ln w="11113">
            <a:solidFill>
              <a:srgbClr val="000000"/>
            </a:solidFill>
            <a:miter lim="800000"/>
            <a:headEnd/>
            <a:tailEnd/>
          </a:ln>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891" name="Rectangle 661"/>
          <p:cNvSpPr>
            <a:spLocks noChangeArrowheads="1"/>
          </p:cNvSpPr>
          <p:nvPr/>
        </p:nvSpPr>
        <p:spPr bwMode="auto">
          <a:xfrm>
            <a:off x="1579563" y="3856038"/>
            <a:ext cx="1168400"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2300">
                <a:solidFill>
                  <a:srgbClr val="000000"/>
                </a:solidFill>
                <a:latin typeface="宋体" panose="02010600030101010101" pitchFamily="2" charset="-122"/>
              </a:rPr>
              <a:t>解释机构</a:t>
            </a:r>
            <a:endParaRPr lang="zh-CN" altLang="en-US" sz="1800">
              <a:latin typeface="Verdana" panose="020B0604030504040204" pitchFamily="34" charset="0"/>
            </a:endParaRPr>
          </a:p>
        </p:txBody>
      </p:sp>
      <p:sp>
        <p:nvSpPr>
          <p:cNvPr id="163892" name="Rectangle 662"/>
          <p:cNvSpPr>
            <a:spLocks noChangeArrowheads="1"/>
          </p:cNvSpPr>
          <p:nvPr/>
        </p:nvSpPr>
        <p:spPr bwMode="auto">
          <a:xfrm>
            <a:off x="4876800" y="3914775"/>
            <a:ext cx="2563813" cy="495300"/>
          </a:xfrm>
          <a:prstGeom prst="rect">
            <a:avLst/>
          </a:prstGeom>
          <a:solidFill>
            <a:srgbClr val="FFFFFF"/>
          </a:solidFill>
          <a:ln w="11113">
            <a:solidFill>
              <a:srgbClr val="000000"/>
            </a:solidFill>
            <a:miter lim="800000"/>
            <a:headEnd/>
            <a:tailEnd/>
          </a:ln>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893" name="Rectangle 663"/>
          <p:cNvSpPr>
            <a:spLocks noChangeArrowheads="1"/>
          </p:cNvSpPr>
          <p:nvPr/>
        </p:nvSpPr>
        <p:spPr bwMode="auto">
          <a:xfrm>
            <a:off x="5186363" y="3932238"/>
            <a:ext cx="1752600"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2300">
                <a:solidFill>
                  <a:srgbClr val="000000"/>
                </a:solidFill>
                <a:latin typeface="宋体" panose="02010600030101010101" pitchFamily="2" charset="-122"/>
              </a:rPr>
              <a:t>知识获取机构</a:t>
            </a:r>
            <a:endParaRPr lang="zh-CN" altLang="en-US" sz="1800">
              <a:latin typeface="Verdana" panose="020B0604030504040204" pitchFamily="34" charset="0"/>
            </a:endParaRPr>
          </a:p>
        </p:txBody>
      </p:sp>
      <p:sp>
        <p:nvSpPr>
          <p:cNvPr id="163894" name="Rectangle 664"/>
          <p:cNvSpPr>
            <a:spLocks noChangeArrowheads="1"/>
          </p:cNvSpPr>
          <p:nvPr/>
        </p:nvSpPr>
        <p:spPr bwMode="auto">
          <a:xfrm>
            <a:off x="392113" y="4900613"/>
            <a:ext cx="1924050" cy="495300"/>
          </a:xfrm>
          <a:prstGeom prst="rect">
            <a:avLst/>
          </a:prstGeom>
          <a:solidFill>
            <a:srgbClr val="FFFFFF"/>
          </a:solidFill>
          <a:ln w="11113">
            <a:solidFill>
              <a:srgbClr val="000000"/>
            </a:solidFill>
            <a:miter lim="800000"/>
            <a:headEnd/>
            <a:tailEnd/>
          </a:ln>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895" name="Rectangle 665"/>
          <p:cNvSpPr>
            <a:spLocks noChangeArrowheads="1"/>
          </p:cNvSpPr>
          <p:nvPr/>
        </p:nvSpPr>
        <p:spPr bwMode="auto">
          <a:xfrm>
            <a:off x="941388" y="4922838"/>
            <a:ext cx="876300"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2300">
                <a:solidFill>
                  <a:srgbClr val="000000"/>
                </a:solidFill>
                <a:latin typeface="宋体" panose="02010600030101010101" pitchFamily="2" charset="-122"/>
              </a:rPr>
              <a:t>数据库</a:t>
            </a:r>
            <a:endParaRPr lang="zh-CN" altLang="en-US" sz="1800">
              <a:latin typeface="Verdana" panose="020B0604030504040204" pitchFamily="34" charset="0"/>
            </a:endParaRPr>
          </a:p>
        </p:txBody>
      </p:sp>
      <p:sp>
        <p:nvSpPr>
          <p:cNvPr id="163896" name="Rectangle 666"/>
          <p:cNvSpPr>
            <a:spLocks noChangeArrowheads="1"/>
          </p:cNvSpPr>
          <p:nvPr/>
        </p:nvSpPr>
        <p:spPr bwMode="auto">
          <a:xfrm>
            <a:off x="2679700" y="4900613"/>
            <a:ext cx="2290763" cy="495300"/>
          </a:xfrm>
          <a:prstGeom prst="rect">
            <a:avLst/>
          </a:prstGeom>
          <a:solidFill>
            <a:srgbClr val="FFFFFF"/>
          </a:solidFill>
          <a:ln w="11113">
            <a:solidFill>
              <a:srgbClr val="000000"/>
            </a:solidFill>
            <a:miter lim="800000"/>
            <a:headEnd/>
            <a:tailEnd/>
          </a:ln>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897" name="Rectangle 667"/>
          <p:cNvSpPr>
            <a:spLocks noChangeArrowheads="1"/>
          </p:cNvSpPr>
          <p:nvPr/>
        </p:nvSpPr>
        <p:spPr bwMode="auto">
          <a:xfrm>
            <a:off x="3411538" y="4922838"/>
            <a:ext cx="876300"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2300">
                <a:solidFill>
                  <a:srgbClr val="000000"/>
                </a:solidFill>
                <a:latin typeface="宋体" panose="02010600030101010101" pitchFamily="2" charset="-122"/>
              </a:rPr>
              <a:t>推理机</a:t>
            </a:r>
            <a:endParaRPr lang="zh-CN" altLang="en-US" sz="1800">
              <a:latin typeface="Verdana" panose="020B0604030504040204" pitchFamily="34" charset="0"/>
            </a:endParaRPr>
          </a:p>
        </p:txBody>
      </p:sp>
      <p:sp>
        <p:nvSpPr>
          <p:cNvPr id="163898" name="Rectangle 668"/>
          <p:cNvSpPr>
            <a:spLocks noChangeArrowheads="1"/>
          </p:cNvSpPr>
          <p:nvPr/>
        </p:nvSpPr>
        <p:spPr bwMode="auto">
          <a:xfrm>
            <a:off x="5426075" y="4900613"/>
            <a:ext cx="2289175" cy="495300"/>
          </a:xfrm>
          <a:prstGeom prst="rect">
            <a:avLst/>
          </a:prstGeom>
          <a:solidFill>
            <a:srgbClr val="FFFFFF"/>
          </a:solidFill>
          <a:ln w="11113">
            <a:solidFill>
              <a:srgbClr val="000000"/>
            </a:solidFill>
            <a:miter lim="800000"/>
            <a:headEnd/>
            <a:tailEnd/>
          </a:ln>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899" name="Rectangle 669"/>
          <p:cNvSpPr>
            <a:spLocks noChangeArrowheads="1"/>
          </p:cNvSpPr>
          <p:nvPr/>
        </p:nvSpPr>
        <p:spPr bwMode="auto">
          <a:xfrm>
            <a:off x="6157913" y="4922838"/>
            <a:ext cx="876300"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2300">
                <a:solidFill>
                  <a:srgbClr val="000000"/>
                </a:solidFill>
                <a:latin typeface="宋体" panose="02010600030101010101" pitchFamily="2" charset="-122"/>
              </a:rPr>
              <a:t>知识库</a:t>
            </a:r>
            <a:endParaRPr lang="zh-CN" altLang="en-US" sz="1800">
              <a:latin typeface="Verdana" panose="020B0604030504040204" pitchFamily="34" charset="0"/>
            </a:endParaRPr>
          </a:p>
        </p:txBody>
      </p:sp>
      <p:grpSp>
        <p:nvGrpSpPr>
          <p:cNvPr id="163900" name="Group 673"/>
          <p:cNvGrpSpPr>
            <a:grpSpLocks/>
          </p:cNvGrpSpPr>
          <p:nvPr/>
        </p:nvGrpSpPr>
        <p:grpSpPr bwMode="auto">
          <a:xfrm>
            <a:off x="1887538" y="2039938"/>
            <a:ext cx="120650" cy="592137"/>
            <a:chOff x="1234" y="968"/>
            <a:chExt cx="76" cy="373"/>
          </a:xfrm>
        </p:grpSpPr>
        <p:sp>
          <p:nvSpPr>
            <p:cNvPr id="164513" name="Line 670"/>
            <p:cNvSpPr>
              <a:spLocks noChangeShapeType="1"/>
            </p:cNvSpPr>
            <p:nvPr/>
          </p:nvSpPr>
          <p:spPr bwMode="auto">
            <a:xfrm>
              <a:off x="1272" y="1046"/>
              <a:ext cx="1" cy="21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514" name="Freeform 671"/>
            <p:cNvSpPr>
              <a:spLocks/>
            </p:cNvSpPr>
            <p:nvPr/>
          </p:nvSpPr>
          <p:spPr bwMode="auto">
            <a:xfrm>
              <a:off x="1234" y="968"/>
              <a:ext cx="76" cy="82"/>
            </a:xfrm>
            <a:custGeom>
              <a:avLst/>
              <a:gdLst>
                <a:gd name="T0" fmla="*/ 76 w 76"/>
                <a:gd name="T1" fmla="*/ 82 h 82"/>
                <a:gd name="T2" fmla="*/ 38 w 76"/>
                <a:gd name="T3" fmla="*/ 0 h 82"/>
                <a:gd name="T4" fmla="*/ 0 w 76"/>
                <a:gd name="T5" fmla="*/ 82 h 82"/>
                <a:gd name="T6" fmla="*/ 76 w 76"/>
                <a:gd name="T7" fmla="*/ 82 h 82"/>
                <a:gd name="T8" fmla="*/ 0 60000 65536"/>
                <a:gd name="T9" fmla="*/ 0 60000 65536"/>
                <a:gd name="T10" fmla="*/ 0 60000 65536"/>
                <a:gd name="T11" fmla="*/ 0 60000 65536"/>
                <a:gd name="T12" fmla="*/ 0 w 76"/>
                <a:gd name="T13" fmla="*/ 0 h 82"/>
                <a:gd name="T14" fmla="*/ 76 w 76"/>
                <a:gd name="T15" fmla="*/ 82 h 82"/>
              </a:gdLst>
              <a:ahLst/>
              <a:cxnLst>
                <a:cxn ang="T8">
                  <a:pos x="T0" y="T1"/>
                </a:cxn>
                <a:cxn ang="T9">
                  <a:pos x="T2" y="T3"/>
                </a:cxn>
                <a:cxn ang="T10">
                  <a:pos x="T4" y="T5"/>
                </a:cxn>
                <a:cxn ang="T11">
                  <a:pos x="T6" y="T7"/>
                </a:cxn>
              </a:cxnLst>
              <a:rect l="T12" t="T13" r="T14" b="T15"/>
              <a:pathLst>
                <a:path w="76" h="82">
                  <a:moveTo>
                    <a:pt x="76" y="82"/>
                  </a:moveTo>
                  <a:lnTo>
                    <a:pt x="38" y="0"/>
                  </a:lnTo>
                  <a:lnTo>
                    <a:pt x="0" y="82"/>
                  </a:lnTo>
                  <a:lnTo>
                    <a:pt x="76" y="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515" name="Freeform 672"/>
            <p:cNvSpPr>
              <a:spLocks/>
            </p:cNvSpPr>
            <p:nvPr/>
          </p:nvSpPr>
          <p:spPr bwMode="auto">
            <a:xfrm>
              <a:off x="1234" y="1261"/>
              <a:ext cx="76" cy="80"/>
            </a:xfrm>
            <a:custGeom>
              <a:avLst/>
              <a:gdLst>
                <a:gd name="T0" fmla="*/ 0 w 76"/>
                <a:gd name="T1" fmla="*/ 0 h 80"/>
                <a:gd name="T2" fmla="*/ 38 w 76"/>
                <a:gd name="T3" fmla="*/ 80 h 80"/>
                <a:gd name="T4" fmla="*/ 76 w 76"/>
                <a:gd name="T5" fmla="*/ 0 h 80"/>
                <a:gd name="T6" fmla="*/ 0 w 76"/>
                <a:gd name="T7" fmla="*/ 0 h 80"/>
                <a:gd name="T8" fmla="*/ 0 60000 65536"/>
                <a:gd name="T9" fmla="*/ 0 60000 65536"/>
                <a:gd name="T10" fmla="*/ 0 60000 65536"/>
                <a:gd name="T11" fmla="*/ 0 60000 65536"/>
                <a:gd name="T12" fmla="*/ 0 w 76"/>
                <a:gd name="T13" fmla="*/ 0 h 80"/>
                <a:gd name="T14" fmla="*/ 76 w 76"/>
                <a:gd name="T15" fmla="*/ 80 h 80"/>
              </a:gdLst>
              <a:ahLst/>
              <a:cxnLst>
                <a:cxn ang="T8">
                  <a:pos x="T0" y="T1"/>
                </a:cxn>
                <a:cxn ang="T9">
                  <a:pos x="T2" y="T3"/>
                </a:cxn>
                <a:cxn ang="T10">
                  <a:pos x="T4" y="T5"/>
                </a:cxn>
                <a:cxn ang="T11">
                  <a:pos x="T6" y="T7"/>
                </a:cxn>
              </a:cxnLst>
              <a:rect l="T12" t="T13" r="T14" b="T15"/>
              <a:pathLst>
                <a:path w="76" h="80">
                  <a:moveTo>
                    <a:pt x="0" y="0"/>
                  </a:moveTo>
                  <a:lnTo>
                    <a:pt x="38" y="80"/>
                  </a:lnTo>
                  <a:lnTo>
                    <a:pt x="7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63901" name="Group 677"/>
          <p:cNvGrpSpPr>
            <a:grpSpLocks/>
          </p:cNvGrpSpPr>
          <p:nvPr/>
        </p:nvGrpSpPr>
        <p:grpSpPr bwMode="auto">
          <a:xfrm>
            <a:off x="4084638" y="2039938"/>
            <a:ext cx="120650" cy="592137"/>
            <a:chOff x="2618" y="968"/>
            <a:chExt cx="76" cy="373"/>
          </a:xfrm>
        </p:grpSpPr>
        <p:sp>
          <p:nvSpPr>
            <p:cNvPr id="164510" name="Line 674"/>
            <p:cNvSpPr>
              <a:spLocks noChangeShapeType="1"/>
            </p:cNvSpPr>
            <p:nvPr/>
          </p:nvSpPr>
          <p:spPr bwMode="auto">
            <a:xfrm>
              <a:off x="2655" y="1046"/>
              <a:ext cx="1" cy="21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511" name="Freeform 675"/>
            <p:cNvSpPr>
              <a:spLocks/>
            </p:cNvSpPr>
            <p:nvPr/>
          </p:nvSpPr>
          <p:spPr bwMode="auto">
            <a:xfrm>
              <a:off x="2618" y="968"/>
              <a:ext cx="76" cy="82"/>
            </a:xfrm>
            <a:custGeom>
              <a:avLst/>
              <a:gdLst>
                <a:gd name="T0" fmla="*/ 76 w 76"/>
                <a:gd name="T1" fmla="*/ 82 h 82"/>
                <a:gd name="T2" fmla="*/ 37 w 76"/>
                <a:gd name="T3" fmla="*/ 0 h 82"/>
                <a:gd name="T4" fmla="*/ 0 w 76"/>
                <a:gd name="T5" fmla="*/ 82 h 82"/>
                <a:gd name="T6" fmla="*/ 76 w 76"/>
                <a:gd name="T7" fmla="*/ 82 h 82"/>
                <a:gd name="T8" fmla="*/ 0 60000 65536"/>
                <a:gd name="T9" fmla="*/ 0 60000 65536"/>
                <a:gd name="T10" fmla="*/ 0 60000 65536"/>
                <a:gd name="T11" fmla="*/ 0 60000 65536"/>
                <a:gd name="T12" fmla="*/ 0 w 76"/>
                <a:gd name="T13" fmla="*/ 0 h 82"/>
                <a:gd name="T14" fmla="*/ 76 w 76"/>
                <a:gd name="T15" fmla="*/ 82 h 82"/>
              </a:gdLst>
              <a:ahLst/>
              <a:cxnLst>
                <a:cxn ang="T8">
                  <a:pos x="T0" y="T1"/>
                </a:cxn>
                <a:cxn ang="T9">
                  <a:pos x="T2" y="T3"/>
                </a:cxn>
                <a:cxn ang="T10">
                  <a:pos x="T4" y="T5"/>
                </a:cxn>
                <a:cxn ang="T11">
                  <a:pos x="T6" y="T7"/>
                </a:cxn>
              </a:cxnLst>
              <a:rect l="T12" t="T13" r="T14" b="T15"/>
              <a:pathLst>
                <a:path w="76" h="82">
                  <a:moveTo>
                    <a:pt x="76" y="82"/>
                  </a:moveTo>
                  <a:lnTo>
                    <a:pt x="37" y="0"/>
                  </a:lnTo>
                  <a:lnTo>
                    <a:pt x="0" y="82"/>
                  </a:lnTo>
                  <a:lnTo>
                    <a:pt x="76" y="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512" name="Freeform 676"/>
            <p:cNvSpPr>
              <a:spLocks/>
            </p:cNvSpPr>
            <p:nvPr/>
          </p:nvSpPr>
          <p:spPr bwMode="auto">
            <a:xfrm>
              <a:off x="2618" y="1261"/>
              <a:ext cx="76" cy="80"/>
            </a:xfrm>
            <a:custGeom>
              <a:avLst/>
              <a:gdLst>
                <a:gd name="T0" fmla="*/ 0 w 76"/>
                <a:gd name="T1" fmla="*/ 0 h 80"/>
                <a:gd name="T2" fmla="*/ 37 w 76"/>
                <a:gd name="T3" fmla="*/ 80 h 80"/>
                <a:gd name="T4" fmla="*/ 76 w 76"/>
                <a:gd name="T5" fmla="*/ 0 h 80"/>
                <a:gd name="T6" fmla="*/ 0 w 76"/>
                <a:gd name="T7" fmla="*/ 0 h 80"/>
                <a:gd name="T8" fmla="*/ 0 60000 65536"/>
                <a:gd name="T9" fmla="*/ 0 60000 65536"/>
                <a:gd name="T10" fmla="*/ 0 60000 65536"/>
                <a:gd name="T11" fmla="*/ 0 60000 65536"/>
                <a:gd name="T12" fmla="*/ 0 w 76"/>
                <a:gd name="T13" fmla="*/ 0 h 80"/>
                <a:gd name="T14" fmla="*/ 76 w 76"/>
                <a:gd name="T15" fmla="*/ 80 h 80"/>
              </a:gdLst>
              <a:ahLst/>
              <a:cxnLst>
                <a:cxn ang="T8">
                  <a:pos x="T0" y="T1"/>
                </a:cxn>
                <a:cxn ang="T9">
                  <a:pos x="T2" y="T3"/>
                </a:cxn>
                <a:cxn ang="T10">
                  <a:pos x="T4" y="T5"/>
                </a:cxn>
                <a:cxn ang="T11">
                  <a:pos x="T6" y="T7"/>
                </a:cxn>
              </a:cxnLst>
              <a:rect l="T12" t="T13" r="T14" b="T15"/>
              <a:pathLst>
                <a:path w="76" h="80">
                  <a:moveTo>
                    <a:pt x="0" y="0"/>
                  </a:moveTo>
                  <a:lnTo>
                    <a:pt x="37" y="80"/>
                  </a:lnTo>
                  <a:lnTo>
                    <a:pt x="7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63902" name="Group 681"/>
          <p:cNvGrpSpPr>
            <a:grpSpLocks/>
          </p:cNvGrpSpPr>
          <p:nvPr/>
        </p:nvGrpSpPr>
        <p:grpSpPr bwMode="auto">
          <a:xfrm>
            <a:off x="6281738" y="2039938"/>
            <a:ext cx="120650" cy="592137"/>
            <a:chOff x="4002" y="968"/>
            <a:chExt cx="76" cy="373"/>
          </a:xfrm>
        </p:grpSpPr>
        <p:sp>
          <p:nvSpPr>
            <p:cNvPr id="164507" name="Line 678"/>
            <p:cNvSpPr>
              <a:spLocks noChangeShapeType="1"/>
            </p:cNvSpPr>
            <p:nvPr/>
          </p:nvSpPr>
          <p:spPr bwMode="auto">
            <a:xfrm>
              <a:off x="4039" y="1046"/>
              <a:ext cx="1" cy="21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508" name="Freeform 679"/>
            <p:cNvSpPr>
              <a:spLocks/>
            </p:cNvSpPr>
            <p:nvPr/>
          </p:nvSpPr>
          <p:spPr bwMode="auto">
            <a:xfrm>
              <a:off x="4002" y="968"/>
              <a:ext cx="76" cy="82"/>
            </a:xfrm>
            <a:custGeom>
              <a:avLst/>
              <a:gdLst>
                <a:gd name="T0" fmla="*/ 76 w 76"/>
                <a:gd name="T1" fmla="*/ 82 h 82"/>
                <a:gd name="T2" fmla="*/ 37 w 76"/>
                <a:gd name="T3" fmla="*/ 0 h 82"/>
                <a:gd name="T4" fmla="*/ 0 w 76"/>
                <a:gd name="T5" fmla="*/ 82 h 82"/>
                <a:gd name="T6" fmla="*/ 76 w 76"/>
                <a:gd name="T7" fmla="*/ 82 h 82"/>
                <a:gd name="T8" fmla="*/ 0 60000 65536"/>
                <a:gd name="T9" fmla="*/ 0 60000 65536"/>
                <a:gd name="T10" fmla="*/ 0 60000 65536"/>
                <a:gd name="T11" fmla="*/ 0 60000 65536"/>
                <a:gd name="T12" fmla="*/ 0 w 76"/>
                <a:gd name="T13" fmla="*/ 0 h 82"/>
                <a:gd name="T14" fmla="*/ 76 w 76"/>
                <a:gd name="T15" fmla="*/ 82 h 82"/>
              </a:gdLst>
              <a:ahLst/>
              <a:cxnLst>
                <a:cxn ang="T8">
                  <a:pos x="T0" y="T1"/>
                </a:cxn>
                <a:cxn ang="T9">
                  <a:pos x="T2" y="T3"/>
                </a:cxn>
                <a:cxn ang="T10">
                  <a:pos x="T4" y="T5"/>
                </a:cxn>
                <a:cxn ang="T11">
                  <a:pos x="T6" y="T7"/>
                </a:cxn>
              </a:cxnLst>
              <a:rect l="T12" t="T13" r="T14" b="T15"/>
              <a:pathLst>
                <a:path w="76" h="82">
                  <a:moveTo>
                    <a:pt x="76" y="82"/>
                  </a:moveTo>
                  <a:lnTo>
                    <a:pt x="37" y="0"/>
                  </a:lnTo>
                  <a:lnTo>
                    <a:pt x="0" y="82"/>
                  </a:lnTo>
                  <a:lnTo>
                    <a:pt x="76" y="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509" name="Freeform 680"/>
            <p:cNvSpPr>
              <a:spLocks/>
            </p:cNvSpPr>
            <p:nvPr/>
          </p:nvSpPr>
          <p:spPr bwMode="auto">
            <a:xfrm>
              <a:off x="4002" y="1261"/>
              <a:ext cx="76" cy="80"/>
            </a:xfrm>
            <a:custGeom>
              <a:avLst/>
              <a:gdLst>
                <a:gd name="T0" fmla="*/ 0 w 76"/>
                <a:gd name="T1" fmla="*/ 0 h 80"/>
                <a:gd name="T2" fmla="*/ 37 w 76"/>
                <a:gd name="T3" fmla="*/ 80 h 80"/>
                <a:gd name="T4" fmla="*/ 76 w 76"/>
                <a:gd name="T5" fmla="*/ 0 h 80"/>
                <a:gd name="T6" fmla="*/ 0 w 76"/>
                <a:gd name="T7" fmla="*/ 0 h 80"/>
                <a:gd name="T8" fmla="*/ 0 60000 65536"/>
                <a:gd name="T9" fmla="*/ 0 60000 65536"/>
                <a:gd name="T10" fmla="*/ 0 60000 65536"/>
                <a:gd name="T11" fmla="*/ 0 60000 65536"/>
                <a:gd name="T12" fmla="*/ 0 w 76"/>
                <a:gd name="T13" fmla="*/ 0 h 80"/>
                <a:gd name="T14" fmla="*/ 76 w 76"/>
                <a:gd name="T15" fmla="*/ 80 h 80"/>
              </a:gdLst>
              <a:ahLst/>
              <a:cxnLst>
                <a:cxn ang="T8">
                  <a:pos x="T0" y="T1"/>
                </a:cxn>
                <a:cxn ang="T9">
                  <a:pos x="T2" y="T3"/>
                </a:cxn>
                <a:cxn ang="T10">
                  <a:pos x="T4" y="T5"/>
                </a:cxn>
                <a:cxn ang="T11">
                  <a:pos x="T6" y="T7"/>
                </a:cxn>
              </a:cxnLst>
              <a:rect l="T12" t="T13" r="T14" b="T15"/>
              <a:pathLst>
                <a:path w="76" h="80">
                  <a:moveTo>
                    <a:pt x="0" y="0"/>
                  </a:moveTo>
                  <a:lnTo>
                    <a:pt x="37" y="80"/>
                  </a:lnTo>
                  <a:lnTo>
                    <a:pt x="7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63903" name="Group 685"/>
          <p:cNvGrpSpPr>
            <a:grpSpLocks/>
          </p:cNvGrpSpPr>
          <p:nvPr/>
        </p:nvGrpSpPr>
        <p:grpSpPr bwMode="auto">
          <a:xfrm>
            <a:off x="1887538" y="3224213"/>
            <a:ext cx="120650" cy="592137"/>
            <a:chOff x="1234" y="1714"/>
            <a:chExt cx="76" cy="373"/>
          </a:xfrm>
        </p:grpSpPr>
        <p:sp>
          <p:nvSpPr>
            <p:cNvPr id="164504" name="Line 682"/>
            <p:cNvSpPr>
              <a:spLocks noChangeShapeType="1"/>
            </p:cNvSpPr>
            <p:nvPr/>
          </p:nvSpPr>
          <p:spPr bwMode="auto">
            <a:xfrm>
              <a:off x="1272" y="1792"/>
              <a:ext cx="1" cy="21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505" name="Freeform 683"/>
            <p:cNvSpPr>
              <a:spLocks/>
            </p:cNvSpPr>
            <p:nvPr/>
          </p:nvSpPr>
          <p:spPr bwMode="auto">
            <a:xfrm>
              <a:off x="1234" y="1714"/>
              <a:ext cx="76" cy="81"/>
            </a:xfrm>
            <a:custGeom>
              <a:avLst/>
              <a:gdLst>
                <a:gd name="T0" fmla="*/ 76 w 76"/>
                <a:gd name="T1" fmla="*/ 81 h 81"/>
                <a:gd name="T2" fmla="*/ 38 w 76"/>
                <a:gd name="T3" fmla="*/ 0 h 81"/>
                <a:gd name="T4" fmla="*/ 0 w 76"/>
                <a:gd name="T5" fmla="*/ 81 h 81"/>
                <a:gd name="T6" fmla="*/ 76 w 76"/>
                <a:gd name="T7" fmla="*/ 81 h 81"/>
                <a:gd name="T8" fmla="*/ 0 60000 65536"/>
                <a:gd name="T9" fmla="*/ 0 60000 65536"/>
                <a:gd name="T10" fmla="*/ 0 60000 65536"/>
                <a:gd name="T11" fmla="*/ 0 60000 65536"/>
                <a:gd name="T12" fmla="*/ 0 w 76"/>
                <a:gd name="T13" fmla="*/ 0 h 81"/>
                <a:gd name="T14" fmla="*/ 76 w 76"/>
                <a:gd name="T15" fmla="*/ 81 h 81"/>
              </a:gdLst>
              <a:ahLst/>
              <a:cxnLst>
                <a:cxn ang="T8">
                  <a:pos x="T0" y="T1"/>
                </a:cxn>
                <a:cxn ang="T9">
                  <a:pos x="T2" y="T3"/>
                </a:cxn>
                <a:cxn ang="T10">
                  <a:pos x="T4" y="T5"/>
                </a:cxn>
                <a:cxn ang="T11">
                  <a:pos x="T6" y="T7"/>
                </a:cxn>
              </a:cxnLst>
              <a:rect l="T12" t="T13" r="T14" b="T15"/>
              <a:pathLst>
                <a:path w="76" h="81">
                  <a:moveTo>
                    <a:pt x="76" y="81"/>
                  </a:moveTo>
                  <a:lnTo>
                    <a:pt x="38" y="0"/>
                  </a:lnTo>
                  <a:lnTo>
                    <a:pt x="0" y="81"/>
                  </a:lnTo>
                  <a:lnTo>
                    <a:pt x="76"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506" name="Freeform 684"/>
            <p:cNvSpPr>
              <a:spLocks/>
            </p:cNvSpPr>
            <p:nvPr/>
          </p:nvSpPr>
          <p:spPr bwMode="auto">
            <a:xfrm>
              <a:off x="1234" y="2006"/>
              <a:ext cx="76" cy="81"/>
            </a:xfrm>
            <a:custGeom>
              <a:avLst/>
              <a:gdLst>
                <a:gd name="T0" fmla="*/ 0 w 76"/>
                <a:gd name="T1" fmla="*/ 0 h 81"/>
                <a:gd name="T2" fmla="*/ 38 w 76"/>
                <a:gd name="T3" fmla="*/ 81 h 81"/>
                <a:gd name="T4" fmla="*/ 76 w 76"/>
                <a:gd name="T5" fmla="*/ 0 h 81"/>
                <a:gd name="T6" fmla="*/ 0 w 76"/>
                <a:gd name="T7" fmla="*/ 0 h 81"/>
                <a:gd name="T8" fmla="*/ 0 60000 65536"/>
                <a:gd name="T9" fmla="*/ 0 60000 65536"/>
                <a:gd name="T10" fmla="*/ 0 60000 65536"/>
                <a:gd name="T11" fmla="*/ 0 60000 65536"/>
                <a:gd name="T12" fmla="*/ 0 w 76"/>
                <a:gd name="T13" fmla="*/ 0 h 81"/>
                <a:gd name="T14" fmla="*/ 76 w 76"/>
                <a:gd name="T15" fmla="*/ 81 h 81"/>
              </a:gdLst>
              <a:ahLst/>
              <a:cxnLst>
                <a:cxn ang="T8">
                  <a:pos x="T0" y="T1"/>
                </a:cxn>
                <a:cxn ang="T9">
                  <a:pos x="T2" y="T3"/>
                </a:cxn>
                <a:cxn ang="T10">
                  <a:pos x="T4" y="T5"/>
                </a:cxn>
                <a:cxn ang="T11">
                  <a:pos x="T6" y="T7"/>
                </a:cxn>
              </a:cxnLst>
              <a:rect l="T12" t="T13" r="T14" b="T15"/>
              <a:pathLst>
                <a:path w="76" h="81">
                  <a:moveTo>
                    <a:pt x="0" y="0"/>
                  </a:moveTo>
                  <a:lnTo>
                    <a:pt x="38" y="81"/>
                  </a:lnTo>
                  <a:lnTo>
                    <a:pt x="7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63904" name="Group 689"/>
          <p:cNvGrpSpPr>
            <a:grpSpLocks/>
          </p:cNvGrpSpPr>
          <p:nvPr/>
        </p:nvGrpSpPr>
        <p:grpSpPr bwMode="auto">
          <a:xfrm>
            <a:off x="6007100" y="3224213"/>
            <a:ext cx="120650" cy="592137"/>
            <a:chOff x="3829" y="1714"/>
            <a:chExt cx="76" cy="373"/>
          </a:xfrm>
        </p:grpSpPr>
        <p:sp>
          <p:nvSpPr>
            <p:cNvPr id="164501" name="Line 686"/>
            <p:cNvSpPr>
              <a:spLocks noChangeShapeType="1"/>
            </p:cNvSpPr>
            <p:nvPr/>
          </p:nvSpPr>
          <p:spPr bwMode="auto">
            <a:xfrm>
              <a:off x="3866" y="1792"/>
              <a:ext cx="1" cy="21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502" name="Freeform 687"/>
            <p:cNvSpPr>
              <a:spLocks/>
            </p:cNvSpPr>
            <p:nvPr/>
          </p:nvSpPr>
          <p:spPr bwMode="auto">
            <a:xfrm>
              <a:off x="3829" y="1714"/>
              <a:ext cx="76" cy="81"/>
            </a:xfrm>
            <a:custGeom>
              <a:avLst/>
              <a:gdLst>
                <a:gd name="T0" fmla="*/ 76 w 76"/>
                <a:gd name="T1" fmla="*/ 81 h 81"/>
                <a:gd name="T2" fmla="*/ 37 w 76"/>
                <a:gd name="T3" fmla="*/ 0 h 81"/>
                <a:gd name="T4" fmla="*/ 0 w 76"/>
                <a:gd name="T5" fmla="*/ 81 h 81"/>
                <a:gd name="T6" fmla="*/ 76 w 76"/>
                <a:gd name="T7" fmla="*/ 81 h 81"/>
                <a:gd name="T8" fmla="*/ 0 60000 65536"/>
                <a:gd name="T9" fmla="*/ 0 60000 65536"/>
                <a:gd name="T10" fmla="*/ 0 60000 65536"/>
                <a:gd name="T11" fmla="*/ 0 60000 65536"/>
                <a:gd name="T12" fmla="*/ 0 w 76"/>
                <a:gd name="T13" fmla="*/ 0 h 81"/>
                <a:gd name="T14" fmla="*/ 76 w 76"/>
                <a:gd name="T15" fmla="*/ 81 h 81"/>
              </a:gdLst>
              <a:ahLst/>
              <a:cxnLst>
                <a:cxn ang="T8">
                  <a:pos x="T0" y="T1"/>
                </a:cxn>
                <a:cxn ang="T9">
                  <a:pos x="T2" y="T3"/>
                </a:cxn>
                <a:cxn ang="T10">
                  <a:pos x="T4" y="T5"/>
                </a:cxn>
                <a:cxn ang="T11">
                  <a:pos x="T6" y="T7"/>
                </a:cxn>
              </a:cxnLst>
              <a:rect l="T12" t="T13" r="T14" b="T15"/>
              <a:pathLst>
                <a:path w="76" h="81">
                  <a:moveTo>
                    <a:pt x="76" y="81"/>
                  </a:moveTo>
                  <a:lnTo>
                    <a:pt x="37" y="0"/>
                  </a:lnTo>
                  <a:lnTo>
                    <a:pt x="0" y="81"/>
                  </a:lnTo>
                  <a:lnTo>
                    <a:pt x="76"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503" name="Freeform 688"/>
            <p:cNvSpPr>
              <a:spLocks/>
            </p:cNvSpPr>
            <p:nvPr/>
          </p:nvSpPr>
          <p:spPr bwMode="auto">
            <a:xfrm>
              <a:off x="3829" y="2006"/>
              <a:ext cx="76" cy="81"/>
            </a:xfrm>
            <a:custGeom>
              <a:avLst/>
              <a:gdLst>
                <a:gd name="T0" fmla="*/ 0 w 76"/>
                <a:gd name="T1" fmla="*/ 0 h 81"/>
                <a:gd name="T2" fmla="*/ 37 w 76"/>
                <a:gd name="T3" fmla="*/ 81 h 81"/>
                <a:gd name="T4" fmla="*/ 76 w 76"/>
                <a:gd name="T5" fmla="*/ 0 h 81"/>
                <a:gd name="T6" fmla="*/ 0 w 76"/>
                <a:gd name="T7" fmla="*/ 0 h 81"/>
                <a:gd name="T8" fmla="*/ 0 60000 65536"/>
                <a:gd name="T9" fmla="*/ 0 60000 65536"/>
                <a:gd name="T10" fmla="*/ 0 60000 65536"/>
                <a:gd name="T11" fmla="*/ 0 60000 65536"/>
                <a:gd name="T12" fmla="*/ 0 w 76"/>
                <a:gd name="T13" fmla="*/ 0 h 81"/>
                <a:gd name="T14" fmla="*/ 76 w 76"/>
                <a:gd name="T15" fmla="*/ 81 h 81"/>
              </a:gdLst>
              <a:ahLst/>
              <a:cxnLst>
                <a:cxn ang="T8">
                  <a:pos x="T0" y="T1"/>
                </a:cxn>
                <a:cxn ang="T9">
                  <a:pos x="T2" y="T3"/>
                </a:cxn>
                <a:cxn ang="T10">
                  <a:pos x="T4" y="T5"/>
                </a:cxn>
                <a:cxn ang="T11">
                  <a:pos x="T6" y="T7"/>
                </a:cxn>
              </a:cxnLst>
              <a:rect l="T12" t="T13" r="T14" b="T15"/>
              <a:pathLst>
                <a:path w="76" h="81">
                  <a:moveTo>
                    <a:pt x="0" y="0"/>
                  </a:moveTo>
                  <a:lnTo>
                    <a:pt x="37" y="81"/>
                  </a:lnTo>
                  <a:lnTo>
                    <a:pt x="7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63905" name="Group 693"/>
          <p:cNvGrpSpPr>
            <a:grpSpLocks/>
          </p:cNvGrpSpPr>
          <p:nvPr/>
        </p:nvGrpSpPr>
        <p:grpSpPr bwMode="auto">
          <a:xfrm>
            <a:off x="2986088" y="4308475"/>
            <a:ext cx="120650" cy="592138"/>
            <a:chOff x="1926" y="2397"/>
            <a:chExt cx="76" cy="373"/>
          </a:xfrm>
        </p:grpSpPr>
        <p:sp>
          <p:nvSpPr>
            <p:cNvPr id="164498" name="Line 690"/>
            <p:cNvSpPr>
              <a:spLocks noChangeShapeType="1"/>
            </p:cNvSpPr>
            <p:nvPr/>
          </p:nvSpPr>
          <p:spPr bwMode="auto">
            <a:xfrm>
              <a:off x="1964" y="2475"/>
              <a:ext cx="1" cy="21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499" name="Freeform 691"/>
            <p:cNvSpPr>
              <a:spLocks/>
            </p:cNvSpPr>
            <p:nvPr/>
          </p:nvSpPr>
          <p:spPr bwMode="auto">
            <a:xfrm>
              <a:off x="1926" y="2397"/>
              <a:ext cx="76" cy="82"/>
            </a:xfrm>
            <a:custGeom>
              <a:avLst/>
              <a:gdLst>
                <a:gd name="T0" fmla="*/ 76 w 76"/>
                <a:gd name="T1" fmla="*/ 82 h 82"/>
                <a:gd name="T2" fmla="*/ 38 w 76"/>
                <a:gd name="T3" fmla="*/ 0 h 82"/>
                <a:gd name="T4" fmla="*/ 0 w 76"/>
                <a:gd name="T5" fmla="*/ 82 h 82"/>
                <a:gd name="T6" fmla="*/ 76 w 76"/>
                <a:gd name="T7" fmla="*/ 82 h 82"/>
                <a:gd name="T8" fmla="*/ 0 60000 65536"/>
                <a:gd name="T9" fmla="*/ 0 60000 65536"/>
                <a:gd name="T10" fmla="*/ 0 60000 65536"/>
                <a:gd name="T11" fmla="*/ 0 60000 65536"/>
                <a:gd name="T12" fmla="*/ 0 w 76"/>
                <a:gd name="T13" fmla="*/ 0 h 82"/>
                <a:gd name="T14" fmla="*/ 76 w 76"/>
                <a:gd name="T15" fmla="*/ 82 h 82"/>
              </a:gdLst>
              <a:ahLst/>
              <a:cxnLst>
                <a:cxn ang="T8">
                  <a:pos x="T0" y="T1"/>
                </a:cxn>
                <a:cxn ang="T9">
                  <a:pos x="T2" y="T3"/>
                </a:cxn>
                <a:cxn ang="T10">
                  <a:pos x="T4" y="T5"/>
                </a:cxn>
                <a:cxn ang="T11">
                  <a:pos x="T6" y="T7"/>
                </a:cxn>
              </a:cxnLst>
              <a:rect l="T12" t="T13" r="T14" b="T15"/>
              <a:pathLst>
                <a:path w="76" h="82">
                  <a:moveTo>
                    <a:pt x="76" y="82"/>
                  </a:moveTo>
                  <a:lnTo>
                    <a:pt x="38" y="0"/>
                  </a:lnTo>
                  <a:lnTo>
                    <a:pt x="0" y="82"/>
                  </a:lnTo>
                  <a:lnTo>
                    <a:pt x="76" y="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500" name="Freeform 692"/>
            <p:cNvSpPr>
              <a:spLocks/>
            </p:cNvSpPr>
            <p:nvPr/>
          </p:nvSpPr>
          <p:spPr bwMode="auto">
            <a:xfrm>
              <a:off x="1926" y="2690"/>
              <a:ext cx="76" cy="80"/>
            </a:xfrm>
            <a:custGeom>
              <a:avLst/>
              <a:gdLst>
                <a:gd name="T0" fmla="*/ 0 w 76"/>
                <a:gd name="T1" fmla="*/ 0 h 80"/>
                <a:gd name="T2" fmla="*/ 38 w 76"/>
                <a:gd name="T3" fmla="*/ 80 h 80"/>
                <a:gd name="T4" fmla="*/ 76 w 76"/>
                <a:gd name="T5" fmla="*/ 0 h 80"/>
                <a:gd name="T6" fmla="*/ 0 w 76"/>
                <a:gd name="T7" fmla="*/ 0 h 80"/>
                <a:gd name="T8" fmla="*/ 0 60000 65536"/>
                <a:gd name="T9" fmla="*/ 0 60000 65536"/>
                <a:gd name="T10" fmla="*/ 0 60000 65536"/>
                <a:gd name="T11" fmla="*/ 0 60000 65536"/>
                <a:gd name="T12" fmla="*/ 0 w 76"/>
                <a:gd name="T13" fmla="*/ 0 h 80"/>
                <a:gd name="T14" fmla="*/ 76 w 76"/>
                <a:gd name="T15" fmla="*/ 80 h 80"/>
              </a:gdLst>
              <a:ahLst/>
              <a:cxnLst>
                <a:cxn ang="T8">
                  <a:pos x="T0" y="T1"/>
                </a:cxn>
                <a:cxn ang="T9">
                  <a:pos x="T2" y="T3"/>
                </a:cxn>
                <a:cxn ang="T10">
                  <a:pos x="T4" y="T5"/>
                </a:cxn>
                <a:cxn ang="T11">
                  <a:pos x="T6" y="T7"/>
                </a:cxn>
              </a:cxnLst>
              <a:rect l="T12" t="T13" r="T14" b="T15"/>
              <a:pathLst>
                <a:path w="76" h="80">
                  <a:moveTo>
                    <a:pt x="0" y="0"/>
                  </a:moveTo>
                  <a:lnTo>
                    <a:pt x="38" y="80"/>
                  </a:lnTo>
                  <a:lnTo>
                    <a:pt x="7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63906" name="Group 697"/>
          <p:cNvGrpSpPr>
            <a:grpSpLocks/>
          </p:cNvGrpSpPr>
          <p:nvPr/>
        </p:nvGrpSpPr>
        <p:grpSpPr bwMode="auto">
          <a:xfrm>
            <a:off x="4084638" y="3224213"/>
            <a:ext cx="120650" cy="1676400"/>
            <a:chOff x="2618" y="1714"/>
            <a:chExt cx="76" cy="1056"/>
          </a:xfrm>
        </p:grpSpPr>
        <p:sp>
          <p:nvSpPr>
            <p:cNvPr id="164495" name="Line 694"/>
            <p:cNvSpPr>
              <a:spLocks noChangeShapeType="1"/>
            </p:cNvSpPr>
            <p:nvPr/>
          </p:nvSpPr>
          <p:spPr bwMode="auto">
            <a:xfrm>
              <a:off x="2655" y="1792"/>
              <a:ext cx="1" cy="90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496" name="Freeform 695"/>
            <p:cNvSpPr>
              <a:spLocks/>
            </p:cNvSpPr>
            <p:nvPr/>
          </p:nvSpPr>
          <p:spPr bwMode="auto">
            <a:xfrm>
              <a:off x="2618" y="1714"/>
              <a:ext cx="76" cy="81"/>
            </a:xfrm>
            <a:custGeom>
              <a:avLst/>
              <a:gdLst>
                <a:gd name="T0" fmla="*/ 76 w 76"/>
                <a:gd name="T1" fmla="*/ 81 h 81"/>
                <a:gd name="T2" fmla="*/ 37 w 76"/>
                <a:gd name="T3" fmla="*/ 0 h 81"/>
                <a:gd name="T4" fmla="*/ 0 w 76"/>
                <a:gd name="T5" fmla="*/ 81 h 81"/>
                <a:gd name="T6" fmla="*/ 76 w 76"/>
                <a:gd name="T7" fmla="*/ 81 h 81"/>
                <a:gd name="T8" fmla="*/ 0 60000 65536"/>
                <a:gd name="T9" fmla="*/ 0 60000 65536"/>
                <a:gd name="T10" fmla="*/ 0 60000 65536"/>
                <a:gd name="T11" fmla="*/ 0 60000 65536"/>
                <a:gd name="T12" fmla="*/ 0 w 76"/>
                <a:gd name="T13" fmla="*/ 0 h 81"/>
                <a:gd name="T14" fmla="*/ 76 w 76"/>
                <a:gd name="T15" fmla="*/ 81 h 81"/>
              </a:gdLst>
              <a:ahLst/>
              <a:cxnLst>
                <a:cxn ang="T8">
                  <a:pos x="T0" y="T1"/>
                </a:cxn>
                <a:cxn ang="T9">
                  <a:pos x="T2" y="T3"/>
                </a:cxn>
                <a:cxn ang="T10">
                  <a:pos x="T4" y="T5"/>
                </a:cxn>
                <a:cxn ang="T11">
                  <a:pos x="T6" y="T7"/>
                </a:cxn>
              </a:cxnLst>
              <a:rect l="T12" t="T13" r="T14" b="T15"/>
              <a:pathLst>
                <a:path w="76" h="81">
                  <a:moveTo>
                    <a:pt x="76" y="81"/>
                  </a:moveTo>
                  <a:lnTo>
                    <a:pt x="37" y="0"/>
                  </a:lnTo>
                  <a:lnTo>
                    <a:pt x="0" y="81"/>
                  </a:lnTo>
                  <a:lnTo>
                    <a:pt x="76"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497" name="Freeform 696"/>
            <p:cNvSpPr>
              <a:spLocks/>
            </p:cNvSpPr>
            <p:nvPr/>
          </p:nvSpPr>
          <p:spPr bwMode="auto">
            <a:xfrm>
              <a:off x="2618" y="2690"/>
              <a:ext cx="76" cy="80"/>
            </a:xfrm>
            <a:custGeom>
              <a:avLst/>
              <a:gdLst>
                <a:gd name="T0" fmla="*/ 0 w 76"/>
                <a:gd name="T1" fmla="*/ 0 h 80"/>
                <a:gd name="T2" fmla="*/ 37 w 76"/>
                <a:gd name="T3" fmla="*/ 80 h 80"/>
                <a:gd name="T4" fmla="*/ 76 w 76"/>
                <a:gd name="T5" fmla="*/ 0 h 80"/>
                <a:gd name="T6" fmla="*/ 0 w 76"/>
                <a:gd name="T7" fmla="*/ 0 h 80"/>
                <a:gd name="T8" fmla="*/ 0 60000 65536"/>
                <a:gd name="T9" fmla="*/ 0 60000 65536"/>
                <a:gd name="T10" fmla="*/ 0 60000 65536"/>
                <a:gd name="T11" fmla="*/ 0 60000 65536"/>
                <a:gd name="T12" fmla="*/ 0 w 76"/>
                <a:gd name="T13" fmla="*/ 0 h 80"/>
                <a:gd name="T14" fmla="*/ 76 w 76"/>
                <a:gd name="T15" fmla="*/ 80 h 80"/>
              </a:gdLst>
              <a:ahLst/>
              <a:cxnLst>
                <a:cxn ang="T8">
                  <a:pos x="T0" y="T1"/>
                </a:cxn>
                <a:cxn ang="T9">
                  <a:pos x="T2" y="T3"/>
                </a:cxn>
                <a:cxn ang="T10">
                  <a:pos x="T4" y="T5"/>
                </a:cxn>
                <a:cxn ang="T11">
                  <a:pos x="T6" y="T7"/>
                </a:cxn>
              </a:cxnLst>
              <a:rect l="T12" t="T13" r="T14" b="T15"/>
              <a:pathLst>
                <a:path w="76" h="80">
                  <a:moveTo>
                    <a:pt x="0" y="0"/>
                  </a:moveTo>
                  <a:lnTo>
                    <a:pt x="37" y="80"/>
                  </a:lnTo>
                  <a:lnTo>
                    <a:pt x="7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63907" name="Group 701"/>
          <p:cNvGrpSpPr>
            <a:grpSpLocks/>
          </p:cNvGrpSpPr>
          <p:nvPr/>
        </p:nvGrpSpPr>
        <p:grpSpPr bwMode="auto">
          <a:xfrm>
            <a:off x="2312988" y="5132388"/>
            <a:ext cx="366712" cy="130175"/>
            <a:chOff x="1502" y="2916"/>
            <a:chExt cx="231" cy="82"/>
          </a:xfrm>
        </p:grpSpPr>
        <p:sp>
          <p:nvSpPr>
            <p:cNvPr id="164492" name="Line 698"/>
            <p:cNvSpPr>
              <a:spLocks noChangeShapeType="1"/>
            </p:cNvSpPr>
            <p:nvPr/>
          </p:nvSpPr>
          <p:spPr bwMode="auto">
            <a:xfrm>
              <a:off x="1574" y="2956"/>
              <a:ext cx="87"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493" name="Freeform 699"/>
            <p:cNvSpPr>
              <a:spLocks/>
            </p:cNvSpPr>
            <p:nvPr/>
          </p:nvSpPr>
          <p:spPr bwMode="auto">
            <a:xfrm>
              <a:off x="1502" y="2916"/>
              <a:ext cx="76" cy="82"/>
            </a:xfrm>
            <a:custGeom>
              <a:avLst/>
              <a:gdLst>
                <a:gd name="T0" fmla="*/ 76 w 76"/>
                <a:gd name="T1" fmla="*/ 0 h 82"/>
                <a:gd name="T2" fmla="*/ 0 w 76"/>
                <a:gd name="T3" fmla="*/ 40 h 82"/>
                <a:gd name="T4" fmla="*/ 76 w 76"/>
                <a:gd name="T5" fmla="*/ 82 h 82"/>
                <a:gd name="T6" fmla="*/ 76 w 76"/>
                <a:gd name="T7" fmla="*/ 0 h 82"/>
                <a:gd name="T8" fmla="*/ 0 60000 65536"/>
                <a:gd name="T9" fmla="*/ 0 60000 65536"/>
                <a:gd name="T10" fmla="*/ 0 60000 65536"/>
                <a:gd name="T11" fmla="*/ 0 60000 65536"/>
                <a:gd name="T12" fmla="*/ 0 w 76"/>
                <a:gd name="T13" fmla="*/ 0 h 82"/>
                <a:gd name="T14" fmla="*/ 76 w 76"/>
                <a:gd name="T15" fmla="*/ 82 h 82"/>
              </a:gdLst>
              <a:ahLst/>
              <a:cxnLst>
                <a:cxn ang="T8">
                  <a:pos x="T0" y="T1"/>
                </a:cxn>
                <a:cxn ang="T9">
                  <a:pos x="T2" y="T3"/>
                </a:cxn>
                <a:cxn ang="T10">
                  <a:pos x="T4" y="T5"/>
                </a:cxn>
                <a:cxn ang="T11">
                  <a:pos x="T6" y="T7"/>
                </a:cxn>
              </a:cxnLst>
              <a:rect l="T12" t="T13" r="T14" b="T15"/>
              <a:pathLst>
                <a:path w="76" h="82">
                  <a:moveTo>
                    <a:pt x="76" y="0"/>
                  </a:moveTo>
                  <a:lnTo>
                    <a:pt x="0" y="40"/>
                  </a:lnTo>
                  <a:lnTo>
                    <a:pt x="76" y="82"/>
                  </a:lnTo>
                  <a:lnTo>
                    <a:pt x="7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494" name="Freeform 700"/>
            <p:cNvSpPr>
              <a:spLocks/>
            </p:cNvSpPr>
            <p:nvPr/>
          </p:nvSpPr>
          <p:spPr bwMode="auto">
            <a:xfrm>
              <a:off x="1658" y="2916"/>
              <a:ext cx="75" cy="82"/>
            </a:xfrm>
            <a:custGeom>
              <a:avLst/>
              <a:gdLst>
                <a:gd name="T0" fmla="*/ 0 w 75"/>
                <a:gd name="T1" fmla="*/ 82 h 82"/>
                <a:gd name="T2" fmla="*/ 75 w 75"/>
                <a:gd name="T3" fmla="*/ 40 h 82"/>
                <a:gd name="T4" fmla="*/ 0 w 75"/>
                <a:gd name="T5" fmla="*/ 0 h 82"/>
                <a:gd name="T6" fmla="*/ 0 w 75"/>
                <a:gd name="T7" fmla="*/ 82 h 82"/>
                <a:gd name="T8" fmla="*/ 0 60000 65536"/>
                <a:gd name="T9" fmla="*/ 0 60000 65536"/>
                <a:gd name="T10" fmla="*/ 0 60000 65536"/>
                <a:gd name="T11" fmla="*/ 0 60000 65536"/>
                <a:gd name="T12" fmla="*/ 0 w 75"/>
                <a:gd name="T13" fmla="*/ 0 h 82"/>
                <a:gd name="T14" fmla="*/ 75 w 75"/>
                <a:gd name="T15" fmla="*/ 82 h 82"/>
              </a:gdLst>
              <a:ahLst/>
              <a:cxnLst>
                <a:cxn ang="T8">
                  <a:pos x="T0" y="T1"/>
                </a:cxn>
                <a:cxn ang="T9">
                  <a:pos x="T2" y="T3"/>
                </a:cxn>
                <a:cxn ang="T10">
                  <a:pos x="T4" y="T5"/>
                </a:cxn>
                <a:cxn ang="T11">
                  <a:pos x="T6" y="T7"/>
                </a:cxn>
              </a:cxnLst>
              <a:rect l="T12" t="T13" r="T14" b="T15"/>
              <a:pathLst>
                <a:path w="75" h="82">
                  <a:moveTo>
                    <a:pt x="0" y="82"/>
                  </a:moveTo>
                  <a:lnTo>
                    <a:pt x="75" y="40"/>
                  </a:lnTo>
                  <a:lnTo>
                    <a:pt x="0" y="0"/>
                  </a:lnTo>
                  <a:lnTo>
                    <a:pt x="0" y="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63908" name="Group 704"/>
          <p:cNvGrpSpPr>
            <a:grpSpLocks/>
          </p:cNvGrpSpPr>
          <p:nvPr/>
        </p:nvGrpSpPr>
        <p:grpSpPr bwMode="auto">
          <a:xfrm>
            <a:off x="4967288" y="5033963"/>
            <a:ext cx="458787" cy="130175"/>
            <a:chOff x="3174" y="2854"/>
            <a:chExt cx="289" cy="82"/>
          </a:xfrm>
        </p:grpSpPr>
        <p:sp>
          <p:nvSpPr>
            <p:cNvPr id="164490" name="Line 702"/>
            <p:cNvSpPr>
              <a:spLocks noChangeShapeType="1"/>
            </p:cNvSpPr>
            <p:nvPr/>
          </p:nvSpPr>
          <p:spPr bwMode="auto">
            <a:xfrm flipH="1">
              <a:off x="3246" y="2894"/>
              <a:ext cx="217"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491" name="Freeform 703"/>
            <p:cNvSpPr>
              <a:spLocks/>
            </p:cNvSpPr>
            <p:nvPr/>
          </p:nvSpPr>
          <p:spPr bwMode="auto">
            <a:xfrm>
              <a:off x="3174" y="2854"/>
              <a:ext cx="76" cy="82"/>
            </a:xfrm>
            <a:custGeom>
              <a:avLst/>
              <a:gdLst>
                <a:gd name="T0" fmla="*/ 76 w 76"/>
                <a:gd name="T1" fmla="*/ 0 h 82"/>
                <a:gd name="T2" fmla="*/ 0 w 76"/>
                <a:gd name="T3" fmla="*/ 40 h 82"/>
                <a:gd name="T4" fmla="*/ 76 w 76"/>
                <a:gd name="T5" fmla="*/ 82 h 82"/>
                <a:gd name="T6" fmla="*/ 76 w 76"/>
                <a:gd name="T7" fmla="*/ 0 h 82"/>
                <a:gd name="T8" fmla="*/ 0 60000 65536"/>
                <a:gd name="T9" fmla="*/ 0 60000 65536"/>
                <a:gd name="T10" fmla="*/ 0 60000 65536"/>
                <a:gd name="T11" fmla="*/ 0 60000 65536"/>
                <a:gd name="T12" fmla="*/ 0 w 76"/>
                <a:gd name="T13" fmla="*/ 0 h 82"/>
                <a:gd name="T14" fmla="*/ 76 w 76"/>
                <a:gd name="T15" fmla="*/ 82 h 82"/>
              </a:gdLst>
              <a:ahLst/>
              <a:cxnLst>
                <a:cxn ang="T8">
                  <a:pos x="T0" y="T1"/>
                </a:cxn>
                <a:cxn ang="T9">
                  <a:pos x="T2" y="T3"/>
                </a:cxn>
                <a:cxn ang="T10">
                  <a:pos x="T4" y="T5"/>
                </a:cxn>
                <a:cxn ang="T11">
                  <a:pos x="T6" y="T7"/>
                </a:cxn>
              </a:cxnLst>
              <a:rect l="T12" t="T13" r="T14" b="T15"/>
              <a:pathLst>
                <a:path w="76" h="82">
                  <a:moveTo>
                    <a:pt x="76" y="0"/>
                  </a:moveTo>
                  <a:lnTo>
                    <a:pt x="0" y="40"/>
                  </a:lnTo>
                  <a:lnTo>
                    <a:pt x="76" y="82"/>
                  </a:lnTo>
                  <a:lnTo>
                    <a:pt x="7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63909" name="Group 707"/>
          <p:cNvGrpSpPr>
            <a:grpSpLocks/>
          </p:cNvGrpSpPr>
          <p:nvPr/>
        </p:nvGrpSpPr>
        <p:grpSpPr bwMode="auto">
          <a:xfrm>
            <a:off x="6007100" y="4406900"/>
            <a:ext cx="120650" cy="493713"/>
            <a:chOff x="3829" y="2459"/>
            <a:chExt cx="76" cy="311"/>
          </a:xfrm>
        </p:grpSpPr>
        <p:sp>
          <p:nvSpPr>
            <p:cNvPr id="164488" name="Line 705"/>
            <p:cNvSpPr>
              <a:spLocks noChangeShapeType="1"/>
            </p:cNvSpPr>
            <p:nvPr/>
          </p:nvSpPr>
          <p:spPr bwMode="auto">
            <a:xfrm>
              <a:off x="3866" y="2459"/>
              <a:ext cx="1" cy="233"/>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489" name="Freeform 706"/>
            <p:cNvSpPr>
              <a:spLocks/>
            </p:cNvSpPr>
            <p:nvPr/>
          </p:nvSpPr>
          <p:spPr bwMode="auto">
            <a:xfrm>
              <a:off x="3829" y="2690"/>
              <a:ext cx="76" cy="80"/>
            </a:xfrm>
            <a:custGeom>
              <a:avLst/>
              <a:gdLst>
                <a:gd name="T0" fmla="*/ 0 w 76"/>
                <a:gd name="T1" fmla="*/ 0 h 80"/>
                <a:gd name="T2" fmla="*/ 37 w 76"/>
                <a:gd name="T3" fmla="*/ 80 h 80"/>
                <a:gd name="T4" fmla="*/ 76 w 76"/>
                <a:gd name="T5" fmla="*/ 0 h 80"/>
                <a:gd name="T6" fmla="*/ 0 w 76"/>
                <a:gd name="T7" fmla="*/ 0 h 80"/>
                <a:gd name="T8" fmla="*/ 0 60000 65536"/>
                <a:gd name="T9" fmla="*/ 0 60000 65536"/>
                <a:gd name="T10" fmla="*/ 0 60000 65536"/>
                <a:gd name="T11" fmla="*/ 0 60000 65536"/>
                <a:gd name="T12" fmla="*/ 0 w 76"/>
                <a:gd name="T13" fmla="*/ 0 h 80"/>
                <a:gd name="T14" fmla="*/ 76 w 76"/>
                <a:gd name="T15" fmla="*/ 80 h 80"/>
              </a:gdLst>
              <a:ahLst/>
              <a:cxnLst>
                <a:cxn ang="T8">
                  <a:pos x="T0" y="T1"/>
                </a:cxn>
                <a:cxn ang="T9">
                  <a:pos x="T2" y="T3"/>
                </a:cxn>
                <a:cxn ang="T10">
                  <a:pos x="T4" y="T5"/>
                </a:cxn>
                <a:cxn ang="T11">
                  <a:pos x="T6" y="T7"/>
                </a:cxn>
              </a:cxnLst>
              <a:rect l="T12" t="T13" r="T14" b="T15"/>
              <a:pathLst>
                <a:path w="76" h="80">
                  <a:moveTo>
                    <a:pt x="0" y="0"/>
                  </a:moveTo>
                  <a:lnTo>
                    <a:pt x="37" y="80"/>
                  </a:lnTo>
                  <a:lnTo>
                    <a:pt x="7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63910" name="Group 710"/>
          <p:cNvGrpSpPr>
            <a:grpSpLocks/>
          </p:cNvGrpSpPr>
          <p:nvPr/>
        </p:nvGrpSpPr>
        <p:grpSpPr bwMode="auto">
          <a:xfrm>
            <a:off x="1522413" y="4308475"/>
            <a:ext cx="120650" cy="493713"/>
            <a:chOff x="1004" y="2397"/>
            <a:chExt cx="76" cy="311"/>
          </a:xfrm>
        </p:grpSpPr>
        <p:sp>
          <p:nvSpPr>
            <p:cNvPr id="164486" name="Line 708"/>
            <p:cNvSpPr>
              <a:spLocks noChangeShapeType="1"/>
            </p:cNvSpPr>
            <p:nvPr/>
          </p:nvSpPr>
          <p:spPr bwMode="auto">
            <a:xfrm flipV="1">
              <a:off x="1041" y="2475"/>
              <a:ext cx="1" cy="233"/>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487" name="Freeform 709"/>
            <p:cNvSpPr>
              <a:spLocks/>
            </p:cNvSpPr>
            <p:nvPr/>
          </p:nvSpPr>
          <p:spPr bwMode="auto">
            <a:xfrm>
              <a:off x="1004" y="2397"/>
              <a:ext cx="76" cy="82"/>
            </a:xfrm>
            <a:custGeom>
              <a:avLst/>
              <a:gdLst>
                <a:gd name="T0" fmla="*/ 76 w 76"/>
                <a:gd name="T1" fmla="*/ 82 h 82"/>
                <a:gd name="T2" fmla="*/ 37 w 76"/>
                <a:gd name="T3" fmla="*/ 0 h 82"/>
                <a:gd name="T4" fmla="*/ 0 w 76"/>
                <a:gd name="T5" fmla="*/ 82 h 82"/>
                <a:gd name="T6" fmla="*/ 76 w 76"/>
                <a:gd name="T7" fmla="*/ 82 h 82"/>
                <a:gd name="T8" fmla="*/ 0 60000 65536"/>
                <a:gd name="T9" fmla="*/ 0 60000 65536"/>
                <a:gd name="T10" fmla="*/ 0 60000 65536"/>
                <a:gd name="T11" fmla="*/ 0 60000 65536"/>
                <a:gd name="T12" fmla="*/ 0 w 76"/>
                <a:gd name="T13" fmla="*/ 0 h 82"/>
                <a:gd name="T14" fmla="*/ 76 w 76"/>
                <a:gd name="T15" fmla="*/ 82 h 82"/>
              </a:gdLst>
              <a:ahLst/>
              <a:cxnLst>
                <a:cxn ang="T8">
                  <a:pos x="T0" y="T1"/>
                </a:cxn>
                <a:cxn ang="T9">
                  <a:pos x="T2" y="T3"/>
                </a:cxn>
                <a:cxn ang="T10">
                  <a:pos x="T4" y="T5"/>
                </a:cxn>
                <a:cxn ang="T11">
                  <a:pos x="T6" y="T7"/>
                </a:cxn>
              </a:cxnLst>
              <a:rect l="T12" t="T13" r="T14" b="T15"/>
              <a:pathLst>
                <a:path w="76" h="82">
                  <a:moveTo>
                    <a:pt x="76" y="82"/>
                  </a:moveTo>
                  <a:lnTo>
                    <a:pt x="37" y="0"/>
                  </a:lnTo>
                  <a:lnTo>
                    <a:pt x="0" y="82"/>
                  </a:lnTo>
                  <a:lnTo>
                    <a:pt x="76" y="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63911" name="Rectangle 711"/>
          <p:cNvSpPr>
            <a:spLocks noChangeArrowheads="1"/>
          </p:cNvSpPr>
          <p:nvPr/>
        </p:nvSpPr>
        <p:spPr bwMode="auto">
          <a:xfrm>
            <a:off x="7896225" y="3302000"/>
            <a:ext cx="554038" cy="189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12" name="Rectangle 712"/>
          <p:cNvSpPr>
            <a:spLocks noChangeArrowheads="1"/>
          </p:cNvSpPr>
          <p:nvPr/>
        </p:nvSpPr>
        <p:spPr bwMode="auto">
          <a:xfrm rot="5400000">
            <a:off x="7258844" y="4064794"/>
            <a:ext cx="175260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2300">
                <a:solidFill>
                  <a:srgbClr val="000000"/>
                </a:solidFill>
                <a:latin typeface="宋体" panose="02010600030101010101" pitchFamily="2" charset="-122"/>
              </a:rPr>
              <a:t>专家系统核心</a:t>
            </a:r>
            <a:endParaRPr lang="zh-CN" altLang="en-US" sz="1800">
              <a:latin typeface="Verdana" panose="020B0604030504040204" pitchFamily="34" charset="0"/>
            </a:endParaRPr>
          </a:p>
        </p:txBody>
      </p:sp>
      <p:grpSp>
        <p:nvGrpSpPr>
          <p:cNvPr id="163913" name="Group 1283"/>
          <p:cNvGrpSpPr>
            <a:grpSpLocks/>
          </p:cNvGrpSpPr>
          <p:nvPr/>
        </p:nvGrpSpPr>
        <p:grpSpPr bwMode="auto">
          <a:xfrm>
            <a:off x="2490788" y="4598988"/>
            <a:ext cx="5411787" cy="1195387"/>
            <a:chOff x="1614" y="2580"/>
            <a:chExt cx="3409" cy="753"/>
          </a:xfrm>
        </p:grpSpPr>
        <p:grpSp>
          <p:nvGrpSpPr>
            <p:cNvPr id="163916" name="Group 913"/>
            <p:cNvGrpSpPr>
              <a:grpSpLocks/>
            </p:cNvGrpSpPr>
            <p:nvPr/>
          </p:nvGrpSpPr>
          <p:grpSpPr bwMode="auto">
            <a:xfrm>
              <a:off x="1614" y="2584"/>
              <a:ext cx="2187" cy="749"/>
              <a:chOff x="1614" y="2584"/>
              <a:chExt cx="2187" cy="749"/>
            </a:xfrm>
          </p:grpSpPr>
          <p:sp>
            <p:nvSpPr>
              <p:cNvPr id="164286" name="Rectangle 713"/>
              <p:cNvSpPr>
                <a:spLocks noChangeArrowheads="1"/>
              </p:cNvSpPr>
              <p:nvPr/>
            </p:nvSpPr>
            <p:spPr bwMode="auto">
              <a:xfrm>
                <a:off x="1614" y="2584"/>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87" name="Rectangle 714"/>
              <p:cNvSpPr>
                <a:spLocks noChangeArrowheads="1"/>
              </p:cNvSpPr>
              <p:nvPr/>
            </p:nvSpPr>
            <p:spPr bwMode="auto">
              <a:xfrm>
                <a:off x="1614" y="2599"/>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88" name="Rectangle 715"/>
              <p:cNvSpPr>
                <a:spLocks noChangeArrowheads="1"/>
              </p:cNvSpPr>
              <p:nvPr/>
            </p:nvSpPr>
            <p:spPr bwMode="auto">
              <a:xfrm>
                <a:off x="1614" y="2615"/>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89" name="Rectangle 716"/>
              <p:cNvSpPr>
                <a:spLocks noChangeArrowheads="1"/>
              </p:cNvSpPr>
              <p:nvPr/>
            </p:nvSpPr>
            <p:spPr bwMode="auto">
              <a:xfrm>
                <a:off x="1614" y="263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90" name="Rectangle 717"/>
              <p:cNvSpPr>
                <a:spLocks noChangeArrowheads="1"/>
              </p:cNvSpPr>
              <p:nvPr/>
            </p:nvSpPr>
            <p:spPr bwMode="auto">
              <a:xfrm>
                <a:off x="1614" y="2646"/>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91" name="Rectangle 718"/>
              <p:cNvSpPr>
                <a:spLocks noChangeArrowheads="1"/>
              </p:cNvSpPr>
              <p:nvPr/>
            </p:nvSpPr>
            <p:spPr bwMode="auto">
              <a:xfrm>
                <a:off x="1614" y="2661"/>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92" name="Rectangle 719"/>
              <p:cNvSpPr>
                <a:spLocks noChangeArrowheads="1"/>
              </p:cNvSpPr>
              <p:nvPr/>
            </p:nvSpPr>
            <p:spPr bwMode="auto">
              <a:xfrm>
                <a:off x="1614" y="2677"/>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93" name="Rectangle 720"/>
              <p:cNvSpPr>
                <a:spLocks noChangeArrowheads="1"/>
              </p:cNvSpPr>
              <p:nvPr/>
            </p:nvSpPr>
            <p:spPr bwMode="auto">
              <a:xfrm>
                <a:off x="1614" y="2692"/>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94" name="Rectangle 721"/>
              <p:cNvSpPr>
                <a:spLocks noChangeArrowheads="1"/>
              </p:cNvSpPr>
              <p:nvPr/>
            </p:nvSpPr>
            <p:spPr bwMode="auto">
              <a:xfrm>
                <a:off x="1614" y="2708"/>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95" name="Rectangle 722"/>
              <p:cNvSpPr>
                <a:spLocks noChangeArrowheads="1"/>
              </p:cNvSpPr>
              <p:nvPr/>
            </p:nvSpPr>
            <p:spPr bwMode="auto">
              <a:xfrm>
                <a:off x="1614" y="2723"/>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96" name="Rectangle 723"/>
              <p:cNvSpPr>
                <a:spLocks noChangeArrowheads="1"/>
              </p:cNvSpPr>
              <p:nvPr/>
            </p:nvSpPr>
            <p:spPr bwMode="auto">
              <a:xfrm>
                <a:off x="1614" y="2739"/>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97" name="Rectangle 724"/>
              <p:cNvSpPr>
                <a:spLocks noChangeArrowheads="1"/>
              </p:cNvSpPr>
              <p:nvPr/>
            </p:nvSpPr>
            <p:spPr bwMode="auto">
              <a:xfrm>
                <a:off x="1614" y="2754"/>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98" name="Rectangle 725"/>
              <p:cNvSpPr>
                <a:spLocks noChangeArrowheads="1"/>
              </p:cNvSpPr>
              <p:nvPr/>
            </p:nvSpPr>
            <p:spPr bwMode="auto">
              <a:xfrm>
                <a:off x="1614" y="277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99" name="Rectangle 726"/>
              <p:cNvSpPr>
                <a:spLocks noChangeArrowheads="1"/>
              </p:cNvSpPr>
              <p:nvPr/>
            </p:nvSpPr>
            <p:spPr bwMode="auto">
              <a:xfrm>
                <a:off x="1614" y="2786"/>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00" name="Rectangle 727"/>
              <p:cNvSpPr>
                <a:spLocks noChangeArrowheads="1"/>
              </p:cNvSpPr>
              <p:nvPr/>
            </p:nvSpPr>
            <p:spPr bwMode="auto">
              <a:xfrm>
                <a:off x="1614" y="2801"/>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01" name="Rectangle 728"/>
              <p:cNvSpPr>
                <a:spLocks noChangeArrowheads="1"/>
              </p:cNvSpPr>
              <p:nvPr/>
            </p:nvSpPr>
            <p:spPr bwMode="auto">
              <a:xfrm>
                <a:off x="1614" y="2817"/>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02" name="Rectangle 729"/>
              <p:cNvSpPr>
                <a:spLocks noChangeArrowheads="1"/>
              </p:cNvSpPr>
              <p:nvPr/>
            </p:nvSpPr>
            <p:spPr bwMode="auto">
              <a:xfrm>
                <a:off x="1614" y="2832"/>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03" name="Rectangle 730"/>
              <p:cNvSpPr>
                <a:spLocks noChangeArrowheads="1"/>
              </p:cNvSpPr>
              <p:nvPr/>
            </p:nvSpPr>
            <p:spPr bwMode="auto">
              <a:xfrm>
                <a:off x="1614" y="2848"/>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04" name="Rectangle 731"/>
              <p:cNvSpPr>
                <a:spLocks noChangeArrowheads="1"/>
              </p:cNvSpPr>
              <p:nvPr/>
            </p:nvSpPr>
            <p:spPr bwMode="auto">
              <a:xfrm>
                <a:off x="1614" y="2863"/>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05" name="Rectangle 732"/>
              <p:cNvSpPr>
                <a:spLocks noChangeArrowheads="1"/>
              </p:cNvSpPr>
              <p:nvPr/>
            </p:nvSpPr>
            <p:spPr bwMode="auto">
              <a:xfrm>
                <a:off x="1614" y="2879"/>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06" name="Rectangle 733"/>
              <p:cNvSpPr>
                <a:spLocks noChangeArrowheads="1"/>
              </p:cNvSpPr>
              <p:nvPr/>
            </p:nvSpPr>
            <p:spPr bwMode="auto">
              <a:xfrm>
                <a:off x="1614" y="2894"/>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07" name="Rectangle 734"/>
              <p:cNvSpPr>
                <a:spLocks noChangeArrowheads="1"/>
              </p:cNvSpPr>
              <p:nvPr/>
            </p:nvSpPr>
            <p:spPr bwMode="auto">
              <a:xfrm>
                <a:off x="1614" y="291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08" name="Rectangle 735"/>
              <p:cNvSpPr>
                <a:spLocks noChangeArrowheads="1"/>
              </p:cNvSpPr>
              <p:nvPr/>
            </p:nvSpPr>
            <p:spPr bwMode="auto">
              <a:xfrm>
                <a:off x="1614" y="29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09" name="Rectangle 736"/>
              <p:cNvSpPr>
                <a:spLocks noChangeArrowheads="1"/>
              </p:cNvSpPr>
              <p:nvPr/>
            </p:nvSpPr>
            <p:spPr bwMode="auto">
              <a:xfrm>
                <a:off x="1614" y="2941"/>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10" name="Rectangle 737"/>
              <p:cNvSpPr>
                <a:spLocks noChangeArrowheads="1"/>
              </p:cNvSpPr>
              <p:nvPr/>
            </p:nvSpPr>
            <p:spPr bwMode="auto">
              <a:xfrm>
                <a:off x="1614" y="2956"/>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11" name="Rectangle 738"/>
              <p:cNvSpPr>
                <a:spLocks noChangeArrowheads="1"/>
              </p:cNvSpPr>
              <p:nvPr/>
            </p:nvSpPr>
            <p:spPr bwMode="auto">
              <a:xfrm>
                <a:off x="1614" y="2972"/>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12" name="Rectangle 739"/>
              <p:cNvSpPr>
                <a:spLocks noChangeArrowheads="1"/>
              </p:cNvSpPr>
              <p:nvPr/>
            </p:nvSpPr>
            <p:spPr bwMode="auto">
              <a:xfrm>
                <a:off x="1614" y="2987"/>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13" name="Rectangle 740"/>
              <p:cNvSpPr>
                <a:spLocks noChangeArrowheads="1"/>
              </p:cNvSpPr>
              <p:nvPr/>
            </p:nvSpPr>
            <p:spPr bwMode="auto">
              <a:xfrm>
                <a:off x="1614" y="3003"/>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14" name="Rectangle 741"/>
              <p:cNvSpPr>
                <a:spLocks noChangeArrowheads="1"/>
              </p:cNvSpPr>
              <p:nvPr/>
            </p:nvSpPr>
            <p:spPr bwMode="auto">
              <a:xfrm>
                <a:off x="1614" y="3018"/>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15" name="Rectangle 742"/>
              <p:cNvSpPr>
                <a:spLocks noChangeArrowheads="1"/>
              </p:cNvSpPr>
              <p:nvPr/>
            </p:nvSpPr>
            <p:spPr bwMode="auto">
              <a:xfrm>
                <a:off x="1614" y="3034"/>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16" name="Rectangle 743"/>
              <p:cNvSpPr>
                <a:spLocks noChangeArrowheads="1"/>
              </p:cNvSpPr>
              <p:nvPr/>
            </p:nvSpPr>
            <p:spPr bwMode="auto">
              <a:xfrm>
                <a:off x="1614" y="3050"/>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17" name="Rectangle 744"/>
              <p:cNvSpPr>
                <a:spLocks noChangeArrowheads="1"/>
              </p:cNvSpPr>
              <p:nvPr/>
            </p:nvSpPr>
            <p:spPr bwMode="auto">
              <a:xfrm>
                <a:off x="1614" y="306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18" name="Rectangle 745"/>
              <p:cNvSpPr>
                <a:spLocks noChangeArrowheads="1"/>
              </p:cNvSpPr>
              <p:nvPr/>
            </p:nvSpPr>
            <p:spPr bwMode="auto">
              <a:xfrm>
                <a:off x="1614" y="3081"/>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19" name="Rectangle 746"/>
              <p:cNvSpPr>
                <a:spLocks noChangeArrowheads="1"/>
              </p:cNvSpPr>
              <p:nvPr/>
            </p:nvSpPr>
            <p:spPr bwMode="auto">
              <a:xfrm>
                <a:off x="1614" y="3096"/>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20" name="Rectangle 747"/>
              <p:cNvSpPr>
                <a:spLocks noChangeArrowheads="1"/>
              </p:cNvSpPr>
              <p:nvPr/>
            </p:nvSpPr>
            <p:spPr bwMode="auto">
              <a:xfrm>
                <a:off x="1614" y="3112"/>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21" name="Rectangle 748"/>
              <p:cNvSpPr>
                <a:spLocks noChangeArrowheads="1"/>
              </p:cNvSpPr>
              <p:nvPr/>
            </p:nvSpPr>
            <p:spPr bwMode="auto">
              <a:xfrm>
                <a:off x="1614" y="3127"/>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22" name="Rectangle 749"/>
              <p:cNvSpPr>
                <a:spLocks noChangeArrowheads="1"/>
              </p:cNvSpPr>
              <p:nvPr/>
            </p:nvSpPr>
            <p:spPr bwMode="auto">
              <a:xfrm>
                <a:off x="1614" y="3143"/>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23" name="Rectangle 750"/>
              <p:cNvSpPr>
                <a:spLocks noChangeArrowheads="1"/>
              </p:cNvSpPr>
              <p:nvPr/>
            </p:nvSpPr>
            <p:spPr bwMode="auto">
              <a:xfrm>
                <a:off x="1614" y="3158"/>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24" name="Rectangle 751"/>
              <p:cNvSpPr>
                <a:spLocks noChangeArrowheads="1"/>
              </p:cNvSpPr>
              <p:nvPr/>
            </p:nvSpPr>
            <p:spPr bwMode="auto">
              <a:xfrm>
                <a:off x="1614" y="3174"/>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25" name="Rectangle 752"/>
              <p:cNvSpPr>
                <a:spLocks noChangeArrowheads="1"/>
              </p:cNvSpPr>
              <p:nvPr/>
            </p:nvSpPr>
            <p:spPr bwMode="auto">
              <a:xfrm>
                <a:off x="1614" y="3189"/>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26" name="Rectangle 753"/>
              <p:cNvSpPr>
                <a:spLocks noChangeArrowheads="1"/>
              </p:cNvSpPr>
              <p:nvPr/>
            </p:nvSpPr>
            <p:spPr bwMode="auto">
              <a:xfrm>
                <a:off x="1614" y="320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27" name="Rectangle 754"/>
              <p:cNvSpPr>
                <a:spLocks noChangeArrowheads="1"/>
              </p:cNvSpPr>
              <p:nvPr/>
            </p:nvSpPr>
            <p:spPr bwMode="auto">
              <a:xfrm>
                <a:off x="1614" y="322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28" name="Rectangle 755"/>
              <p:cNvSpPr>
                <a:spLocks noChangeArrowheads="1"/>
              </p:cNvSpPr>
              <p:nvPr/>
            </p:nvSpPr>
            <p:spPr bwMode="auto">
              <a:xfrm>
                <a:off x="1614" y="3236"/>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29" name="Rectangle 756"/>
              <p:cNvSpPr>
                <a:spLocks noChangeArrowheads="1"/>
              </p:cNvSpPr>
              <p:nvPr/>
            </p:nvSpPr>
            <p:spPr bwMode="auto">
              <a:xfrm>
                <a:off x="1614" y="3251"/>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30" name="Rectangle 757"/>
              <p:cNvSpPr>
                <a:spLocks noChangeArrowheads="1"/>
              </p:cNvSpPr>
              <p:nvPr/>
            </p:nvSpPr>
            <p:spPr bwMode="auto">
              <a:xfrm>
                <a:off x="1614" y="3267"/>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31" name="Rectangle 758"/>
              <p:cNvSpPr>
                <a:spLocks noChangeArrowheads="1"/>
              </p:cNvSpPr>
              <p:nvPr/>
            </p:nvSpPr>
            <p:spPr bwMode="auto">
              <a:xfrm>
                <a:off x="1614" y="3282"/>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32" name="Rectangle 759"/>
              <p:cNvSpPr>
                <a:spLocks noChangeArrowheads="1"/>
              </p:cNvSpPr>
              <p:nvPr/>
            </p:nvSpPr>
            <p:spPr bwMode="auto">
              <a:xfrm>
                <a:off x="1614" y="3298"/>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33" name="Rectangle 760"/>
              <p:cNvSpPr>
                <a:spLocks noChangeArrowheads="1"/>
              </p:cNvSpPr>
              <p:nvPr/>
            </p:nvSpPr>
            <p:spPr bwMode="auto">
              <a:xfrm>
                <a:off x="1614" y="3314"/>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34" name="Rectangle 761"/>
              <p:cNvSpPr>
                <a:spLocks noChangeArrowheads="1"/>
              </p:cNvSpPr>
              <p:nvPr/>
            </p:nvSpPr>
            <p:spPr bwMode="auto">
              <a:xfrm>
                <a:off x="161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35" name="Rectangle 762"/>
              <p:cNvSpPr>
                <a:spLocks noChangeArrowheads="1"/>
              </p:cNvSpPr>
              <p:nvPr/>
            </p:nvSpPr>
            <p:spPr bwMode="auto">
              <a:xfrm>
                <a:off x="163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36" name="Rectangle 763"/>
              <p:cNvSpPr>
                <a:spLocks noChangeArrowheads="1"/>
              </p:cNvSpPr>
              <p:nvPr/>
            </p:nvSpPr>
            <p:spPr bwMode="auto">
              <a:xfrm>
                <a:off x="1646"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37" name="Rectangle 764"/>
              <p:cNvSpPr>
                <a:spLocks noChangeArrowheads="1"/>
              </p:cNvSpPr>
              <p:nvPr/>
            </p:nvSpPr>
            <p:spPr bwMode="auto">
              <a:xfrm>
                <a:off x="166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38" name="Rectangle 765"/>
              <p:cNvSpPr>
                <a:spLocks noChangeArrowheads="1"/>
              </p:cNvSpPr>
              <p:nvPr/>
            </p:nvSpPr>
            <p:spPr bwMode="auto">
              <a:xfrm>
                <a:off x="1675"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39" name="Rectangle 766"/>
              <p:cNvSpPr>
                <a:spLocks noChangeArrowheads="1"/>
              </p:cNvSpPr>
              <p:nvPr/>
            </p:nvSpPr>
            <p:spPr bwMode="auto">
              <a:xfrm>
                <a:off x="169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40" name="Rectangle 767"/>
              <p:cNvSpPr>
                <a:spLocks noChangeArrowheads="1"/>
              </p:cNvSpPr>
              <p:nvPr/>
            </p:nvSpPr>
            <p:spPr bwMode="auto">
              <a:xfrm>
                <a:off x="170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41" name="Rectangle 768"/>
              <p:cNvSpPr>
                <a:spLocks noChangeArrowheads="1"/>
              </p:cNvSpPr>
              <p:nvPr/>
            </p:nvSpPr>
            <p:spPr bwMode="auto">
              <a:xfrm>
                <a:off x="171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42" name="Rectangle 769"/>
              <p:cNvSpPr>
                <a:spLocks noChangeArrowheads="1"/>
              </p:cNvSpPr>
              <p:nvPr/>
            </p:nvSpPr>
            <p:spPr bwMode="auto">
              <a:xfrm>
                <a:off x="173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43" name="Rectangle 770"/>
              <p:cNvSpPr>
                <a:spLocks noChangeArrowheads="1"/>
              </p:cNvSpPr>
              <p:nvPr/>
            </p:nvSpPr>
            <p:spPr bwMode="auto">
              <a:xfrm>
                <a:off x="1747"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44" name="Rectangle 771"/>
              <p:cNvSpPr>
                <a:spLocks noChangeArrowheads="1"/>
              </p:cNvSpPr>
              <p:nvPr/>
            </p:nvSpPr>
            <p:spPr bwMode="auto">
              <a:xfrm>
                <a:off x="176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45" name="Rectangle 772"/>
              <p:cNvSpPr>
                <a:spLocks noChangeArrowheads="1"/>
              </p:cNvSpPr>
              <p:nvPr/>
            </p:nvSpPr>
            <p:spPr bwMode="auto">
              <a:xfrm>
                <a:off x="177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46" name="Rectangle 773"/>
              <p:cNvSpPr>
                <a:spLocks noChangeArrowheads="1"/>
              </p:cNvSpPr>
              <p:nvPr/>
            </p:nvSpPr>
            <p:spPr bwMode="auto">
              <a:xfrm>
                <a:off x="179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47" name="Rectangle 774"/>
              <p:cNvSpPr>
                <a:spLocks noChangeArrowheads="1"/>
              </p:cNvSpPr>
              <p:nvPr/>
            </p:nvSpPr>
            <p:spPr bwMode="auto">
              <a:xfrm>
                <a:off x="180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48" name="Rectangle 775"/>
              <p:cNvSpPr>
                <a:spLocks noChangeArrowheads="1"/>
              </p:cNvSpPr>
              <p:nvPr/>
            </p:nvSpPr>
            <p:spPr bwMode="auto">
              <a:xfrm>
                <a:off x="1819"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49" name="Rectangle 776"/>
              <p:cNvSpPr>
                <a:spLocks noChangeArrowheads="1"/>
              </p:cNvSpPr>
              <p:nvPr/>
            </p:nvSpPr>
            <p:spPr bwMode="auto">
              <a:xfrm>
                <a:off x="183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50" name="Rectangle 777"/>
              <p:cNvSpPr>
                <a:spLocks noChangeArrowheads="1"/>
              </p:cNvSpPr>
              <p:nvPr/>
            </p:nvSpPr>
            <p:spPr bwMode="auto">
              <a:xfrm>
                <a:off x="184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51" name="Rectangle 778"/>
              <p:cNvSpPr>
                <a:spLocks noChangeArrowheads="1"/>
              </p:cNvSpPr>
              <p:nvPr/>
            </p:nvSpPr>
            <p:spPr bwMode="auto">
              <a:xfrm>
                <a:off x="186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52" name="Rectangle 779"/>
              <p:cNvSpPr>
                <a:spLocks noChangeArrowheads="1"/>
              </p:cNvSpPr>
              <p:nvPr/>
            </p:nvSpPr>
            <p:spPr bwMode="auto">
              <a:xfrm>
                <a:off x="187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53" name="Rectangle 780"/>
              <p:cNvSpPr>
                <a:spLocks noChangeArrowheads="1"/>
              </p:cNvSpPr>
              <p:nvPr/>
            </p:nvSpPr>
            <p:spPr bwMode="auto">
              <a:xfrm>
                <a:off x="189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54" name="Rectangle 781"/>
              <p:cNvSpPr>
                <a:spLocks noChangeArrowheads="1"/>
              </p:cNvSpPr>
              <p:nvPr/>
            </p:nvSpPr>
            <p:spPr bwMode="auto">
              <a:xfrm>
                <a:off x="190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55" name="Rectangle 782"/>
              <p:cNvSpPr>
                <a:spLocks noChangeArrowheads="1"/>
              </p:cNvSpPr>
              <p:nvPr/>
            </p:nvSpPr>
            <p:spPr bwMode="auto">
              <a:xfrm>
                <a:off x="1920"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56" name="Rectangle 783"/>
              <p:cNvSpPr>
                <a:spLocks noChangeArrowheads="1"/>
              </p:cNvSpPr>
              <p:nvPr/>
            </p:nvSpPr>
            <p:spPr bwMode="auto">
              <a:xfrm>
                <a:off x="193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57" name="Rectangle 784"/>
              <p:cNvSpPr>
                <a:spLocks noChangeArrowheads="1"/>
              </p:cNvSpPr>
              <p:nvPr/>
            </p:nvSpPr>
            <p:spPr bwMode="auto">
              <a:xfrm>
                <a:off x="194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58" name="Rectangle 785"/>
              <p:cNvSpPr>
                <a:spLocks noChangeArrowheads="1"/>
              </p:cNvSpPr>
              <p:nvPr/>
            </p:nvSpPr>
            <p:spPr bwMode="auto">
              <a:xfrm>
                <a:off x="196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59" name="Rectangle 786"/>
              <p:cNvSpPr>
                <a:spLocks noChangeArrowheads="1"/>
              </p:cNvSpPr>
              <p:nvPr/>
            </p:nvSpPr>
            <p:spPr bwMode="auto">
              <a:xfrm>
                <a:off x="197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60" name="Rectangle 787"/>
              <p:cNvSpPr>
                <a:spLocks noChangeArrowheads="1"/>
              </p:cNvSpPr>
              <p:nvPr/>
            </p:nvSpPr>
            <p:spPr bwMode="auto">
              <a:xfrm>
                <a:off x="1992"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61" name="Rectangle 788"/>
              <p:cNvSpPr>
                <a:spLocks noChangeArrowheads="1"/>
              </p:cNvSpPr>
              <p:nvPr/>
            </p:nvSpPr>
            <p:spPr bwMode="auto">
              <a:xfrm>
                <a:off x="200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62" name="Rectangle 789"/>
              <p:cNvSpPr>
                <a:spLocks noChangeArrowheads="1"/>
              </p:cNvSpPr>
              <p:nvPr/>
            </p:nvSpPr>
            <p:spPr bwMode="auto">
              <a:xfrm>
                <a:off x="202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63" name="Rectangle 790"/>
              <p:cNvSpPr>
                <a:spLocks noChangeArrowheads="1"/>
              </p:cNvSpPr>
              <p:nvPr/>
            </p:nvSpPr>
            <p:spPr bwMode="auto">
              <a:xfrm>
                <a:off x="203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64" name="Rectangle 791"/>
              <p:cNvSpPr>
                <a:spLocks noChangeArrowheads="1"/>
              </p:cNvSpPr>
              <p:nvPr/>
            </p:nvSpPr>
            <p:spPr bwMode="auto">
              <a:xfrm>
                <a:off x="205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65" name="Rectangle 792"/>
              <p:cNvSpPr>
                <a:spLocks noChangeArrowheads="1"/>
              </p:cNvSpPr>
              <p:nvPr/>
            </p:nvSpPr>
            <p:spPr bwMode="auto">
              <a:xfrm>
                <a:off x="2064"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66" name="Rectangle 793"/>
              <p:cNvSpPr>
                <a:spLocks noChangeArrowheads="1"/>
              </p:cNvSpPr>
              <p:nvPr/>
            </p:nvSpPr>
            <p:spPr bwMode="auto">
              <a:xfrm>
                <a:off x="207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67" name="Rectangle 794"/>
              <p:cNvSpPr>
                <a:spLocks noChangeArrowheads="1"/>
              </p:cNvSpPr>
              <p:nvPr/>
            </p:nvSpPr>
            <p:spPr bwMode="auto">
              <a:xfrm>
                <a:off x="2093"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68" name="Rectangle 795"/>
              <p:cNvSpPr>
                <a:spLocks noChangeArrowheads="1"/>
              </p:cNvSpPr>
              <p:nvPr/>
            </p:nvSpPr>
            <p:spPr bwMode="auto">
              <a:xfrm>
                <a:off x="210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69" name="Rectangle 796"/>
              <p:cNvSpPr>
                <a:spLocks noChangeArrowheads="1"/>
              </p:cNvSpPr>
              <p:nvPr/>
            </p:nvSpPr>
            <p:spPr bwMode="auto">
              <a:xfrm>
                <a:off x="212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70" name="Rectangle 797"/>
              <p:cNvSpPr>
                <a:spLocks noChangeArrowheads="1"/>
              </p:cNvSpPr>
              <p:nvPr/>
            </p:nvSpPr>
            <p:spPr bwMode="auto">
              <a:xfrm>
                <a:off x="213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71" name="Rectangle 798"/>
              <p:cNvSpPr>
                <a:spLocks noChangeArrowheads="1"/>
              </p:cNvSpPr>
              <p:nvPr/>
            </p:nvSpPr>
            <p:spPr bwMode="auto">
              <a:xfrm>
                <a:off x="215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72" name="Rectangle 799"/>
              <p:cNvSpPr>
                <a:spLocks noChangeArrowheads="1"/>
              </p:cNvSpPr>
              <p:nvPr/>
            </p:nvSpPr>
            <p:spPr bwMode="auto">
              <a:xfrm>
                <a:off x="2165"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73" name="Rectangle 800"/>
              <p:cNvSpPr>
                <a:spLocks noChangeArrowheads="1"/>
              </p:cNvSpPr>
              <p:nvPr/>
            </p:nvSpPr>
            <p:spPr bwMode="auto">
              <a:xfrm>
                <a:off x="218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74" name="Rectangle 801"/>
              <p:cNvSpPr>
                <a:spLocks noChangeArrowheads="1"/>
              </p:cNvSpPr>
              <p:nvPr/>
            </p:nvSpPr>
            <p:spPr bwMode="auto">
              <a:xfrm>
                <a:off x="219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75" name="Rectangle 802"/>
              <p:cNvSpPr>
                <a:spLocks noChangeArrowheads="1"/>
              </p:cNvSpPr>
              <p:nvPr/>
            </p:nvSpPr>
            <p:spPr bwMode="auto">
              <a:xfrm>
                <a:off x="220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76" name="Rectangle 803"/>
              <p:cNvSpPr>
                <a:spLocks noChangeArrowheads="1"/>
              </p:cNvSpPr>
              <p:nvPr/>
            </p:nvSpPr>
            <p:spPr bwMode="auto">
              <a:xfrm>
                <a:off x="222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77" name="Rectangle 804"/>
              <p:cNvSpPr>
                <a:spLocks noChangeArrowheads="1"/>
              </p:cNvSpPr>
              <p:nvPr/>
            </p:nvSpPr>
            <p:spPr bwMode="auto">
              <a:xfrm>
                <a:off x="2237"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78" name="Rectangle 805"/>
              <p:cNvSpPr>
                <a:spLocks noChangeArrowheads="1"/>
              </p:cNvSpPr>
              <p:nvPr/>
            </p:nvSpPr>
            <p:spPr bwMode="auto">
              <a:xfrm>
                <a:off x="225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79" name="Rectangle 806"/>
              <p:cNvSpPr>
                <a:spLocks noChangeArrowheads="1"/>
              </p:cNvSpPr>
              <p:nvPr/>
            </p:nvSpPr>
            <p:spPr bwMode="auto">
              <a:xfrm>
                <a:off x="226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80" name="Rectangle 807"/>
              <p:cNvSpPr>
                <a:spLocks noChangeArrowheads="1"/>
              </p:cNvSpPr>
              <p:nvPr/>
            </p:nvSpPr>
            <p:spPr bwMode="auto">
              <a:xfrm>
                <a:off x="228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81" name="Rectangle 808"/>
              <p:cNvSpPr>
                <a:spLocks noChangeArrowheads="1"/>
              </p:cNvSpPr>
              <p:nvPr/>
            </p:nvSpPr>
            <p:spPr bwMode="auto">
              <a:xfrm>
                <a:off x="229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82" name="Rectangle 809"/>
              <p:cNvSpPr>
                <a:spLocks noChangeArrowheads="1"/>
              </p:cNvSpPr>
              <p:nvPr/>
            </p:nvSpPr>
            <p:spPr bwMode="auto">
              <a:xfrm>
                <a:off x="231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83" name="Rectangle 810"/>
              <p:cNvSpPr>
                <a:spLocks noChangeArrowheads="1"/>
              </p:cNvSpPr>
              <p:nvPr/>
            </p:nvSpPr>
            <p:spPr bwMode="auto">
              <a:xfrm>
                <a:off x="232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84" name="Rectangle 811"/>
              <p:cNvSpPr>
                <a:spLocks noChangeArrowheads="1"/>
              </p:cNvSpPr>
              <p:nvPr/>
            </p:nvSpPr>
            <p:spPr bwMode="auto">
              <a:xfrm>
                <a:off x="2338"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85" name="Rectangle 812"/>
              <p:cNvSpPr>
                <a:spLocks noChangeArrowheads="1"/>
              </p:cNvSpPr>
              <p:nvPr/>
            </p:nvSpPr>
            <p:spPr bwMode="auto">
              <a:xfrm>
                <a:off x="235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86" name="Rectangle 813"/>
              <p:cNvSpPr>
                <a:spLocks noChangeArrowheads="1"/>
              </p:cNvSpPr>
              <p:nvPr/>
            </p:nvSpPr>
            <p:spPr bwMode="auto">
              <a:xfrm>
                <a:off x="236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87" name="Rectangle 814"/>
              <p:cNvSpPr>
                <a:spLocks noChangeArrowheads="1"/>
              </p:cNvSpPr>
              <p:nvPr/>
            </p:nvSpPr>
            <p:spPr bwMode="auto">
              <a:xfrm>
                <a:off x="238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88" name="Rectangle 815"/>
              <p:cNvSpPr>
                <a:spLocks noChangeArrowheads="1"/>
              </p:cNvSpPr>
              <p:nvPr/>
            </p:nvSpPr>
            <p:spPr bwMode="auto">
              <a:xfrm>
                <a:off x="239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89" name="Rectangle 816"/>
              <p:cNvSpPr>
                <a:spLocks noChangeArrowheads="1"/>
              </p:cNvSpPr>
              <p:nvPr/>
            </p:nvSpPr>
            <p:spPr bwMode="auto">
              <a:xfrm>
                <a:off x="2410"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90" name="Rectangle 817"/>
              <p:cNvSpPr>
                <a:spLocks noChangeArrowheads="1"/>
              </p:cNvSpPr>
              <p:nvPr/>
            </p:nvSpPr>
            <p:spPr bwMode="auto">
              <a:xfrm>
                <a:off x="242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91" name="Rectangle 818"/>
              <p:cNvSpPr>
                <a:spLocks noChangeArrowheads="1"/>
              </p:cNvSpPr>
              <p:nvPr/>
            </p:nvSpPr>
            <p:spPr bwMode="auto">
              <a:xfrm>
                <a:off x="243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92" name="Rectangle 819"/>
              <p:cNvSpPr>
                <a:spLocks noChangeArrowheads="1"/>
              </p:cNvSpPr>
              <p:nvPr/>
            </p:nvSpPr>
            <p:spPr bwMode="auto">
              <a:xfrm>
                <a:off x="245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93" name="Rectangle 820"/>
              <p:cNvSpPr>
                <a:spLocks noChangeArrowheads="1"/>
              </p:cNvSpPr>
              <p:nvPr/>
            </p:nvSpPr>
            <p:spPr bwMode="auto">
              <a:xfrm>
                <a:off x="246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94" name="Rectangle 821"/>
              <p:cNvSpPr>
                <a:spLocks noChangeArrowheads="1"/>
              </p:cNvSpPr>
              <p:nvPr/>
            </p:nvSpPr>
            <p:spPr bwMode="auto">
              <a:xfrm>
                <a:off x="2482"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95" name="Rectangle 822"/>
              <p:cNvSpPr>
                <a:spLocks noChangeArrowheads="1"/>
              </p:cNvSpPr>
              <p:nvPr/>
            </p:nvSpPr>
            <p:spPr bwMode="auto">
              <a:xfrm>
                <a:off x="249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96" name="Rectangle 823"/>
              <p:cNvSpPr>
                <a:spLocks noChangeArrowheads="1"/>
              </p:cNvSpPr>
              <p:nvPr/>
            </p:nvSpPr>
            <p:spPr bwMode="auto">
              <a:xfrm>
                <a:off x="2511"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97" name="Rectangle 824"/>
              <p:cNvSpPr>
                <a:spLocks noChangeArrowheads="1"/>
              </p:cNvSpPr>
              <p:nvPr/>
            </p:nvSpPr>
            <p:spPr bwMode="auto">
              <a:xfrm>
                <a:off x="252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98" name="Rectangle 825"/>
              <p:cNvSpPr>
                <a:spLocks noChangeArrowheads="1"/>
              </p:cNvSpPr>
              <p:nvPr/>
            </p:nvSpPr>
            <p:spPr bwMode="auto">
              <a:xfrm>
                <a:off x="254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399" name="Rectangle 826"/>
              <p:cNvSpPr>
                <a:spLocks noChangeArrowheads="1"/>
              </p:cNvSpPr>
              <p:nvPr/>
            </p:nvSpPr>
            <p:spPr bwMode="auto">
              <a:xfrm>
                <a:off x="255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00" name="Rectangle 827"/>
              <p:cNvSpPr>
                <a:spLocks noChangeArrowheads="1"/>
              </p:cNvSpPr>
              <p:nvPr/>
            </p:nvSpPr>
            <p:spPr bwMode="auto">
              <a:xfrm>
                <a:off x="256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01" name="Rectangle 828"/>
              <p:cNvSpPr>
                <a:spLocks noChangeArrowheads="1"/>
              </p:cNvSpPr>
              <p:nvPr/>
            </p:nvSpPr>
            <p:spPr bwMode="auto">
              <a:xfrm>
                <a:off x="2583"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02" name="Rectangle 829"/>
              <p:cNvSpPr>
                <a:spLocks noChangeArrowheads="1"/>
              </p:cNvSpPr>
              <p:nvPr/>
            </p:nvSpPr>
            <p:spPr bwMode="auto">
              <a:xfrm>
                <a:off x="259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03" name="Rectangle 830"/>
              <p:cNvSpPr>
                <a:spLocks noChangeArrowheads="1"/>
              </p:cNvSpPr>
              <p:nvPr/>
            </p:nvSpPr>
            <p:spPr bwMode="auto">
              <a:xfrm>
                <a:off x="261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04" name="Rectangle 831"/>
              <p:cNvSpPr>
                <a:spLocks noChangeArrowheads="1"/>
              </p:cNvSpPr>
              <p:nvPr/>
            </p:nvSpPr>
            <p:spPr bwMode="auto">
              <a:xfrm>
                <a:off x="262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05" name="Rectangle 832"/>
              <p:cNvSpPr>
                <a:spLocks noChangeArrowheads="1"/>
              </p:cNvSpPr>
              <p:nvPr/>
            </p:nvSpPr>
            <p:spPr bwMode="auto">
              <a:xfrm>
                <a:off x="264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06" name="Rectangle 833"/>
              <p:cNvSpPr>
                <a:spLocks noChangeArrowheads="1"/>
              </p:cNvSpPr>
              <p:nvPr/>
            </p:nvSpPr>
            <p:spPr bwMode="auto">
              <a:xfrm>
                <a:off x="2655"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07" name="Rectangle 834"/>
              <p:cNvSpPr>
                <a:spLocks noChangeArrowheads="1"/>
              </p:cNvSpPr>
              <p:nvPr/>
            </p:nvSpPr>
            <p:spPr bwMode="auto">
              <a:xfrm>
                <a:off x="267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08" name="Rectangle 835"/>
              <p:cNvSpPr>
                <a:spLocks noChangeArrowheads="1"/>
              </p:cNvSpPr>
              <p:nvPr/>
            </p:nvSpPr>
            <p:spPr bwMode="auto">
              <a:xfrm>
                <a:off x="268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09" name="Rectangle 836"/>
              <p:cNvSpPr>
                <a:spLocks noChangeArrowheads="1"/>
              </p:cNvSpPr>
              <p:nvPr/>
            </p:nvSpPr>
            <p:spPr bwMode="auto">
              <a:xfrm>
                <a:off x="269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10" name="Rectangle 837"/>
              <p:cNvSpPr>
                <a:spLocks noChangeArrowheads="1"/>
              </p:cNvSpPr>
              <p:nvPr/>
            </p:nvSpPr>
            <p:spPr bwMode="auto">
              <a:xfrm>
                <a:off x="271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11" name="Rectangle 838"/>
              <p:cNvSpPr>
                <a:spLocks noChangeArrowheads="1"/>
              </p:cNvSpPr>
              <p:nvPr/>
            </p:nvSpPr>
            <p:spPr bwMode="auto">
              <a:xfrm>
                <a:off x="272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12" name="Rectangle 839"/>
              <p:cNvSpPr>
                <a:spLocks noChangeArrowheads="1"/>
              </p:cNvSpPr>
              <p:nvPr/>
            </p:nvSpPr>
            <p:spPr bwMode="auto">
              <a:xfrm>
                <a:off x="274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13" name="Rectangle 840"/>
              <p:cNvSpPr>
                <a:spLocks noChangeArrowheads="1"/>
              </p:cNvSpPr>
              <p:nvPr/>
            </p:nvSpPr>
            <p:spPr bwMode="auto">
              <a:xfrm>
                <a:off x="2756"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14" name="Rectangle 841"/>
              <p:cNvSpPr>
                <a:spLocks noChangeArrowheads="1"/>
              </p:cNvSpPr>
              <p:nvPr/>
            </p:nvSpPr>
            <p:spPr bwMode="auto">
              <a:xfrm>
                <a:off x="277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15" name="Rectangle 842"/>
              <p:cNvSpPr>
                <a:spLocks noChangeArrowheads="1"/>
              </p:cNvSpPr>
              <p:nvPr/>
            </p:nvSpPr>
            <p:spPr bwMode="auto">
              <a:xfrm>
                <a:off x="278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16" name="Rectangle 843"/>
              <p:cNvSpPr>
                <a:spLocks noChangeArrowheads="1"/>
              </p:cNvSpPr>
              <p:nvPr/>
            </p:nvSpPr>
            <p:spPr bwMode="auto">
              <a:xfrm>
                <a:off x="280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17" name="Rectangle 844"/>
              <p:cNvSpPr>
                <a:spLocks noChangeArrowheads="1"/>
              </p:cNvSpPr>
              <p:nvPr/>
            </p:nvSpPr>
            <p:spPr bwMode="auto">
              <a:xfrm>
                <a:off x="281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18" name="Rectangle 845"/>
              <p:cNvSpPr>
                <a:spLocks noChangeArrowheads="1"/>
              </p:cNvSpPr>
              <p:nvPr/>
            </p:nvSpPr>
            <p:spPr bwMode="auto">
              <a:xfrm>
                <a:off x="2828"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19" name="Rectangle 846"/>
              <p:cNvSpPr>
                <a:spLocks noChangeArrowheads="1"/>
              </p:cNvSpPr>
              <p:nvPr/>
            </p:nvSpPr>
            <p:spPr bwMode="auto">
              <a:xfrm>
                <a:off x="284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20" name="Rectangle 847"/>
              <p:cNvSpPr>
                <a:spLocks noChangeArrowheads="1"/>
              </p:cNvSpPr>
              <p:nvPr/>
            </p:nvSpPr>
            <p:spPr bwMode="auto">
              <a:xfrm>
                <a:off x="285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21" name="Rectangle 848"/>
              <p:cNvSpPr>
                <a:spLocks noChangeArrowheads="1"/>
              </p:cNvSpPr>
              <p:nvPr/>
            </p:nvSpPr>
            <p:spPr bwMode="auto">
              <a:xfrm>
                <a:off x="287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22" name="Rectangle 849"/>
              <p:cNvSpPr>
                <a:spLocks noChangeArrowheads="1"/>
              </p:cNvSpPr>
              <p:nvPr/>
            </p:nvSpPr>
            <p:spPr bwMode="auto">
              <a:xfrm>
                <a:off x="288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23" name="Rectangle 850"/>
              <p:cNvSpPr>
                <a:spLocks noChangeArrowheads="1"/>
              </p:cNvSpPr>
              <p:nvPr/>
            </p:nvSpPr>
            <p:spPr bwMode="auto">
              <a:xfrm>
                <a:off x="2900"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24" name="Rectangle 851"/>
              <p:cNvSpPr>
                <a:spLocks noChangeArrowheads="1"/>
              </p:cNvSpPr>
              <p:nvPr/>
            </p:nvSpPr>
            <p:spPr bwMode="auto">
              <a:xfrm>
                <a:off x="291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25" name="Rectangle 852"/>
              <p:cNvSpPr>
                <a:spLocks noChangeArrowheads="1"/>
              </p:cNvSpPr>
              <p:nvPr/>
            </p:nvSpPr>
            <p:spPr bwMode="auto">
              <a:xfrm>
                <a:off x="292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26" name="Rectangle 853"/>
              <p:cNvSpPr>
                <a:spLocks noChangeArrowheads="1"/>
              </p:cNvSpPr>
              <p:nvPr/>
            </p:nvSpPr>
            <p:spPr bwMode="auto">
              <a:xfrm>
                <a:off x="294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27" name="Rectangle 854"/>
              <p:cNvSpPr>
                <a:spLocks noChangeArrowheads="1"/>
              </p:cNvSpPr>
              <p:nvPr/>
            </p:nvSpPr>
            <p:spPr bwMode="auto">
              <a:xfrm>
                <a:off x="295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28" name="Rectangle 855"/>
              <p:cNvSpPr>
                <a:spLocks noChangeArrowheads="1"/>
              </p:cNvSpPr>
              <p:nvPr/>
            </p:nvSpPr>
            <p:spPr bwMode="auto">
              <a:xfrm>
                <a:off x="297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29" name="Rectangle 856"/>
              <p:cNvSpPr>
                <a:spLocks noChangeArrowheads="1"/>
              </p:cNvSpPr>
              <p:nvPr/>
            </p:nvSpPr>
            <p:spPr bwMode="auto">
              <a:xfrm>
                <a:off x="298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30" name="Rectangle 857"/>
              <p:cNvSpPr>
                <a:spLocks noChangeArrowheads="1"/>
              </p:cNvSpPr>
              <p:nvPr/>
            </p:nvSpPr>
            <p:spPr bwMode="auto">
              <a:xfrm>
                <a:off x="3001"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31" name="Rectangle 858"/>
              <p:cNvSpPr>
                <a:spLocks noChangeArrowheads="1"/>
              </p:cNvSpPr>
              <p:nvPr/>
            </p:nvSpPr>
            <p:spPr bwMode="auto">
              <a:xfrm>
                <a:off x="301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32" name="Rectangle 859"/>
              <p:cNvSpPr>
                <a:spLocks noChangeArrowheads="1"/>
              </p:cNvSpPr>
              <p:nvPr/>
            </p:nvSpPr>
            <p:spPr bwMode="auto">
              <a:xfrm>
                <a:off x="303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33" name="Rectangle 860"/>
              <p:cNvSpPr>
                <a:spLocks noChangeArrowheads="1"/>
              </p:cNvSpPr>
              <p:nvPr/>
            </p:nvSpPr>
            <p:spPr bwMode="auto">
              <a:xfrm>
                <a:off x="304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34" name="Rectangle 861"/>
              <p:cNvSpPr>
                <a:spLocks noChangeArrowheads="1"/>
              </p:cNvSpPr>
              <p:nvPr/>
            </p:nvSpPr>
            <p:spPr bwMode="auto">
              <a:xfrm>
                <a:off x="305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35" name="Rectangle 862"/>
              <p:cNvSpPr>
                <a:spLocks noChangeArrowheads="1"/>
              </p:cNvSpPr>
              <p:nvPr/>
            </p:nvSpPr>
            <p:spPr bwMode="auto">
              <a:xfrm>
                <a:off x="3073"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36" name="Rectangle 863"/>
              <p:cNvSpPr>
                <a:spLocks noChangeArrowheads="1"/>
              </p:cNvSpPr>
              <p:nvPr/>
            </p:nvSpPr>
            <p:spPr bwMode="auto">
              <a:xfrm>
                <a:off x="308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37" name="Rectangle 864"/>
              <p:cNvSpPr>
                <a:spLocks noChangeArrowheads="1"/>
              </p:cNvSpPr>
              <p:nvPr/>
            </p:nvSpPr>
            <p:spPr bwMode="auto">
              <a:xfrm>
                <a:off x="310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38" name="Rectangle 865"/>
              <p:cNvSpPr>
                <a:spLocks noChangeArrowheads="1"/>
              </p:cNvSpPr>
              <p:nvPr/>
            </p:nvSpPr>
            <p:spPr bwMode="auto">
              <a:xfrm>
                <a:off x="311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39" name="Rectangle 866"/>
              <p:cNvSpPr>
                <a:spLocks noChangeArrowheads="1"/>
              </p:cNvSpPr>
              <p:nvPr/>
            </p:nvSpPr>
            <p:spPr bwMode="auto">
              <a:xfrm>
                <a:off x="313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40" name="Rectangle 867"/>
              <p:cNvSpPr>
                <a:spLocks noChangeArrowheads="1"/>
              </p:cNvSpPr>
              <p:nvPr/>
            </p:nvSpPr>
            <p:spPr bwMode="auto">
              <a:xfrm>
                <a:off x="3145"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41" name="Rectangle 868"/>
              <p:cNvSpPr>
                <a:spLocks noChangeArrowheads="1"/>
              </p:cNvSpPr>
              <p:nvPr/>
            </p:nvSpPr>
            <p:spPr bwMode="auto">
              <a:xfrm>
                <a:off x="316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42" name="Rectangle 869"/>
              <p:cNvSpPr>
                <a:spLocks noChangeArrowheads="1"/>
              </p:cNvSpPr>
              <p:nvPr/>
            </p:nvSpPr>
            <p:spPr bwMode="auto">
              <a:xfrm>
                <a:off x="3174"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43" name="Rectangle 870"/>
              <p:cNvSpPr>
                <a:spLocks noChangeArrowheads="1"/>
              </p:cNvSpPr>
              <p:nvPr/>
            </p:nvSpPr>
            <p:spPr bwMode="auto">
              <a:xfrm>
                <a:off x="318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44" name="Rectangle 871"/>
              <p:cNvSpPr>
                <a:spLocks noChangeArrowheads="1"/>
              </p:cNvSpPr>
              <p:nvPr/>
            </p:nvSpPr>
            <p:spPr bwMode="auto">
              <a:xfrm>
                <a:off x="320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45" name="Rectangle 872"/>
              <p:cNvSpPr>
                <a:spLocks noChangeArrowheads="1"/>
              </p:cNvSpPr>
              <p:nvPr/>
            </p:nvSpPr>
            <p:spPr bwMode="auto">
              <a:xfrm>
                <a:off x="321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46" name="Rectangle 873"/>
              <p:cNvSpPr>
                <a:spLocks noChangeArrowheads="1"/>
              </p:cNvSpPr>
              <p:nvPr/>
            </p:nvSpPr>
            <p:spPr bwMode="auto">
              <a:xfrm>
                <a:off x="323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47" name="Rectangle 874"/>
              <p:cNvSpPr>
                <a:spLocks noChangeArrowheads="1"/>
              </p:cNvSpPr>
              <p:nvPr/>
            </p:nvSpPr>
            <p:spPr bwMode="auto">
              <a:xfrm>
                <a:off x="3246"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48" name="Rectangle 875"/>
              <p:cNvSpPr>
                <a:spLocks noChangeArrowheads="1"/>
              </p:cNvSpPr>
              <p:nvPr/>
            </p:nvSpPr>
            <p:spPr bwMode="auto">
              <a:xfrm>
                <a:off x="326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49" name="Rectangle 876"/>
              <p:cNvSpPr>
                <a:spLocks noChangeArrowheads="1"/>
              </p:cNvSpPr>
              <p:nvPr/>
            </p:nvSpPr>
            <p:spPr bwMode="auto">
              <a:xfrm>
                <a:off x="327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50" name="Rectangle 877"/>
              <p:cNvSpPr>
                <a:spLocks noChangeArrowheads="1"/>
              </p:cNvSpPr>
              <p:nvPr/>
            </p:nvSpPr>
            <p:spPr bwMode="auto">
              <a:xfrm>
                <a:off x="329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51" name="Rectangle 878"/>
              <p:cNvSpPr>
                <a:spLocks noChangeArrowheads="1"/>
              </p:cNvSpPr>
              <p:nvPr/>
            </p:nvSpPr>
            <p:spPr bwMode="auto">
              <a:xfrm>
                <a:off x="330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52" name="Rectangle 879"/>
              <p:cNvSpPr>
                <a:spLocks noChangeArrowheads="1"/>
              </p:cNvSpPr>
              <p:nvPr/>
            </p:nvSpPr>
            <p:spPr bwMode="auto">
              <a:xfrm>
                <a:off x="3318"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53" name="Rectangle 880"/>
              <p:cNvSpPr>
                <a:spLocks noChangeArrowheads="1"/>
              </p:cNvSpPr>
              <p:nvPr/>
            </p:nvSpPr>
            <p:spPr bwMode="auto">
              <a:xfrm>
                <a:off x="333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54" name="Rectangle 881"/>
              <p:cNvSpPr>
                <a:spLocks noChangeArrowheads="1"/>
              </p:cNvSpPr>
              <p:nvPr/>
            </p:nvSpPr>
            <p:spPr bwMode="auto">
              <a:xfrm>
                <a:off x="334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55" name="Rectangle 882"/>
              <p:cNvSpPr>
                <a:spLocks noChangeArrowheads="1"/>
              </p:cNvSpPr>
              <p:nvPr/>
            </p:nvSpPr>
            <p:spPr bwMode="auto">
              <a:xfrm>
                <a:off x="336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56" name="Rectangle 883"/>
              <p:cNvSpPr>
                <a:spLocks noChangeArrowheads="1"/>
              </p:cNvSpPr>
              <p:nvPr/>
            </p:nvSpPr>
            <p:spPr bwMode="auto">
              <a:xfrm>
                <a:off x="337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57" name="Rectangle 884"/>
              <p:cNvSpPr>
                <a:spLocks noChangeArrowheads="1"/>
              </p:cNvSpPr>
              <p:nvPr/>
            </p:nvSpPr>
            <p:spPr bwMode="auto">
              <a:xfrm>
                <a:off x="339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58" name="Rectangle 885"/>
              <p:cNvSpPr>
                <a:spLocks noChangeArrowheads="1"/>
              </p:cNvSpPr>
              <p:nvPr/>
            </p:nvSpPr>
            <p:spPr bwMode="auto">
              <a:xfrm>
                <a:off x="340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59" name="Rectangle 886"/>
              <p:cNvSpPr>
                <a:spLocks noChangeArrowheads="1"/>
              </p:cNvSpPr>
              <p:nvPr/>
            </p:nvSpPr>
            <p:spPr bwMode="auto">
              <a:xfrm>
                <a:off x="3419"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60" name="Rectangle 887"/>
              <p:cNvSpPr>
                <a:spLocks noChangeArrowheads="1"/>
              </p:cNvSpPr>
              <p:nvPr/>
            </p:nvSpPr>
            <p:spPr bwMode="auto">
              <a:xfrm>
                <a:off x="343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61" name="Rectangle 888"/>
              <p:cNvSpPr>
                <a:spLocks noChangeArrowheads="1"/>
              </p:cNvSpPr>
              <p:nvPr/>
            </p:nvSpPr>
            <p:spPr bwMode="auto">
              <a:xfrm>
                <a:off x="344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62" name="Rectangle 889"/>
              <p:cNvSpPr>
                <a:spLocks noChangeArrowheads="1"/>
              </p:cNvSpPr>
              <p:nvPr/>
            </p:nvSpPr>
            <p:spPr bwMode="auto">
              <a:xfrm>
                <a:off x="346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63" name="Rectangle 890"/>
              <p:cNvSpPr>
                <a:spLocks noChangeArrowheads="1"/>
              </p:cNvSpPr>
              <p:nvPr/>
            </p:nvSpPr>
            <p:spPr bwMode="auto">
              <a:xfrm>
                <a:off x="347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64" name="Rectangle 891"/>
              <p:cNvSpPr>
                <a:spLocks noChangeArrowheads="1"/>
              </p:cNvSpPr>
              <p:nvPr/>
            </p:nvSpPr>
            <p:spPr bwMode="auto">
              <a:xfrm>
                <a:off x="3491"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65" name="Rectangle 892"/>
              <p:cNvSpPr>
                <a:spLocks noChangeArrowheads="1"/>
              </p:cNvSpPr>
              <p:nvPr/>
            </p:nvSpPr>
            <p:spPr bwMode="auto">
              <a:xfrm>
                <a:off x="350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66" name="Rectangle 893"/>
              <p:cNvSpPr>
                <a:spLocks noChangeArrowheads="1"/>
              </p:cNvSpPr>
              <p:nvPr/>
            </p:nvSpPr>
            <p:spPr bwMode="auto">
              <a:xfrm>
                <a:off x="352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67" name="Rectangle 894"/>
              <p:cNvSpPr>
                <a:spLocks noChangeArrowheads="1"/>
              </p:cNvSpPr>
              <p:nvPr/>
            </p:nvSpPr>
            <p:spPr bwMode="auto">
              <a:xfrm>
                <a:off x="353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68" name="Rectangle 895"/>
              <p:cNvSpPr>
                <a:spLocks noChangeArrowheads="1"/>
              </p:cNvSpPr>
              <p:nvPr/>
            </p:nvSpPr>
            <p:spPr bwMode="auto">
              <a:xfrm>
                <a:off x="354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69" name="Rectangle 896"/>
              <p:cNvSpPr>
                <a:spLocks noChangeArrowheads="1"/>
              </p:cNvSpPr>
              <p:nvPr/>
            </p:nvSpPr>
            <p:spPr bwMode="auto">
              <a:xfrm>
                <a:off x="3563"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70" name="Rectangle 897"/>
              <p:cNvSpPr>
                <a:spLocks noChangeArrowheads="1"/>
              </p:cNvSpPr>
              <p:nvPr/>
            </p:nvSpPr>
            <p:spPr bwMode="auto">
              <a:xfrm>
                <a:off x="357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71" name="Rectangle 898"/>
              <p:cNvSpPr>
                <a:spLocks noChangeArrowheads="1"/>
              </p:cNvSpPr>
              <p:nvPr/>
            </p:nvSpPr>
            <p:spPr bwMode="auto">
              <a:xfrm>
                <a:off x="3592"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72" name="Rectangle 899"/>
              <p:cNvSpPr>
                <a:spLocks noChangeArrowheads="1"/>
              </p:cNvSpPr>
              <p:nvPr/>
            </p:nvSpPr>
            <p:spPr bwMode="auto">
              <a:xfrm>
                <a:off x="360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73" name="Rectangle 900"/>
              <p:cNvSpPr>
                <a:spLocks noChangeArrowheads="1"/>
              </p:cNvSpPr>
              <p:nvPr/>
            </p:nvSpPr>
            <p:spPr bwMode="auto">
              <a:xfrm>
                <a:off x="362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74" name="Rectangle 901"/>
              <p:cNvSpPr>
                <a:spLocks noChangeArrowheads="1"/>
              </p:cNvSpPr>
              <p:nvPr/>
            </p:nvSpPr>
            <p:spPr bwMode="auto">
              <a:xfrm>
                <a:off x="363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75" name="Rectangle 902"/>
              <p:cNvSpPr>
                <a:spLocks noChangeArrowheads="1"/>
              </p:cNvSpPr>
              <p:nvPr/>
            </p:nvSpPr>
            <p:spPr bwMode="auto">
              <a:xfrm>
                <a:off x="365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76" name="Rectangle 903"/>
              <p:cNvSpPr>
                <a:spLocks noChangeArrowheads="1"/>
              </p:cNvSpPr>
              <p:nvPr/>
            </p:nvSpPr>
            <p:spPr bwMode="auto">
              <a:xfrm>
                <a:off x="3664"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77" name="Rectangle 904"/>
              <p:cNvSpPr>
                <a:spLocks noChangeArrowheads="1"/>
              </p:cNvSpPr>
              <p:nvPr/>
            </p:nvSpPr>
            <p:spPr bwMode="auto">
              <a:xfrm>
                <a:off x="367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78" name="Rectangle 905"/>
              <p:cNvSpPr>
                <a:spLocks noChangeArrowheads="1"/>
              </p:cNvSpPr>
              <p:nvPr/>
            </p:nvSpPr>
            <p:spPr bwMode="auto">
              <a:xfrm>
                <a:off x="369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79" name="Rectangle 906"/>
              <p:cNvSpPr>
                <a:spLocks noChangeArrowheads="1"/>
              </p:cNvSpPr>
              <p:nvPr/>
            </p:nvSpPr>
            <p:spPr bwMode="auto">
              <a:xfrm>
                <a:off x="370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80" name="Rectangle 907"/>
              <p:cNvSpPr>
                <a:spLocks noChangeArrowheads="1"/>
              </p:cNvSpPr>
              <p:nvPr/>
            </p:nvSpPr>
            <p:spPr bwMode="auto">
              <a:xfrm>
                <a:off x="372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81" name="Rectangle 908"/>
              <p:cNvSpPr>
                <a:spLocks noChangeArrowheads="1"/>
              </p:cNvSpPr>
              <p:nvPr/>
            </p:nvSpPr>
            <p:spPr bwMode="auto">
              <a:xfrm>
                <a:off x="3736"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82" name="Rectangle 909"/>
              <p:cNvSpPr>
                <a:spLocks noChangeArrowheads="1"/>
              </p:cNvSpPr>
              <p:nvPr/>
            </p:nvSpPr>
            <p:spPr bwMode="auto">
              <a:xfrm>
                <a:off x="375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83" name="Rectangle 910"/>
              <p:cNvSpPr>
                <a:spLocks noChangeArrowheads="1"/>
              </p:cNvSpPr>
              <p:nvPr/>
            </p:nvSpPr>
            <p:spPr bwMode="auto">
              <a:xfrm>
                <a:off x="376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84" name="Rectangle 911"/>
              <p:cNvSpPr>
                <a:spLocks noChangeArrowheads="1"/>
              </p:cNvSpPr>
              <p:nvPr/>
            </p:nvSpPr>
            <p:spPr bwMode="auto">
              <a:xfrm>
                <a:off x="378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485" name="Rectangle 912"/>
              <p:cNvSpPr>
                <a:spLocks noChangeArrowheads="1"/>
              </p:cNvSpPr>
              <p:nvPr/>
            </p:nvSpPr>
            <p:spPr bwMode="auto">
              <a:xfrm>
                <a:off x="379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grpSp>
        <p:grpSp>
          <p:nvGrpSpPr>
            <p:cNvPr id="163917" name="Group 1114"/>
            <p:cNvGrpSpPr>
              <a:grpSpLocks/>
            </p:cNvGrpSpPr>
            <p:nvPr/>
          </p:nvGrpSpPr>
          <p:grpSpPr bwMode="auto">
            <a:xfrm>
              <a:off x="3809" y="2580"/>
              <a:ext cx="1214" cy="753"/>
              <a:chOff x="3809" y="2580"/>
              <a:chExt cx="1214" cy="753"/>
            </a:xfrm>
          </p:grpSpPr>
          <p:sp>
            <p:nvSpPr>
              <p:cNvPr id="164086" name="Rectangle 914"/>
              <p:cNvSpPr>
                <a:spLocks noChangeArrowheads="1"/>
              </p:cNvSpPr>
              <p:nvPr/>
            </p:nvSpPr>
            <p:spPr bwMode="auto">
              <a:xfrm>
                <a:off x="380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87" name="Rectangle 915"/>
              <p:cNvSpPr>
                <a:spLocks noChangeArrowheads="1"/>
              </p:cNvSpPr>
              <p:nvPr/>
            </p:nvSpPr>
            <p:spPr bwMode="auto">
              <a:xfrm>
                <a:off x="382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88" name="Rectangle 916"/>
              <p:cNvSpPr>
                <a:spLocks noChangeArrowheads="1"/>
              </p:cNvSpPr>
              <p:nvPr/>
            </p:nvSpPr>
            <p:spPr bwMode="auto">
              <a:xfrm>
                <a:off x="3837"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89" name="Rectangle 917"/>
              <p:cNvSpPr>
                <a:spLocks noChangeArrowheads="1"/>
              </p:cNvSpPr>
              <p:nvPr/>
            </p:nvSpPr>
            <p:spPr bwMode="auto">
              <a:xfrm>
                <a:off x="385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90" name="Rectangle 918"/>
              <p:cNvSpPr>
                <a:spLocks noChangeArrowheads="1"/>
              </p:cNvSpPr>
              <p:nvPr/>
            </p:nvSpPr>
            <p:spPr bwMode="auto">
              <a:xfrm>
                <a:off x="386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91" name="Rectangle 919"/>
              <p:cNvSpPr>
                <a:spLocks noChangeArrowheads="1"/>
              </p:cNvSpPr>
              <p:nvPr/>
            </p:nvSpPr>
            <p:spPr bwMode="auto">
              <a:xfrm>
                <a:off x="388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92" name="Rectangle 920"/>
              <p:cNvSpPr>
                <a:spLocks noChangeArrowheads="1"/>
              </p:cNvSpPr>
              <p:nvPr/>
            </p:nvSpPr>
            <p:spPr bwMode="auto">
              <a:xfrm>
                <a:off x="389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93" name="Rectangle 921"/>
              <p:cNvSpPr>
                <a:spLocks noChangeArrowheads="1"/>
              </p:cNvSpPr>
              <p:nvPr/>
            </p:nvSpPr>
            <p:spPr bwMode="auto">
              <a:xfrm>
                <a:off x="3909"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94" name="Rectangle 922"/>
              <p:cNvSpPr>
                <a:spLocks noChangeArrowheads="1"/>
              </p:cNvSpPr>
              <p:nvPr/>
            </p:nvSpPr>
            <p:spPr bwMode="auto">
              <a:xfrm>
                <a:off x="392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95" name="Rectangle 923"/>
              <p:cNvSpPr>
                <a:spLocks noChangeArrowheads="1"/>
              </p:cNvSpPr>
              <p:nvPr/>
            </p:nvSpPr>
            <p:spPr bwMode="auto">
              <a:xfrm>
                <a:off x="393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96" name="Rectangle 924"/>
              <p:cNvSpPr>
                <a:spLocks noChangeArrowheads="1"/>
              </p:cNvSpPr>
              <p:nvPr/>
            </p:nvSpPr>
            <p:spPr bwMode="auto">
              <a:xfrm>
                <a:off x="395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97" name="Rectangle 925"/>
              <p:cNvSpPr>
                <a:spLocks noChangeArrowheads="1"/>
              </p:cNvSpPr>
              <p:nvPr/>
            </p:nvSpPr>
            <p:spPr bwMode="auto">
              <a:xfrm>
                <a:off x="396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98" name="Rectangle 926"/>
              <p:cNvSpPr>
                <a:spLocks noChangeArrowheads="1"/>
              </p:cNvSpPr>
              <p:nvPr/>
            </p:nvSpPr>
            <p:spPr bwMode="auto">
              <a:xfrm>
                <a:off x="3981"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99" name="Rectangle 927"/>
              <p:cNvSpPr>
                <a:spLocks noChangeArrowheads="1"/>
              </p:cNvSpPr>
              <p:nvPr/>
            </p:nvSpPr>
            <p:spPr bwMode="auto">
              <a:xfrm>
                <a:off x="399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00" name="Rectangle 928"/>
              <p:cNvSpPr>
                <a:spLocks noChangeArrowheads="1"/>
              </p:cNvSpPr>
              <p:nvPr/>
            </p:nvSpPr>
            <p:spPr bwMode="auto">
              <a:xfrm>
                <a:off x="4010"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01" name="Rectangle 929"/>
              <p:cNvSpPr>
                <a:spLocks noChangeArrowheads="1"/>
              </p:cNvSpPr>
              <p:nvPr/>
            </p:nvSpPr>
            <p:spPr bwMode="auto">
              <a:xfrm>
                <a:off x="402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02" name="Rectangle 930"/>
              <p:cNvSpPr>
                <a:spLocks noChangeArrowheads="1"/>
              </p:cNvSpPr>
              <p:nvPr/>
            </p:nvSpPr>
            <p:spPr bwMode="auto">
              <a:xfrm>
                <a:off x="403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03" name="Rectangle 931"/>
              <p:cNvSpPr>
                <a:spLocks noChangeArrowheads="1"/>
              </p:cNvSpPr>
              <p:nvPr/>
            </p:nvSpPr>
            <p:spPr bwMode="auto">
              <a:xfrm>
                <a:off x="405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04" name="Rectangle 932"/>
              <p:cNvSpPr>
                <a:spLocks noChangeArrowheads="1"/>
              </p:cNvSpPr>
              <p:nvPr/>
            </p:nvSpPr>
            <p:spPr bwMode="auto">
              <a:xfrm>
                <a:off x="406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05" name="Rectangle 933"/>
              <p:cNvSpPr>
                <a:spLocks noChangeArrowheads="1"/>
              </p:cNvSpPr>
              <p:nvPr/>
            </p:nvSpPr>
            <p:spPr bwMode="auto">
              <a:xfrm>
                <a:off x="4082"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06" name="Rectangle 934"/>
              <p:cNvSpPr>
                <a:spLocks noChangeArrowheads="1"/>
              </p:cNvSpPr>
              <p:nvPr/>
            </p:nvSpPr>
            <p:spPr bwMode="auto">
              <a:xfrm>
                <a:off x="409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07" name="Rectangle 935"/>
              <p:cNvSpPr>
                <a:spLocks noChangeArrowheads="1"/>
              </p:cNvSpPr>
              <p:nvPr/>
            </p:nvSpPr>
            <p:spPr bwMode="auto">
              <a:xfrm>
                <a:off x="411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08" name="Rectangle 936"/>
              <p:cNvSpPr>
                <a:spLocks noChangeArrowheads="1"/>
              </p:cNvSpPr>
              <p:nvPr/>
            </p:nvSpPr>
            <p:spPr bwMode="auto">
              <a:xfrm>
                <a:off x="412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09" name="Rectangle 937"/>
              <p:cNvSpPr>
                <a:spLocks noChangeArrowheads="1"/>
              </p:cNvSpPr>
              <p:nvPr/>
            </p:nvSpPr>
            <p:spPr bwMode="auto">
              <a:xfrm>
                <a:off x="414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10" name="Rectangle 938"/>
              <p:cNvSpPr>
                <a:spLocks noChangeArrowheads="1"/>
              </p:cNvSpPr>
              <p:nvPr/>
            </p:nvSpPr>
            <p:spPr bwMode="auto">
              <a:xfrm>
                <a:off x="4154"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11" name="Rectangle 939"/>
              <p:cNvSpPr>
                <a:spLocks noChangeArrowheads="1"/>
              </p:cNvSpPr>
              <p:nvPr/>
            </p:nvSpPr>
            <p:spPr bwMode="auto">
              <a:xfrm>
                <a:off x="416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12" name="Rectangle 940"/>
              <p:cNvSpPr>
                <a:spLocks noChangeArrowheads="1"/>
              </p:cNvSpPr>
              <p:nvPr/>
            </p:nvSpPr>
            <p:spPr bwMode="auto">
              <a:xfrm>
                <a:off x="418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13" name="Rectangle 941"/>
              <p:cNvSpPr>
                <a:spLocks noChangeArrowheads="1"/>
              </p:cNvSpPr>
              <p:nvPr/>
            </p:nvSpPr>
            <p:spPr bwMode="auto">
              <a:xfrm>
                <a:off x="419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14" name="Rectangle 942"/>
              <p:cNvSpPr>
                <a:spLocks noChangeArrowheads="1"/>
              </p:cNvSpPr>
              <p:nvPr/>
            </p:nvSpPr>
            <p:spPr bwMode="auto">
              <a:xfrm>
                <a:off x="421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15" name="Rectangle 943"/>
              <p:cNvSpPr>
                <a:spLocks noChangeArrowheads="1"/>
              </p:cNvSpPr>
              <p:nvPr/>
            </p:nvSpPr>
            <p:spPr bwMode="auto">
              <a:xfrm>
                <a:off x="422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16" name="Rectangle 944"/>
              <p:cNvSpPr>
                <a:spLocks noChangeArrowheads="1"/>
              </p:cNvSpPr>
              <p:nvPr/>
            </p:nvSpPr>
            <p:spPr bwMode="auto">
              <a:xfrm>
                <a:off x="424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17" name="Rectangle 945"/>
              <p:cNvSpPr>
                <a:spLocks noChangeArrowheads="1"/>
              </p:cNvSpPr>
              <p:nvPr/>
            </p:nvSpPr>
            <p:spPr bwMode="auto">
              <a:xfrm>
                <a:off x="4255"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18" name="Rectangle 946"/>
              <p:cNvSpPr>
                <a:spLocks noChangeArrowheads="1"/>
              </p:cNvSpPr>
              <p:nvPr/>
            </p:nvSpPr>
            <p:spPr bwMode="auto">
              <a:xfrm>
                <a:off x="427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19" name="Rectangle 947"/>
              <p:cNvSpPr>
                <a:spLocks noChangeArrowheads="1"/>
              </p:cNvSpPr>
              <p:nvPr/>
            </p:nvSpPr>
            <p:spPr bwMode="auto">
              <a:xfrm>
                <a:off x="428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20" name="Rectangle 948"/>
              <p:cNvSpPr>
                <a:spLocks noChangeArrowheads="1"/>
              </p:cNvSpPr>
              <p:nvPr/>
            </p:nvSpPr>
            <p:spPr bwMode="auto">
              <a:xfrm>
                <a:off x="429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21" name="Rectangle 949"/>
              <p:cNvSpPr>
                <a:spLocks noChangeArrowheads="1"/>
              </p:cNvSpPr>
              <p:nvPr/>
            </p:nvSpPr>
            <p:spPr bwMode="auto">
              <a:xfrm>
                <a:off x="431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22" name="Rectangle 950"/>
              <p:cNvSpPr>
                <a:spLocks noChangeArrowheads="1"/>
              </p:cNvSpPr>
              <p:nvPr/>
            </p:nvSpPr>
            <p:spPr bwMode="auto">
              <a:xfrm>
                <a:off x="4327"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23" name="Rectangle 951"/>
              <p:cNvSpPr>
                <a:spLocks noChangeArrowheads="1"/>
              </p:cNvSpPr>
              <p:nvPr/>
            </p:nvSpPr>
            <p:spPr bwMode="auto">
              <a:xfrm>
                <a:off x="434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24" name="Rectangle 952"/>
              <p:cNvSpPr>
                <a:spLocks noChangeArrowheads="1"/>
              </p:cNvSpPr>
              <p:nvPr/>
            </p:nvSpPr>
            <p:spPr bwMode="auto">
              <a:xfrm>
                <a:off x="435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25" name="Rectangle 953"/>
              <p:cNvSpPr>
                <a:spLocks noChangeArrowheads="1"/>
              </p:cNvSpPr>
              <p:nvPr/>
            </p:nvSpPr>
            <p:spPr bwMode="auto">
              <a:xfrm>
                <a:off x="437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26" name="Rectangle 954"/>
              <p:cNvSpPr>
                <a:spLocks noChangeArrowheads="1"/>
              </p:cNvSpPr>
              <p:nvPr/>
            </p:nvSpPr>
            <p:spPr bwMode="auto">
              <a:xfrm>
                <a:off x="438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27" name="Rectangle 955"/>
              <p:cNvSpPr>
                <a:spLocks noChangeArrowheads="1"/>
              </p:cNvSpPr>
              <p:nvPr/>
            </p:nvSpPr>
            <p:spPr bwMode="auto">
              <a:xfrm>
                <a:off x="4399"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28" name="Rectangle 956"/>
              <p:cNvSpPr>
                <a:spLocks noChangeArrowheads="1"/>
              </p:cNvSpPr>
              <p:nvPr/>
            </p:nvSpPr>
            <p:spPr bwMode="auto">
              <a:xfrm>
                <a:off x="441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29" name="Rectangle 957"/>
              <p:cNvSpPr>
                <a:spLocks noChangeArrowheads="1"/>
              </p:cNvSpPr>
              <p:nvPr/>
            </p:nvSpPr>
            <p:spPr bwMode="auto">
              <a:xfrm>
                <a:off x="4428"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30" name="Rectangle 958"/>
              <p:cNvSpPr>
                <a:spLocks noChangeArrowheads="1"/>
              </p:cNvSpPr>
              <p:nvPr/>
            </p:nvSpPr>
            <p:spPr bwMode="auto">
              <a:xfrm>
                <a:off x="444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31" name="Rectangle 959"/>
              <p:cNvSpPr>
                <a:spLocks noChangeArrowheads="1"/>
              </p:cNvSpPr>
              <p:nvPr/>
            </p:nvSpPr>
            <p:spPr bwMode="auto">
              <a:xfrm>
                <a:off x="445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32" name="Rectangle 960"/>
              <p:cNvSpPr>
                <a:spLocks noChangeArrowheads="1"/>
              </p:cNvSpPr>
              <p:nvPr/>
            </p:nvSpPr>
            <p:spPr bwMode="auto">
              <a:xfrm>
                <a:off x="447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33" name="Rectangle 961"/>
              <p:cNvSpPr>
                <a:spLocks noChangeArrowheads="1"/>
              </p:cNvSpPr>
              <p:nvPr/>
            </p:nvSpPr>
            <p:spPr bwMode="auto">
              <a:xfrm>
                <a:off x="448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34" name="Rectangle 962"/>
              <p:cNvSpPr>
                <a:spLocks noChangeArrowheads="1"/>
              </p:cNvSpPr>
              <p:nvPr/>
            </p:nvSpPr>
            <p:spPr bwMode="auto">
              <a:xfrm>
                <a:off x="4500"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35" name="Rectangle 963"/>
              <p:cNvSpPr>
                <a:spLocks noChangeArrowheads="1"/>
              </p:cNvSpPr>
              <p:nvPr/>
            </p:nvSpPr>
            <p:spPr bwMode="auto">
              <a:xfrm>
                <a:off x="451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36" name="Rectangle 964"/>
              <p:cNvSpPr>
                <a:spLocks noChangeArrowheads="1"/>
              </p:cNvSpPr>
              <p:nvPr/>
            </p:nvSpPr>
            <p:spPr bwMode="auto">
              <a:xfrm>
                <a:off x="452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37" name="Rectangle 965"/>
              <p:cNvSpPr>
                <a:spLocks noChangeArrowheads="1"/>
              </p:cNvSpPr>
              <p:nvPr/>
            </p:nvSpPr>
            <p:spPr bwMode="auto">
              <a:xfrm>
                <a:off x="454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38" name="Rectangle 966"/>
              <p:cNvSpPr>
                <a:spLocks noChangeArrowheads="1"/>
              </p:cNvSpPr>
              <p:nvPr/>
            </p:nvSpPr>
            <p:spPr bwMode="auto">
              <a:xfrm>
                <a:off x="455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39" name="Rectangle 967"/>
              <p:cNvSpPr>
                <a:spLocks noChangeArrowheads="1"/>
              </p:cNvSpPr>
              <p:nvPr/>
            </p:nvSpPr>
            <p:spPr bwMode="auto">
              <a:xfrm>
                <a:off x="4572"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40" name="Rectangle 968"/>
              <p:cNvSpPr>
                <a:spLocks noChangeArrowheads="1"/>
              </p:cNvSpPr>
              <p:nvPr/>
            </p:nvSpPr>
            <p:spPr bwMode="auto">
              <a:xfrm>
                <a:off x="458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41" name="Rectangle 969"/>
              <p:cNvSpPr>
                <a:spLocks noChangeArrowheads="1"/>
              </p:cNvSpPr>
              <p:nvPr/>
            </p:nvSpPr>
            <p:spPr bwMode="auto">
              <a:xfrm>
                <a:off x="460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42" name="Rectangle 970"/>
              <p:cNvSpPr>
                <a:spLocks noChangeArrowheads="1"/>
              </p:cNvSpPr>
              <p:nvPr/>
            </p:nvSpPr>
            <p:spPr bwMode="auto">
              <a:xfrm>
                <a:off x="461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43" name="Rectangle 971"/>
              <p:cNvSpPr>
                <a:spLocks noChangeArrowheads="1"/>
              </p:cNvSpPr>
              <p:nvPr/>
            </p:nvSpPr>
            <p:spPr bwMode="auto">
              <a:xfrm>
                <a:off x="463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44" name="Rectangle 972"/>
              <p:cNvSpPr>
                <a:spLocks noChangeArrowheads="1"/>
              </p:cNvSpPr>
              <p:nvPr/>
            </p:nvSpPr>
            <p:spPr bwMode="auto">
              <a:xfrm>
                <a:off x="464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45" name="Rectangle 973"/>
              <p:cNvSpPr>
                <a:spLocks noChangeArrowheads="1"/>
              </p:cNvSpPr>
              <p:nvPr/>
            </p:nvSpPr>
            <p:spPr bwMode="auto">
              <a:xfrm>
                <a:off x="465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46" name="Rectangle 974"/>
              <p:cNvSpPr>
                <a:spLocks noChangeArrowheads="1"/>
              </p:cNvSpPr>
              <p:nvPr/>
            </p:nvSpPr>
            <p:spPr bwMode="auto">
              <a:xfrm>
                <a:off x="4673"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47" name="Rectangle 975"/>
              <p:cNvSpPr>
                <a:spLocks noChangeArrowheads="1"/>
              </p:cNvSpPr>
              <p:nvPr/>
            </p:nvSpPr>
            <p:spPr bwMode="auto">
              <a:xfrm>
                <a:off x="468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48" name="Rectangle 976"/>
              <p:cNvSpPr>
                <a:spLocks noChangeArrowheads="1"/>
              </p:cNvSpPr>
              <p:nvPr/>
            </p:nvSpPr>
            <p:spPr bwMode="auto">
              <a:xfrm>
                <a:off x="470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49" name="Rectangle 977"/>
              <p:cNvSpPr>
                <a:spLocks noChangeArrowheads="1"/>
              </p:cNvSpPr>
              <p:nvPr/>
            </p:nvSpPr>
            <p:spPr bwMode="auto">
              <a:xfrm>
                <a:off x="471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50" name="Rectangle 978"/>
              <p:cNvSpPr>
                <a:spLocks noChangeArrowheads="1"/>
              </p:cNvSpPr>
              <p:nvPr/>
            </p:nvSpPr>
            <p:spPr bwMode="auto">
              <a:xfrm>
                <a:off x="473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51" name="Rectangle 979"/>
              <p:cNvSpPr>
                <a:spLocks noChangeArrowheads="1"/>
              </p:cNvSpPr>
              <p:nvPr/>
            </p:nvSpPr>
            <p:spPr bwMode="auto">
              <a:xfrm>
                <a:off x="4745"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52" name="Rectangle 980"/>
              <p:cNvSpPr>
                <a:spLocks noChangeArrowheads="1"/>
              </p:cNvSpPr>
              <p:nvPr/>
            </p:nvSpPr>
            <p:spPr bwMode="auto">
              <a:xfrm>
                <a:off x="476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53" name="Rectangle 981"/>
              <p:cNvSpPr>
                <a:spLocks noChangeArrowheads="1"/>
              </p:cNvSpPr>
              <p:nvPr/>
            </p:nvSpPr>
            <p:spPr bwMode="auto">
              <a:xfrm>
                <a:off x="477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54" name="Rectangle 982"/>
              <p:cNvSpPr>
                <a:spLocks noChangeArrowheads="1"/>
              </p:cNvSpPr>
              <p:nvPr/>
            </p:nvSpPr>
            <p:spPr bwMode="auto">
              <a:xfrm>
                <a:off x="478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55" name="Rectangle 983"/>
              <p:cNvSpPr>
                <a:spLocks noChangeArrowheads="1"/>
              </p:cNvSpPr>
              <p:nvPr/>
            </p:nvSpPr>
            <p:spPr bwMode="auto">
              <a:xfrm>
                <a:off x="480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56" name="Rectangle 984"/>
              <p:cNvSpPr>
                <a:spLocks noChangeArrowheads="1"/>
              </p:cNvSpPr>
              <p:nvPr/>
            </p:nvSpPr>
            <p:spPr bwMode="auto">
              <a:xfrm>
                <a:off x="4817"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57" name="Rectangle 985"/>
              <p:cNvSpPr>
                <a:spLocks noChangeArrowheads="1"/>
              </p:cNvSpPr>
              <p:nvPr/>
            </p:nvSpPr>
            <p:spPr bwMode="auto">
              <a:xfrm>
                <a:off x="483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58" name="Rectangle 986"/>
              <p:cNvSpPr>
                <a:spLocks noChangeArrowheads="1"/>
              </p:cNvSpPr>
              <p:nvPr/>
            </p:nvSpPr>
            <p:spPr bwMode="auto">
              <a:xfrm>
                <a:off x="4846"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59" name="Rectangle 987"/>
              <p:cNvSpPr>
                <a:spLocks noChangeArrowheads="1"/>
              </p:cNvSpPr>
              <p:nvPr/>
            </p:nvSpPr>
            <p:spPr bwMode="auto">
              <a:xfrm>
                <a:off x="486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60" name="Rectangle 988"/>
              <p:cNvSpPr>
                <a:spLocks noChangeArrowheads="1"/>
              </p:cNvSpPr>
              <p:nvPr/>
            </p:nvSpPr>
            <p:spPr bwMode="auto">
              <a:xfrm>
                <a:off x="487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61" name="Rectangle 989"/>
              <p:cNvSpPr>
                <a:spLocks noChangeArrowheads="1"/>
              </p:cNvSpPr>
              <p:nvPr/>
            </p:nvSpPr>
            <p:spPr bwMode="auto">
              <a:xfrm>
                <a:off x="489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62" name="Rectangle 990"/>
              <p:cNvSpPr>
                <a:spLocks noChangeArrowheads="1"/>
              </p:cNvSpPr>
              <p:nvPr/>
            </p:nvSpPr>
            <p:spPr bwMode="auto">
              <a:xfrm>
                <a:off x="490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63" name="Rectangle 991"/>
              <p:cNvSpPr>
                <a:spLocks noChangeArrowheads="1"/>
              </p:cNvSpPr>
              <p:nvPr/>
            </p:nvSpPr>
            <p:spPr bwMode="auto">
              <a:xfrm>
                <a:off x="4918"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64" name="Rectangle 992"/>
              <p:cNvSpPr>
                <a:spLocks noChangeArrowheads="1"/>
              </p:cNvSpPr>
              <p:nvPr/>
            </p:nvSpPr>
            <p:spPr bwMode="auto">
              <a:xfrm>
                <a:off x="493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65" name="Rectangle 993"/>
              <p:cNvSpPr>
                <a:spLocks noChangeArrowheads="1"/>
              </p:cNvSpPr>
              <p:nvPr/>
            </p:nvSpPr>
            <p:spPr bwMode="auto">
              <a:xfrm>
                <a:off x="494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66" name="Rectangle 994"/>
              <p:cNvSpPr>
                <a:spLocks noChangeArrowheads="1"/>
              </p:cNvSpPr>
              <p:nvPr/>
            </p:nvSpPr>
            <p:spPr bwMode="auto">
              <a:xfrm>
                <a:off x="496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67" name="Rectangle 995"/>
              <p:cNvSpPr>
                <a:spLocks noChangeArrowheads="1"/>
              </p:cNvSpPr>
              <p:nvPr/>
            </p:nvSpPr>
            <p:spPr bwMode="auto">
              <a:xfrm>
                <a:off x="497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68" name="Rectangle 996"/>
              <p:cNvSpPr>
                <a:spLocks noChangeArrowheads="1"/>
              </p:cNvSpPr>
              <p:nvPr/>
            </p:nvSpPr>
            <p:spPr bwMode="auto">
              <a:xfrm>
                <a:off x="4990"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69" name="Rectangle 997"/>
              <p:cNvSpPr>
                <a:spLocks noChangeArrowheads="1"/>
              </p:cNvSpPr>
              <p:nvPr/>
            </p:nvSpPr>
            <p:spPr bwMode="auto">
              <a:xfrm>
                <a:off x="500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70" name="Rectangle 998"/>
              <p:cNvSpPr>
                <a:spLocks noChangeArrowheads="1"/>
              </p:cNvSpPr>
              <p:nvPr/>
            </p:nvSpPr>
            <p:spPr bwMode="auto">
              <a:xfrm>
                <a:off x="5016" y="3321"/>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71" name="Rectangle 999"/>
              <p:cNvSpPr>
                <a:spLocks noChangeArrowheads="1"/>
              </p:cNvSpPr>
              <p:nvPr/>
            </p:nvSpPr>
            <p:spPr bwMode="auto">
              <a:xfrm>
                <a:off x="5016" y="3306"/>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72" name="Rectangle 1000"/>
              <p:cNvSpPr>
                <a:spLocks noChangeArrowheads="1"/>
              </p:cNvSpPr>
              <p:nvPr/>
            </p:nvSpPr>
            <p:spPr bwMode="auto">
              <a:xfrm>
                <a:off x="5016" y="329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73" name="Rectangle 1001"/>
              <p:cNvSpPr>
                <a:spLocks noChangeArrowheads="1"/>
              </p:cNvSpPr>
              <p:nvPr/>
            </p:nvSpPr>
            <p:spPr bwMode="auto">
              <a:xfrm>
                <a:off x="5016" y="3275"/>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74" name="Rectangle 1002"/>
              <p:cNvSpPr>
                <a:spLocks noChangeArrowheads="1"/>
              </p:cNvSpPr>
              <p:nvPr/>
            </p:nvSpPr>
            <p:spPr bwMode="auto">
              <a:xfrm>
                <a:off x="5016" y="3259"/>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75" name="Rectangle 1003"/>
              <p:cNvSpPr>
                <a:spLocks noChangeArrowheads="1"/>
              </p:cNvSpPr>
              <p:nvPr/>
            </p:nvSpPr>
            <p:spPr bwMode="auto">
              <a:xfrm>
                <a:off x="5016" y="3244"/>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76" name="Rectangle 1004"/>
              <p:cNvSpPr>
                <a:spLocks noChangeArrowheads="1"/>
              </p:cNvSpPr>
              <p:nvPr/>
            </p:nvSpPr>
            <p:spPr bwMode="auto">
              <a:xfrm>
                <a:off x="5016" y="3228"/>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77" name="Rectangle 1005"/>
              <p:cNvSpPr>
                <a:spLocks noChangeArrowheads="1"/>
              </p:cNvSpPr>
              <p:nvPr/>
            </p:nvSpPr>
            <p:spPr bwMode="auto">
              <a:xfrm>
                <a:off x="5016" y="3213"/>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78" name="Rectangle 1006"/>
              <p:cNvSpPr>
                <a:spLocks noChangeArrowheads="1"/>
              </p:cNvSpPr>
              <p:nvPr/>
            </p:nvSpPr>
            <p:spPr bwMode="auto">
              <a:xfrm>
                <a:off x="5016" y="3197"/>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79" name="Rectangle 1007"/>
              <p:cNvSpPr>
                <a:spLocks noChangeArrowheads="1"/>
              </p:cNvSpPr>
              <p:nvPr/>
            </p:nvSpPr>
            <p:spPr bwMode="auto">
              <a:xfrm>
                <a:off x="5016" y="3182"/>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80" name="Rectangle 1008"/>
              <p:cNvSpPr>
                <a:spLocks noChangeArrowheads="1"/>
              </p:cNvSpPr>
              <p:nvPr/>
            </p:nvSpPr>
            <p:spPr bwMode="auto">
              <a:xfrm>
                <a:off x="5016" y="3166"/>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81" name="Rectangle 1009"/>
              <p:cNvSpPr>
                <a:spLocks noChangeArrowheads="1"/>
              </p:cNvSpPr>
              <p:nvPr/>
            </p:nvSpPr>
            <p:spPr bwMode="auto">
              <a:xfrm>
                <a:off x="5016" y="315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82" name="Rectangle 1010"/>
              <p:cNvSpPr>
                <a:spLocks noChangeArrowheads="1"/>
              </p:cNvSpPr>
              <p:nvPr/>
            </p:nvSpPr>
            <p:spPr bwMode="auto">
              <a:xfrm>
                <a:off x="5016" y="313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83" name="Rectangle 1011"/>
              <p:cNvSpPr>
                <a:spLocks noChangeArrowheads="1"/>
              </p:cNvSpPr>
              <p:nvPr/>
            </p:nvSpPr>
            <p:spPr bwMode="auto">
              <a:xfrm>
                <a:off x="5016" y="3119"/>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84" name="Rectangle 1012"/>
              <p:cNvSpPr>
                <a:spLocks noChangeArrowheads="1"/>
              </p:cNvSpPr>
              <p:nvPr/>
            </p:nvSpPr>
            <p:spPr bwMode="auto">
              <a:xfrm>
                <a:off x="5016" y="3104"/>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85" name="Rectangle 1013"/>
              <p:cNvSpPr>
                <a:spLocks noChangeArrowheads="1"/>
              </p:cNvSpPr>
              <p:nvPr/>
            </p:nvSpPr>
            <p:spPr bwMode="auto">
              <a:xfrm>
                <a:off x="5016" y="3088"/>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86" name="Rectangle 1014"/>
              <p:cNvSpPr>
                <a:spLocks noChangeArrowheads="1"/>
              </p:cNvSpPr>
              <p:nvPr/>
            </p:nvSpPr>
            <p:spPr bwMode="auto">
              <a:xfrm>
                <a:off x="5016" y="3073"/>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87" name="Rectangle 1015"/>
              <p:cNvSpPr>
                <a:spLocks noChangeArrowheads="1"/>
              </p:cNvSpPr>
              <p:nvPr/>
            </p:nvSpPr>
            <p:spPr bwMode="auto">
              <a:xfrm>
                <a:off x="5016" y="3057"/>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88" name="Rectangle 1016"/>
              <p:cNvSpPr>
                <a:spLocks noChangeArrowheads="1"/>
              </p:cNvSpPr>
              <p:nvPr/>
            </p:nvSpPr>
            <p:spPr bwMode="auto">
              <a:xfrm>
                <a:off x="5016" y="3042"/>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89" name="Rectangle 1017"/>
              <p:cNvSpPr>
                <a:spLocks noChangeArrowheads="1"/>
              </p:cNvSpPr>
              <p:nvPr/>
            </p:nvSpPr>
            <p:spPr bwMode="auto">
              <a:xfrm>
                <a:off x="5016" y="3026"/>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90" name="Rectangle 1018"/>
              <p:cNvSpPr>
                <a:spLocks noChangeArrowheads="1"/>
              </p:cNvSpPr>
              <p:nvPr/>
            </p:nvSpPr>
            <p:spPr bwMode="auto">
              <a:xfrm>
                <a:off x="5016" y="3011"/>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91" name="Rectangle 1019"/>
              <p:cNvSpPr>
                <a:spLocks noChangeArrowheads="1"/>
              </p:cNvSpPr>
              <p:nvPr/>
            </p:nvSpPr>
            <p:spPr bwMode="auto">
              <a:xfrm>
                <a:off x="5016" y="299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92" name="Rectangle 1020"/>
              <p:cNvSpPr>
                <a:spLocks noChangeArrowheads="1"/>
              </p:cNvSpPr>
              <p:nvPr/>
            </p:nvSpPr>
            <p:spPr bwMode="auto">
              <a:xfrm>
                <a:off x="5016" y="2980"/>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93" name="Rectangle 1021"/>
              <p:cNvSpPr>
                <a:spLocks noChangeArrowheads="1"/>
              </p:cNvSpPr>
              <p:nvPr/>
            </p:nvSpPr>
            <p:spPr bwMode="auto">
              <a:xfrm>
                <a:off x="5016" y="2964"/>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94" name="Rectangle 1022"/>
              <p:cNvSpPr>
                <a:spLocks noChangeArrowheads="1"/>
              </p:cNvSpPr>
              <p:nvPr/>
            </p:nvSpPr>
            <p:spPr bwMode="auto">
              <a:xfrm>
                <a:off x="5016" y="2949"/>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95" name="Rectangle 1023"/>
              <p:cNvSpPr>
                <a:spLocks noChangeArrowheads="1"/>
              </p:cNvSpPr>
              <p:nvPr/>
            </p:nvSpPr>
            <p:spPr bwMode="auto">
              <a:xfrm>
                <a:off x="5016" y="2933"/>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96" name="Rectangle 1024"/>
              <p:cNvSpPr>
                <a:spLocks noChangeArrowheads="1"/>
              </p:cNvSpPr>
              <p:nvPr/>
            </p:nvSpPr>
            <p:spPr bwMode="auto">
              <a:xfrm>
                <a:off x="5016" y="2918"/>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97" name="Rectangle 1025"/>
              <p:cNvSpPr>
                <a:spLocks noChangeArrowheads="1"/>
              </p:cNvSpPr>
              <p:nvPr/>
            </p:nvSpPr>
            <p:spPr bwMode="auto">
              <a:xfrm>
                <a:off x="5016" y="2902"/>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98" name="Rectangle 1026"/>
              <p:cNvSpPr>
                <a:spLocks noChangeArrowheads="1"/>
              </p:cNvSpPr>
              <p:nvPr/>
            </p:nvSpPr>
            <p:spPr bwMode="auto">
              <a:xfrm>
                <a:off x="5016" y="2886"/>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199" name="Rectangle 1027"/>
              <p:cNvSpPr>
                <a:spLocks noChangeArrowheads="1"/>
              </p:cNvSpPr>
              <p:nvPr/>
            </p:nvSpPr>
            <p:spPr bwMode="auto">
              <a:xfrm>
                <a:off x="5016" y="2871"/>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00" name="Rectangle 1028"/>
              <p:cNvSpPr>
                <a:spLocks noChangeArrowheads="1"/>
              </p:cNvSpPr>
              <p:nvPr/>
            </p:nvSpPr>
            <p:spPr bwMode="auto">
              <a:xfrm>
                <a:off x="5016" y="285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01" name="Rectangle 1029"/>
              <p:cNvSpPr>
                <a:spLocks noChangeArrowheads="1"/>
              </p:cNvSpPr>
              <p:nvPr/>
            </p:nvSpPr>
            <p:spPr bwMode="auto">
              <a:xfrm>
                <a:off x="5016" y="284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02" name="Rectangle 1030"/>
              <p:cNvSpPr>
                <a:spLocks noChangeArrowheads="1"/>
              </p:cNvSpPr>
              <p:nvPr/>
            </p:nvSpPr>
            <p:spPr bwMode="auto">
              <a:xfrm>
                <a:off x="5016" y="2824"/>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03" name="Rectangle 1031"/>
              <p:cNvSpPr>
                <a:spLocks noChangeArrowheads="1"/>
              </p:cNvSpPr>
              <p:nvPr/>
            </p:nvSpPr>
            <p:spPr bwMode="auto">
              <a:xfrm>
                <a:off x="5016" y="2809"/>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04" name="Rectangle 1032"/>
              <p:cNvSpPr>
                <a:spLocks noChangeArrowheads="1"/>
              </p:cNvSpPr>
              <p:nvPr/>
            </p:nvSpPr>
            <p:spPr bwMode="auto">
              <a:xfrm>
                <a:off x="5016" y="2793"/>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05" name="Rectangle 1033"/>
              <p:cNvSpPr>
                <a:spLocks noChangeArrowheads="1"/>
              </p:cNvSpPr>
              <p:nvPr/>
            </p:nvSpPr>
            <p:spPr bwMode="auto">
              <a:xfrm>
                <a:off x="5016" y="2778"/>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06" name="Rectangle 1034"/>
              <p:cNvSpPr>
                <a:spLocks noChangeArrowheads="1"/>
              </p:cNvSpPr>
              <p:nvPr/>
            </p:nvSpPr>
            <p:spPr bwMode="auto">
              <a:xfrm>
                <a:off x="5016" y="2762"/>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07" name="Rectangle 1035"/>
              <p:cNvSpPr>
                <a:spLocks noChangeArrowheads="1"/>
              </p:cNvSpPr>
              <p:nvPr/>
            </p:nvSpPr>
            <p:spPr bwMode="auto">
              <a:xfrm>
                <a:off x="5016" y="2747"/>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08" name="Rectangle 1036"/>
              <p:cNvSpPr>
                <a:spLocks noChangeArrowheads="1"/>
              </p:cNvSpPr>
              <p:nvPr/>
            </p:nvSpPr>
            <p:spPr bwMode="auto">
              <a:xfrm>
                <a:off x="5016" y="2731"/>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09" name="Rectangle 1037"/>
              <p:cNvSpPr>
                <a:spLocks noChangeArrowheads="1"/>
              </p:cNvSpPr>
              <p:nvPr/>
            </p:nvSpPr>
            <p:spPr bwMode="auto">
              <a:xfrm>
                <a:off x="5016" y="2716"/>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10" name="Rectangle 1038"/>
              <p:cNvSpPr>
                <a:spLocks noChangeArrowheads="1"/>
              </p:cNvSpPr>
              <p:nvPr/>
            </p:nvSpPr>
            <p:spPr bwMode="auto">
              <a:xfrm>
                <a:off x="5016" y="270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11" name="Rectangle 1039"/>
              <p:cNvSpPr>
                <a:spLocks noChangeArrowheads="1"/>
              </p:cNvSpPr>
              <p:nvPr/>
            </p:nvSpPr>
            <p:spPr bwMode="auto">
              <a:xfrm>
                <a:off x="5016" y="2685"/>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12" name="Rectangle 1040"/>
              <p:cNvSpPr>
                <a:spLocks noChangeArrowheads="1"/>
              </p:cNvSpPr>
              <p:nvPr/>
            </p:nvSpPr>
            <p:spPr bwMode="auto">
              <a:xfrm>
                <a:off x="5016" y="2669"/>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13" name="Rectangle 1041"/>
              <p:cNvSpPr>
                <a:spLocks noChangeArrowheads="1"/>
              </p:cNvSpPr>
              <p:nvPr/>
            </p:nvSpPr>
            <p:spPr bwMode="auto">
              <a:xfrm>
                <a:off x="5016" y="2654"/>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14" name="Rectangle 1042"/>
              <p:cNvSpPr>
                <a:spLocks noChangeArrowheads="1"/>
              </p:cNvSpPr>
              <p:nvPr/>
            </p:nvSpPr>
            <p:spPr bwMode="auto">
              <a:xfrm>
                <a:off x="5016" y="2638"/>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15" name="Rectangle 1043"/>
              <p:cNvSpPr>
                <a:spLocks noChangeArrowheads="1"/>
              </p:cNvSpPr>
              <p:nvPr/>
            </p:nvSpPr>
            <p:spPr bwMode="auto">
              <a:xfrm>
                <a:off x="5016" y="2622"/>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16" name="Rectangle 1044"/>
              <p:cNvSpPr>
                <a:spLocks noChangeArrowheads="1"/>
              </p:cNvSpPr>
              <p:nvPr/>
            </p:nvSpPr>
            <p:spPr bwMode="auto">
              <a:xfrm>
                <a:off x="5016" y="2607"/>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17" name="Rectangle 1045"/>
              <p:cNvSpPr>
                <a:spLocks noChangeArrowheads="1"/>
              </p:cNvSpPr>
              <p:nvPr/>
            </p:nvSpPr>
            <p:spPr bwMode="auto">
              <a:xfrm>
                <a:off x="5016" y="2591"/>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18" name="Rectangle 1046"/>
              <p:cNvSpPr>
                <a:spLocks noChangeArrowheads="1"/>
              </p:cNvSpPr>
              <p:nvPr/>
            </p:nvSpPr>
            <p:spPr bwMode="auto">
              <a:xfrm>
                <a:off x="501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19" name="Rectangle 1047"/>
              <p:cNvSpPr>
                <a:spLocks noChangeArrowheads="1"/>
              </p:cNvSpPr>
              <p:nvPr/>
            </p:nvSpPr>
            <p:spPr bwMode="auto">
              <a:xfrm>
                <a:off x="499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20" name="Rectangle 1048"/>
              <p:cNvSpPr>
                <a:spLocks noChangeArrowheads="1"/>
              </p:cNvSpPr>
              <p:nvPr/>
            </p:nvSpPr>
            <p:spPr bwMode="auto">
              <a:xfrm>
                <a:off x="498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21" name="Rectangle 1049"/>
              <p:cNvSpPr>
                <a:spLocks noChangeArrowheads="1"/>
              </p:cNvSpPr>
              <p:nvPr/>
            </p:nvSpPr>
            <p:spPr bwMode="auto">
              <a:xfrm>
                <a:off x="496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22" name="Rectangle 1050"/>
              <p:cNvSpPr>
                <a:spLocks noChangeArrowheads="1"/>
              </p:cNvSpPr>
              <p:nvPr/>
            </p:nvSpPr>
            <p:spPr bwMode="auto">
              <a:xfrm>
                <a:off x="4954"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23" name="Rectangle 1051"/>
              <p:cNvSpPr>
                <a:spLocks noChangeArrowheads="1"/>
              </p:cNvSpPr>
              <p:nvPr/>
            </p:nvSpPr>
            <p:spPr bwMode="auto">
              <a:xfrm>
                <a:off x="494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24" name="Rectangle 1052"/>
              <p:cNvSpPr>
                <a:spLocks noChangeArrowheads="1"/>
              </p:cNvSpPr>
              <p:nvPr/>
            </p:nvSpPr>
            <p:spPr bwMode="auto">
              <a:xfrm>
                <a:off x="492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25" name="Rectangle 1053"/>
              <p:cNvSpPr>
                <a:spLocks noChangeArrowheads="1"/>
              </p:cNvSpPr>
              <p:nvPr/>
            </p:nvSpPr>
            <p:spPr bwMode="auto">
              <a:xfrm>
                <a:off x="491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26" name="Rectangle 1054"/>
              <p:cNvSpPr>
                <a:spLocks noChangeArrowheads="1"/>
              </p:cNvSpPr>
              <p:nvPr/>
            </p:nvSpPr>
            <p:spPr bwMode="auto">
              <a:xfrm>
                <a:off x="489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27" name="Rectangle 1055"/>
              <p:cNvSpPr>
                <a:spLocks noChangeArrowheads="1"/>
              </p:cNvSpPr>
              <p:nvPr/>
            </p:nvSpPr>
            <p:spPr bwMode="auto">
              <a:xfrm>
                <a:off x="4882"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28" name="Rectangle 1056"/>
              <p:cNvSpPr>
                <a:spLocks noChangeArrowheads="1"/>
              </p:cNvSpPr>
              <p:nvPr/>
            </p:nvSpPr>
            <p:spPr bwMode="auto">
              <a:xfrm>
                <a:off x="486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29" name="Rectangle 1057"/>
              <p:cNvSpPr>
                <a:spLocks noChangeArrowheads="1"/>
              </p:cNvSpPr>
              <p:nvPr/>
            </p:nvSpPr>
            <p:spPr bwMode="auto">
              <a:xfrm>
                <a:off x="485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30" name="Rectangle 1058"/>
              <p:cNvSpPr>
                <a:spLocks noChangeArrowheads="1"/>
              </p:cNvSpPr>
              <p:nvPr/>
            </p:nvSpPr>
            <p:spPr bwMode="auto">
              <a:xfrm>
                <a:off x="483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31" name="Rectangle 1059"/>
              <p:cNvSpPr>
                <a:spLocks noChangeArrowheads="1"/>
              </p:cNvSpPr>
              <p:nvPr/>
            </p:nvSpPr>
            <p:spPr bwMode="auto">
              <a:xfrm>
                <a:off x="482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32" name="Rectangle 1060"/>
              <p:cNvSpPr>
                <a:spLocks noChangeArrowheads="1"/>
              </p:cNvSpPr>
              <p:nvPr/>
            </p:nvSpPr>
            <p:spPr bwMode="auto">
              <a:xfrm>
                <a:off x="481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33" name="Rectangle 1061"/>
              <p:cNvSpPr>
                <a:spLocks noChangeArrowheads="1"/>
              </p:cNvSpPr>
              <p:nvPr/>
            </p:nvSpPr>
            <p:spPr bwMode="auto">
              <a:xfrm>
                <a:off x="479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34" name="Rectangle 1062"/>
              <p:cNvSpPr>
                <a:spLocks noChangeArrowheads="1"/>
              </p:cNvSpPr>
              <p:nvPr/>
            </p:nvSpPr>
            <p:spPr bwMode="auto">
              <a:xfrm>
                <a:off x="4781"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35" name="Rectangle 1063"/>
              <p:cNvSpPr>
                <a:spLocks noChangeArrowheads="1"/>
              </p:cNvSpPr>
              <p:nvPr/>
            </p:nvSpPr>
            <p:spPr bwMode="auto">
              <a:xfrm>
                <a:off x="476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36" name="Rectangle 1064"/>
              <p:cNvSpPr>
                <a:spLocks noChangeArrowheads="1"/>
              </p:cNvSpPr>
              <p:nvPr/>
            </p:nvSpPr>
            <p:spPr bwMode="auto">
              <a:xfrm>
                <a:off x="475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37" name="Rectangle 1065"/>
              <p:cNvSpPr>
                <a:spLocks noChangeArrowheads="1"/>
              </p:cNvSpPr>
              <p:nvPr/>
            </p:nvSpPr>
            <p:spPr bwMode="auto">
              <a:xfrm>
                <a:off x="473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38" name="Rectangle 1066"/>
              <p:cNvSpPr>
                <a:spLocks noChangeArrowheads="1"/>
              </p:cNvSpPr>
              <p:nvPr/>
            </p:nvSpPr>
            <p:spPr bwMode="auto">
              <a:xfrm>
                <a:off x="472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39" name="Rectangle 1067"/>
              <p:cNvSpPr>
                <a:spLocks noChangeArrowheads="1"/>
              </p:cNvSpPr>
              <p:nvPr/>
            </p:nvSpPr>
            <p:spPr bwMode="auto">
              <a:xfrm>
                <a:off x="4709"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40" name="Rectangle 1068"/>
              <p:cNvSpPr>
                <a:spLocks noChangeArrowheads="1"/>
              </p:cNvSpPr>
              <p:nvPr/>
            </p:nvSpPr>
            <p:spPr bwMode="auto">
              <a:xfrm>
                <a:off x="469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41" name="Rectangle 1069"/>
              <p:cNvSpPr>
                <a:spLocks noChangeArrowheads="1"/>
              </p:cNvSpPr>
              <p:nvPr/>
            </p:nvSpPr>
            <p:spPr bwMode="auto">
              <a:xfrm>
                <a:off x="468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42" name="Rectangle 1070"/>
              <p:cNvSpPr>
                <a:spLocks noChangeArrowheads="1"/>
              </p:cNvSpPr>
              <p:nvPr/>
            </p:nvSpPr>
            <p:spPr bwMode="auto">
              <a:xfrm>
                <a:off x="466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43" name="Rectangle 1071"/>
              <p:cNvSpPr>
                <a:spLocks noChangeArrowheads="1"/>
              </p:cNvSpPr>
              <p:nvPr/>
            </p:nvSpPr>
            <p:spPr bwMode="auto">
              <a:xfrm>
                <a:off x="465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44" name="Rectangle 1072"/>
              <p:cNvSpPr>
                <a:spLocks noChangeArrowheads="1"/>
              </p:cNvSpPr>
              <p:nvPr/>
            </p:nvSpPr>
            <p:spPr bwMode="auto">
              <a:xfrm>
                <a:off x="4637"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45" name="Rectangle 1073"/>
              <p:cNvSpPr>
                <a:spLocks noChangeArrowheads="1"/>
              </p:cNvSpPr>
              <p:nvPr/>
            </p:nvSpPr>
            <p:spPr bwMode="auto">
              <a:xfrm>
                <a:off x="462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46" name="Rectangle 1074"/>
              <p:cNvSpPr>
                <a:spLocks noChangeArrowheads="1"/>
              </p:cNvSpPr>
              <p:nvPr/>
            </p:nvSpPr>
            <p:spPr bwMode="auto">
              <a:xfrm>
                <a:off x="4608"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47" name="Rectangle 1075"/>
              <p:cNvSpPr>
                <a:spLocks noChangeArrowheads="1"/>
              </p:cNvSpPr>
              <p:nvPr/>
            </p:nvSpPr>
            <p:spPr bwMode="auto">
              <a:xfrm>
                <a:off x="459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48" name="Rectangle 1076"/>
              <p:cNvSpPr>
                <a:spLocks noChangeArrowheads="1"/>
              </p:cNvSpPr>
              <p:nvPr/>
            </p:nvSpPr>
            <p:spPr bwMode="auto">
              <a:xfrm>
                <a:off x="458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49" name="Rectangle 1077"/>
              <p:cNvSpPr>
                <a:spLocks noChangeArrowheads="1"/>
              </p:cNvSpPr>
              <p:nvPr/>
            </p:nvSpPr>
            <p:spPr bwMode="auto">
              <a:xfrm>
                <a:off x="456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50" name="Rectangle 1078"/>
              <p:cNvSpPr>
                <a:spLocks noChangeArrowheads="1"/>
              </p:cNvSpPr>
              <p:nvPr/>
            </p:nvSpPr>
            <p:spPr bwMode="auto">
              <a:xfrm>
                <a:off x="455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51" name="Rectangle 1079"/>
              <p:cNvSpPr>
                <a:spLocks noChangeArrowheads="1"/>
              </p:cNvSpPr>
              <p:nvPr/>
            </p:nvSpPr>
            <p:spPr bwMode="auto">
              <a:xfrm>
                <a:off x="4536"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52" name="Rectangle 1080"/>
              <p:cNvSpPr>
                <a:spLocks noChangeArrowheads="1"/>
              </p:cNvSpPr>
              <p:nvPr/>
            </p:nvSpPr>
            <p:spPr bwMode="auto">
              <a:xfrm>
                <a:off x="452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53" name="Rectangle 1081"/>
              <p:cNvSpPr>
                <a:spLocks noChangeArrowheads="1"/>
              </p:cNvSpPr>
              <p:nvPr/>
            </p:nvSpPr>
            <p:spPr bwMode="auto">
              <a:xfrm>
                <a:off x="450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54" name="Rectangle 1082"/>
              <p:cNvSpPr>
                <a:spLocks noChangeArrowheads="1"/>
              </p:cNvSpPr>
              <p:nvPr/>
            </p:nvSpPr>
            <p:spPr bwMode="auto">
              <a:xfrm>
                <a:off x="449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55" name="Rectangle 1083"/>
              <p:cNvSpPr>
                <a:spLocks noChangeArrowheads="1"/>
              </p:cNvSpPr>
              <p:nvPr/>
            </p:nvSpPr>
            <p:spPr bwMode="auto">
              <a:xfrm>
                <a:off x="447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56" name="Rectangle 1084"/>
              <p:cNvSpPr>
                <a:spLocks noChangeArrowheads="1"/>
              </p:cNvSpPr>
              <p:nvPr/>
            </p:nvSpPr>
            <p:spPr bwMode="auto">
              <a:xfrm>
                <a:off x="4464"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57" name="Rectangle 1085"/>
              <p:cNvSpPr>
                <a:spLocks noChangeArrowheads="1"/>
              </p:cNvSpPr>
              <p:nvPr/>
            </p:nvSpPr>
            <p:spPr bwMode="auto">
              <a:xfrm>
                <a:off x="445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58" name="Rectangle 1086"/>
              <p:cNvSpPr>
                <a:spLocks noChangeArrowheads="1"/>
              </p:cNvSpPr>
              <p:nvPr/>
            </p:nvSpPr>
            <p:spPr bwMode="auto">
              <a:xfrm>
                <a:off x="443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59" name="Rectangle 1087"/>
              <p:cNvSpPr>
                <a:spLocks noChangeArrowheads="1"/>
              </p:cNvSpPr>
              <p:nvPr/>
            </p:nvSpPr>
            <p:spPr bwMode="auto">
              <a:xfrm>
                <a:off x="442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60" name="Rectangle 1088"/>
              <p:cNvSpPr>
                <a:spLocks noChangeArrowheads="1"/>
              </p:cNvSpPr>
              <p:nvPr/>
            </p:nvSpPr>
            <p:spPr bwMode="auto">
              <a:xfrm>
                <a:off x="440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61" name="Rectangle 1089"/>
              <p:cNvSpPr>
                <a:spLocks noChangeArrowheads="1"/>
              </p:cNvSpPr>
              <p:nvPr/>
            </p:nvSpPr>
            <p:spPr bwMode="auto">
              <a:xfrm>
                <a:off x="439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62" name="Rectangle 1090"/>
              <p:cNvSpPr>
                <a:spLocks noChangeArrowheads="1"/>
              </p:cNvSpPr>
              <p:nvPr/>
            </p:nvSpPr>
            <p:spPr bwMode="auto">
              <a:xfrm>
                <a:off x="437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63" name="Rectangle 1091"/>
              <p:cNvSpPr>
                <a:spLocks noChangeArrowheads="1"/>
              </p:cNvSpPr>
              <p:nvPr/>
            </p:nvSpPr>
            <p:spPr bwMode="auto">
              <a:xfrm>
                <a:off x="4363"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64" name="Rectangle 1092"/>
              <p:cNvSpPr>
                <a:spLocks noChangeArrowheads="1"/>
              </p:cNvSpPr>
              <p:nvPr/>
            </p:nvSpPr>
            <p:spPr bwMode="auto">
              <a:xfrm>
                <a:off x="434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65" name="Rectangle 1093"/>
              <p:cNvSpPr>
                <a:spLocks noChangeArrowheads="1"/>
              </p:cNvSpPr>
              <p:nvPr/>
            </p:nvSpPr>
            <p:spPr bwMode="auto">
              <a:xfrm>
                <a:off x="433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66" name="Rectangle 1094"/>
              <p:cNvSpPr>
                <a:spLocks noChangeArrowheads="1"/>
              </p:cNvSpPr>
              <p:nvPr/>
            </p:nvSpPr>
            <p:spPr bwMode="auto">
              <a:xfrm>
                <a:off x="432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67" name="Rectangle 1095"/>
              <p:cNvSpPr>
                <a:spLocks noChangeArrowheads="1"/>
              </p:cNvSpPr>
              <p:nvPr/>
            </p:nvSpPr>
            <p:spPr bwMode="auto">
              <a:xfrm>
                <a:off x="430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68" name="Rectangle 1096"/>
              <p:cNvSpPr>
                <a:spLocks noChangeArrowheads="1"/>
              </p:cNvSpPr>
              <p:nvPr/>
            </p:nvSpPr>
            <p:spPr bwMode="auto">
              <a:xfrm>
                <a:off x="4291"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69" name="Rectangle 1097"/>
              <p:cNvSpPr>
                <a:spLocks noChangeArrowheads="1"/>
              </p:cNvSpPr>
              <p:nvPr/>
            </p:nvSpPr>
            <p:spPr bwMode="auto">
              <a:xfrm>
                <a:off x="427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70" name="Rectangle 1098"/>
              <p:cNvSpPr>
                <a:spLocks noChangeArrowheads="1"/>
              </p:cNvSpPr>
              <p:nvPr/>
            </p:nvSpPr>
            <p:spPr bwMode="auto">
              <a:xfrm>
                <a:off x="426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71" name="Rectangle 1099"/>
              <p:cNvSpPr>
                <a:spLocks noChangeArrowheads="1"/>
              </p:cNvSpPr>
              <p:nvPr/>
            </p:nvSpPr>
            <p:spPr bwMode="auto">
              <a:xfrm>
                <a:off x="424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72" name="Rectangle 1100"/>
              <p:cNvSpPr>
                <a:spLocks noChangeArrowheads="1"/>
              </p:cNvSpPr>
              <p:nvPr/>
            </p:nvSpPr>
            <p:spPr bwMode="auto">
              <a:xfrm>
                <a:off x="423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73" name="Rectangle 1101"/>
              <p:cNvSpPr>
                <a:spLocks noChangeArrowheads="1"/>
              </p:cNvSpPr>
              <p:nvPr/>
            </p:nvSpPr>
            <p:spPr bwMode="auto">
              <a:xfrm>
                <a:off x="4219"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74" name="Rectangle 1102"/>
              <p:cNvSpPr>
                <a:spLocks noChangeArrowheads="1"/>
              </p:cNvSpPr>
              <p:nvPr/>
            </p:nvSpPr>
            <p:spPr bwMode="auto">
              <a:xfrm>
                <a:off x="420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75" name="Rectangle 1103"/>
              <p:cNvSpPr>
                <a:spLocks noChangeArrowheads="1"/>
              </p:cNvSpPr>
              <p:nvPr/>
            </p:nvSpPr>
            <p:spPr bwMode="auto">
              <a:xfrm>
                <a:off x="4190"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76" name="Rectangle 1104"/>
              <p:cNvSpPr>
                <a:spLocks noChangeArrowheads="1"/>
              </p:cNvSpPr>
              <p:nvPr/>
            </p:nvSpPr>
            <p:spPr bwMode="auto">
              <a:xfrm>
                <a:off x="417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77" name="Rectangle 1105"/>
              <p:cNvSpPr>
                <a:spLocks noChangeArrowheads="1"/>
              </p:cNvSpPr>
              <p:nvPr/>
            </p:nvSpPr>
            <p:spPr bwMode="auto">
              <a:xfrm>
                <a:off x="416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78" name="Rectangle 1106"/>
              <p:cNvSpPr>
                <a:spLocks noChangeArrowheads="1"/>
              </p:cNvSpPr>
              <p:nvPr/>
            </p:nvSpPr>
            <p:spPr bwMode="auto">
              <a:xfrm>
                <a:off x="414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79" name="Rectangle 1107"/>
              <p:cNvSpPr>
                <a:spLocks noChangeArrowheads="1"/>
              </p:cNvSpPr>
              <p:nvPr/>
            </p:nvSpPr>
            <p:spPr bwMode="auto">
              <a:xfrm>
                <a:off x="413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80" name="Rectangle 1108"/>
              <p:cNvSpPr>
                <a:spLocks noChangeArrowheads="1"/>
              </p:cNvSpPr>
              <p:nvPr/>
            </p:nvSpPr>
            <p:spPr bwMode="auto">
              <a:xfrm>
                <a:off x="4118"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81" name="Rectangle 1109"/>
              <p:cNvSpPr>
                <a:spLocks noChangeArrowheads="1"/>
              </p:cNvSpPr>
              <p:nvPr/>
            </p:nvSpPr>
            <p:spPr bwMode="auto">
              <a:xfrm>
                <a:off x="410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82" name="Rectangle 1110"/>
              <p:cNvSpPr>
                <a:spLocks noChangeArrowheads="1"/>
              </p:cNvSpPr>
              <p:nvPr/>
            </p:nvSpPr>
            <p:spPr bwMode="auto">
              <a:xfrm>
                <a:off x="409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83" name="Rectangle 1111"/>
              <p:cNvSpPr>
                <a:spLocks noChangeArrowheads="1"/>
              </p:cNvSpPr>
              <p:nvPr/>
            </p:nvSpPr>
            <p:spPr bwMode="auto">
              <a:xfrm>
                <a:off x="407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84" name="Rectangle 1112"/>
              <p:cNvSpPr>
                <a:spLocks noChangeArrowheads="1"/>
              </p:cNvSpPr>
              <p:nvPr/>
            </p:nvSpPr>
            <p:spPr bwMode="auto">
              <a:xfrm>
                <a:off x="406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285" name="Rectangle 1113"/>
              <p:cNvSpPr>
                <a:spLocks noChangeArrowheads="1"/>
              </p:cNvSpPr>
              <p:nvPr/>
            </p:nvSpPr>
            <p:spPr bwMode="auto">
              <a:xfrm>
                <a:off x="4046"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grpSp>
        <p:sp>
          <p:nvSpPr>
            <p:cNvPr id="163918" name="Rectangle 1115"/>
            <p:cNvSpPr>
              <a:spLocks noChangeArrowheads="1"/>
            </p:cNvSpPr>
            <p:nvPr/>
          </p:nvSpPr>
          <p:spPr bwMode="auto">
            <a:xfrm>
              <a:off x="403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19" name="Rectangle 1116"/>
            <p:cNvSpPr>
              <a:spLocks noChangeArrowheads="1"/>
            </p:cNvSpPr>
            <p:nvPr/>
          </p:nvSpPr>
          <p:spPr bwMode="auto">
            <a:xfrm>
              <a:off x="401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20" name="Rectangle 1117"/>
            <p:cNvSpPr>
              <a:spLocks noChangeArrowheads="1"/>
            </p:cNvSpPr>
            <p:nvPr/>
          </p:nvSpPr>
          <p:spPr bwMode="auto">
            <a:xfrm>
              <a:off x="400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21" name="Rectangle 1118"/>
            <p:cNvSpPr>
              <a:spLocks noChangeArrowheads="1"/>
            </p:cNvSpPr>
            <p:nvPr/>
          </p:nvSpPr>
          <p:spPr bwMode="auto">
            <a:xfrm>
              <a:off x="398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22" name="Rectangle 1119"/>
            <p:cNvSpPr>
              <a:spLocks noChangeArrowheads="1"/>
            </p:cNvSpPr>
            <p:nvPr/>
          </p:nvSpPr>
          <p:spPr bwMode="auto">
            <a:xfrm>
              <a:off x="397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23" name="Rectangle 1120"/>
            <p:cNvSpPr>
              <a:spLocks noChangeArrowheads="1"/>
            </p:cNvSpPr>
            <p:nvPr/>
          </p:nvSpPr>
          <p:spPr bwMode="auto">
            <a:xfrm>
              <a:off x="396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24" name="Rectangle 1121"/>
            <p:cNvSpPr>
              <a:spLocks noChangeArrowheads="1"/>
            </p:cNvSpPr>
            <p:nvPr/>
          </p:nvSpPr>
          <p:spPr bwMode="auto">
            <a:xfrm>
              <a:off x="3945"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25" name="Rectangle 1122"/>
            <p:cNvSpPr>
              <a:spLocks noChangeArrowheads="1"/>
            </p:cNvSpPr>
            <p:nvPr/>
          </p:nvSpPr>
          <p:spPr bwMode="auto">
            <a:xfrm>
              <a:off x="393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26" name="Rectangle 1123"/>
            <p:cNvSpPr>
              <a:spLocks noChangeArrowheads="1"/>
            </p:cNvSpPr>
            <p:nvPr/>
          </p:nvSpPr>
          <p:spPr bwMode="auto">
            <a:xfrm>
              <a:off x="391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27" name="Rectangle 1124"/>
            <p:cNvSpPr>
              <a:spLocks noChangeArrowheads="1"/>
            </p:cNvSpPr>
            <p:nvPr/>
          </p:nvSpPr>
          <p:spPr bwMode="auto">
            <a:xfrm>
              <a:off x="390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28" name="Rectangle 1125"/>
            <p:cNvSpPr>
              <a:spLocks noChangeArrowheads="1"/>
            </p:cNvSpPr>
            <p:nvPr/>
          </p:nvSpPr>
          <p:spPr bwMode="auto">
            <a:xfrm>
              <a:off x="388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29" name="Rectangle 1126"/>
            <p:cNvSpPr>
              <a:spLocks noChangeArrowheads="1"/>
            </p:cNvSpPr>
            <p:nvPr/>
          </p:nvSpPr>
          <p:spPr bwMode="auto">
            <a:xfrm>
              <a:off x="3873"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30" name="Rectangle 1127"/>
            <p:cNvSpPr>
              <a:spLocks noChangeArrowheads="1"/>
            </p:cNvSpPr>
            <p:nvPr/>
          </p:nvSpPr>
          <p:spPr bwMode="auto">
            <a:xfrm>
              <a:off x="385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31" name="Rectangle 1128"/>
            <p:cNvSpPr>
              <a:spLocks noChangeArrowheads="1"/>
            </p:cNvSpPr>
            <p:nvPr/>
          </p:nvSpPr>
          <p:spPr bwMode="auto">
            <a:xfrm>
              <a:off x="384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32" name="Rectangle 1129"/>
            <p:cNvSpPr>
              <a:spLocks noChangeArrowheads="1"/>
            </p:cNvSpPr>
            <p:nvPr/>
          </p:nvSpPr>
          <p:spPr bwMode="auto">
            <a:xfrm>
              <a:off x="383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33" name="Rectangle 1130"/>
            <p:cNvSpPr>
              <a:spLocks noChangeArrowheads="1"/>
            </p:cNvSpPr>
            <p:nvPr/>
          </p:nvSpPr>
          <p:spPr bwMode="auto">
            <a:xfrm>
              <a:off x="381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34" name="Rectangle 1131"/>
            <p:cNvSpPr>
              <a:spLocks noChangeArrowheads="1"/>
            </p:cNvSpPr>
            <p:nvPr/>
          </p:nvSpPr>
          <p:spPr bwMode="auto">
            <a:xfrm>
              <a:off x="3801"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35" name="Rectangle 1132"/>
            <p:cNvSpPr>
              <a:spLocks noChangeArrowheads="1"/>
            </p:cNvSpPr>
            <p:nvPr/>
          </p:nvSpPr>
          <p:spPr bwMode="auto">
            <a:xfrm>
              <a:off x="378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36" name="Rectangle 1133"/>
            <p:cNvSpPr>
              <a:spLocks noChangeArrowheads="1"/>
            </p:cNvSpPr>
            <p:nvPr/>
          </p:nvSpPr>
          <p:spPr bwMode="auto">
            <a:xfrm>
              <a:off x="3772"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37" name="Rectangle 1134"/>
            <p:cNvSpPr>
              <a:spLocks noChangeArrowheads="1"/>
            </p:cNvSpPr>
            <p:nvPr/>
          </p:nvSpPr>
          <p:spPr bwMode="auto">
            <a:xfrm>
              <a:off x="375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38" name="Rectangle 1135"/>
            <p:cNvSpPr>
              <a:spLocks noChangeArrowheads="1"/>
            </p:cNvSpPr>
            <p:nvPr/>
          </p:nvSpPr>
          <p:spPr bwMode="auto">
            <a:xfrm>
              <a:off x="374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39" name="Rectangle 1136"/>
            <p:cNvSpPr>
              <a:spLocks noChangeArrowheads="1"/>
            </p:cNvSpPr>
            <p:nvPr/>
          </p:nvSpPr>
          <p:spPr bwMode="auto">
            <a:xfrm>
              <a:off x="372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40" name="Rectangle 1137"/>
            <p:cNvSpPr>
              <a:spLocks noChangeArrowheads="1"/>
            </p:cNvSpPr>
            <p:nvPr/>
          </p:nvSpPr>
          <p:spPr bwMode="auto">
            <a:xfrm>
              <a:off x="371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41" name="Rectangle 1138"/>
            <p:cNvSpPr>
              <a:spLocks noChangeArrowheads="1"/>
            </p:cNvSpPr>
            <p:nvPr/>
          </p:nvSpPr>
          <p:spPr bwMode="auto">
            <a:xfrm>
              <a:off x="3700"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42" name="Rectangle 1139"/>
            <p:cNvSpPr>
              <a:spLocks noChangeArrowheads="1"/>
            </p:cNvSpPr>
            <p:nvPr/>
          </p:nvSpPr>
          <p:spPr bwMode="auto">
            <a:xfrm>
              <a:off x="368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43" name="Rectangle 1140"/>
            <p:cNvSpPr>
              <a:spLocks noChangeArrowheads="1"/>
            </p:cNvSpPr>
            <p:nvPr/>
          </p:nvSpPr>
          <p:spPr bwMode="auto">
            <a:xfrm>
              <a:off x="367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44" name="Rectangle 1141"/>
            <p:cNvSpPr>
              <a:spLocks noChangeArrowheads="1"/>
            </p:cNvSpPr>
            <p:nvPr/>
          </p:nvSpPr>
          <p:spPr bwMode="auto">
            <a:xfrm>
              <a:off x="365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45" name="Rectangle 1142"/>
            <p:cNvSpPr>
              <a:spLocks noChangeArrowheads="1"/>
            </p:cNvSpPr>
            <p:nvPr/>
          </p:nvSpPr>
          <p:spPr bwMode="auto">
            <a:xfrm>
              <a:off x="364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46" name="Rectangle 1143"/>
            <p:cNvSpPr>
              <a:spLocks noChangeArrowheads="1"/>
            </p:cNvSpPr>
            <p:nvPr/>
          </p:nvSpPr>
          <p:spPr bwMode="auto">
            <a:xfrm>
              <a:off x="3628"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47" name="Rectangle 1144"/>
            <p:cNvSpPr>
              <a:spLocks noChangeArrowheads="1"/>
            </p:cNvSpPr>
            <p:nvPr/>
          </p:nvSpPr>
          <p:spPr bwMode="auto">
            <a:xfrm>
              <a:off x="361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48" name="Rectangle 1145"/>
            <p:cNvSpPr>
              <a:spLocks noChangeArrowheads="1"/>
            </p:cNvSpPr>
            <p:nvPr/>
          </p:nvSpPr>
          <p:spPr bwMode="auto">
            <a:xfrm>
              <a:off x="360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49" name="Rectangle 1146"/>
            <p:cNvSpPr>
              <a:spLocks noChangeArrowheads="1"/>
            </p:cNvSpPr>
            <p:nvPr/>
          </p:nvSpPr>
          <p:spPr bwMode="auto">
            <a:xfrm>
              <a:off x="358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50" name="Rectangle 1147"/>
            <p:cNvSpPr>
              <a:spLocks noChangeArrowheads="1"/>
            </p:cNvSpPr>
            <p:nvPr/>
          </p:nvSpPr>
          <p:spPr bwMode="auto">
            <a:xfrm>
              <a:off x="357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51" name="Rectangle 1148"/>
            <p:cNvSpPr>
              <a:spLocks noChangeArrowheads="1"/>
            </p:cNvSpPr>
            <p:nvPr/>
          </p:nvSpPr>
          <p:spPr bwMode="auto">
            <a:xfrm>
              <a:off x="355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52" name="Rectangle 1149"/>
            <p:cNvSpPr>
              <a:spLocks noChangeArrowheads="1"/>
            </p:cNvSpPr>
            <p:nvPr/>
          </p:nvSpPr>
          <p:spPr bwMode="auto">
            <a:xfrm>
              <a:off x="354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53" name="Rectangle 1150"/>
            <p:cNvSpPr>
              <a:spLocks noChangeArrowheads="1"/>
            </p:cNvSpPr>
            <p:nvPr/>
          </p:nvSpPr>
          <p:spPr bwMode="auto">
            <a:xfrm>
              <a:off x="3527"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54" name="Rectangle 1151"/>
            <p:cNvSpPr>
              <a:spLocks noChangeArrowheads="1"/>
            </p:cNvSpPr>
            <p:nvPr/>
          </p:nvSpPr>
          <p:spPr bwMode="auto">
            <a:xfrm>
              <a:off x="351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55" name="Rectangle 1152"/>
            <p:cNvSpPr>
              <a:spLocks noChangeArrowheads="1"/>
            </p:cNvSpPr>
            <p:nvPr/>
          </p:nvSpPr>
          <p:spPr bwMode="auto">
            <a:xfrm>
              <a:off x="349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56" name="Rectangle 1153"/>
            <p:cNvSpPr>
              <a:spLocks noChangeArrowheads="1"/>
            </p:cNvSpPr>
            <p:nvPr/>
          </p:nvSpPr>
          <p:spPr bwMode="auto">
            <a:xfrm>
              <a:off x="348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57" name="Rectangle 1154"/>
            <p:cNvSpPr>
              <a:spLocks noChangeArrowheads="1"/>
            </p:cNvSpPr>
            <p:nvPr/>
          </p:nvSpPr>
          <p:spPr bwMode="auto">
            <a:xfrm>
              <a:off x="347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58" name="Rectangle 1155"/>
            <p:cNvSpPr>
              <a:spLocks noChangeArrowheads="1"/>
            </p:cNvSpPr>
            <p:nvPr/>
          </p:nvSpPr>
          <p:spPr bwMode="auto">
            <a:xfrm>
              <a:off x="3455"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59" name="Rectangle 1156"/>
            <p:cNvSpPr>
              <a:spLocks noChangeArrowheads="1"/>
            </p:cNvSpPr>
            <p:nvPr/>
          </p:nvSpPr>
          <p:spPr bwMode="auto">
            <a:xfrm>
              <a:off x="344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60" name="Rectangle 1157"/>
            <p:cNvSpPr>
              <a:spLocks noChangeArrowheads="1"/>
            </p:cNvSpPr>
            <p:nvPr/>
          </p:nvSpPr>
          <p:spPr bwMode="auto">
            <a:xfrm>
              <a:off x="342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61" name="Rectangle 1158"/>
            <p:cNvSpPr>
              <a:spLocks noChangeArrowheads="1"/>
            </p:cNvSpPr>
            <p:nvPr/>
          </p:nvSpPr>
          <p:spPr bwMode="auto">
            <a:xfrm>
              <a:off x="341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62" name="Rectangle 1159"/>
            <p:cNvSpPr>
              <a:spLocks noChangeArrowheads="1"/>
            </p:cNvSpPr>
            <p:nvPr/>
          </p:nvSpPr>
          <p:spPr bwMode="auto">
            <a:xfrm>
              <a:off x="339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63" name="Rectangle 1160"/>
            <p:cNvSpPr>
              <a:spLocks noChangeArrowheads="1"/>
            </p:cNvSpPr>
            <p:nvPr/>
          </p:nvSpPr>
          <p:spPr bwMode="auto">
            <a:xfrm>
              <a:off x="3383"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64" name="Rectangle 1161"/>
            <p:cNvSpPr>
              <a:spLocks noChangeArrowheads="1"/>
            </p:cNvSpPr>
            <p:nvPr/>
          </p:nvSpPr>
          <p:spPr bwMode="auto">
            <a:xfrm>
              <a:off x="336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65" name="Rectangle 1162"/>
            <p:cNvSpPr>
              <a:spLocks noChangeArrowheads="1"/>
            </p:cNvSpPr>
            <p:nvPr/>
          </p:nvSpPr>
          <p:spPr bwMode="auto">
            <a:xfrm>
              <a:off x="3354"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66" name="Rectangle 1163"/>
            <p:cNvSpPr>
              <a:spLocks noChangeArrowheads="1"/>
            </p:cNvSpPr>
            <p:nvPr/>
          </p:nvSpPr>
          <p:spPr bwMode="auto">
            <a:xfrm>
              <a:off x="334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67" name="Rectangle 1164"/>
            <p:cNvSpPr>
              <a:spLocks noChangeArrowheads="1"/>
            </p:cNvSpPr>
            <p:nvPr/>
          </p:nvSpPr>
          <p:spPr bwMode="auto">
            <a:xfrm>
              <a:off x="332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68" name="Rectangle 1165"/>
            <p:cNvSpPr>
              <a:spLocks noChangeArrowheads="1"/>
            </p:cNvSpPr>
            <p:nvPr/>
          </p:nvSpPr>
          <p:spPr bwMode="auto">
            <a:xfrm>
              <a:off x="331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69" name="Rectangle 1166"/>
            <p:cNvSpPr>
              <a:spLocks noChangeArrowheads="1"/>
            </p:cNvSpPr>
            <p:nvPr/>
          </p:nvSpPr>
          <p:spPr bwMode="auto">
            <a:xfrm>
              <a:off x="329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70" name="Rectangle 1167"/>
            <p:cNvSpPr>
              <a:spLocks noChangeArrowheads="1"/>
            </p:cNvSpPr>
            <p:nvPr/>
          </p:nvSpPr>
          <p:spPr bwMode="auto">
            <a:xfrm>
              <a:off x="3282"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71" name="Rectangle 1168"/>
            <p:cNvSpPr>
              <a:spLocks noChangeArrowheads="1"/>
            </p:cNvSpPr>
            <p:nvPr/>
          </p:nvSpPr>
          <p:spPr bwMode="auto">
            <a:xfrm>
              <a:off x="326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72" name="Rectangle 1169"/>
            <p:cNvSpPr>
              <a:spLocks noChangeArrowheads="1"/>
            </p:cNvSpPr>
            <p:nvPr/>
          </p:nvSpPr>
          <p:spPr bwMode="auto">
            <a:xfrm>
              <a:off x="325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73" name="Rectangle 1170"/>
            <p:cNvSpPr>
              <a:spLocks noChangeArrowheads="1"/>
            </p:cNvSpPr>
            <p:nvPr/>
          </p:nvSpPr>
          <p:spPr bwMode="auto">
            <a:xfrm>
              <a:off x="323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74" name="Rectangle 1171"/>
            <p:cNvSpPr>
              <a:spLocks noChangeArrowheads="1"/>
            </p:cNvSpPr>
            <p:nvPr/>
          </p:nvSpPr>
          <p:spPr bwMode="auto">
            <a:xfrm>
              <a:off x="322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75" name="Rectangle 1172"/>
            <p:cNvSpPr>
              <a:spLocks noChangeArrowheads="1"/>
            </p:cNvSpPr>
            <p:nvPr/>
          </p:nvSpPr>
          <p:spPr bwMode="auto">
            <a:xfrm>
              <a:off x="3210"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76" name="Rectangle 1173"/>
            <p:cNvSpPr>
              <a:spLocks noChangeArrowheads="1"/>
            </p:cNvSpPr>
            <p:nvPr/>
          </p:nvSpPr>
          <p:spPr bwMode="auto">
            <a:xfrm>
              <a:off x="319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77" name="Rectangle 1174"/>
            <p:cNvSpPr>
              <a:spLocks noChangeArrowheads="1"/>
            </p:cNvSpPr>
            <p:nvPr/>
          </p:nvSpPr>
          <p:spPr bwMode="auto">
            <a:xfrm>
              <a:off x="318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78" name="Rectangle 1175"/>
            <p:cNvSpPr>
              <a:spLocks noChangeArrowheads="1"/>
            </p:cNvSpPr>
            <p:nvPr/>
          </p:nvSpPr>
          <p:spPr bwMode="auto">
            <a:xfrm>
              <a:off x="316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79" name="Rectangle 1176"/>
            <p:cNvSpPr>
              <a:spLocks noChangeArrowheads="1"/>
            </p:cNvSpPr>
            <p:nvPr/>
          </p:nvSpPr>
          <p:spPr bwMode="auto">
            <a:xfrm>
              <a:off x="315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80" name="Rectangle 1177"/>
            <p:cNvSpPr>
              <a:spLocks noChangeArrowheads="1"/>
            </p:cNvSpPr>
            <p:nvPr/>
          </p:nvSpPr>
          <p:spPr bwMode="auto">
            <a:xfrm>
              <a:off x="313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81" name="Rectangle 1178"/>
            <p:cNvSpPr>
              <a:spLocks noChangeArrowheads="1"/>
            </p:cNvSpPr>
            <p:nvPr/>
          </p:nvSpPr>
          <p:spPr bwMode="auto">
            <a:xfrm>
              <a:off x="312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82" name="Rectangle 1179"/>
            <p:cNvSpPr>
              <a:spLocks noChangeArrowheads="1"/>
            </p:cNvSpPr>
            <p:nvPr/>
          </p:nvSpPr>
          <p:spPr bwMode="auto">
            <a:xfrm>
              <a:off x="3109"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83" name="Rectangle 1180"/>
            <p:cNvSpPr>
              <a:spLocks noChangeArrowheads="1"/>
            </p:cNvSpPr>
            <p:nvPr/>
          </p:nvSpPr>
          <p:spPr bwMode="auto">
            <a:xfrm>
              <a:off x="309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84" name="Rectangle 1181"/>
            <p:cNvSpPr>
              <a:spLocks noChangeArrowheads="1"/>
            </p:cNvSpPr>
            <p:nvPr/>
          </p:nvSpPr>
          <p:spPr bwMode="auto">
            <a:xfrm>
              <a:off x="308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85" name="Rectangle 1182"/>
            <p:cNvSpPr>
              <a:spLocks noChangeArrowheads="1"/>
            </p:cNvSpPr>
            <p:nvPr/>
          </p:nvSpPr>
          <p:spPr bwMode="auto">
            <a:xfrm>
              <a:off x="306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86" name="Rectangle 1183"/>
            <p:cNvSpPr>
              <a:spLocks noChangeArrowheads="1"/>
            </p:cNvSpPr>
            <p:nvPr/>
          </p:nvSpPr>
          <p:spPr bwMode="auto">
            <a:xfrm>
              <a:off x="305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87" name="Rectangle 1184"/>
            <p:cNvSpPr>
              <a:spLocks noChangeArrowheads="1"/>
            </p:cNvSpPr>
            <p:nvPr/>
          </p:nvSpPr>
          <p:spPr bwMode="auto">
            <a:xfrm>
              <a:off x="3037"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88" name="Rectangle 1185"/>
            <p:cNvSpPr>
              <a:spLocks noChangeArrowheads="1"/>
            </p:cNvSpPr>
            <p:nvPr/>
          </p:nvSpPr>
          <p:spPr bwMode="auto">
            <a:xfrm>
              <a:off x="302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89" name="Rectangle 1186"/>
            <p:cNvSpPr>
              <a:spLocks noChangeArrowheads="1"/>
            </p:cNvSpPr>
            <p:nvPr/>
          </p:nvSpPr>
          <p:spPr bwMode="auto">
            <a:xfrm>
              <a:off x="300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90" name="Rectangle 1187"/>
            <p:cNvSpPr>
              <a:spLocks noChangeArrowheads="1"/>
            </p:cNvSpPr>
            <p:nvPr/>
          </p:nvSpPr>
          <p:spPr bwMode="auto">
            <a:xfrm>
              <a:off x="299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91" name="Rectangle 1188"/>
            <p:cNvSpPr>
              <a:spLocks noChangeArrowheads="1"/>
            </p:cNvSpPr>
            <p:nvPr/>
          </p:nvSpPr>
          <p:spPr bwMode="auto">
            <a:xfrm>
              <a:off x="298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92" name="Rectangle 1189"/>
            <p:cNvSpPr>
              <a:spLocks noChangeArrowheads="1"/>
            </p:cNvSpPr>
            <p:nvPr/>
          </p:nvSpPr>
          <p:spPr bwMode="auto">
            <a:xfrm>
              <a:off x="2965"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93" name="Rectangle 1190"/>
            <p:cNvSpPr>
              <a:spLocks noChangeArrowheads="1"/>
            </p:cNvSpPr>
            <p:nvPr/>
          </p:nvSpPr>
          <p:spPr bwMode="auto">
            <a:xfrm>
              <a:off x="295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94" name="Rectangle 1191"/>
            <p:cNvSpPr>
              <a:spLocks noChangeArrowheads="1"/>
            </p:cNvSpPr>
            <p:nvPr/>
          </p:nvSpPr>
          <p:spPr bwMode="auto">
            <a:xfrm>
              <a:off x="2936"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95" name="Rectangle 1192"/>
            <p:cNvSpPr>
              <a:spLocks noChangeArrowheads="1"/>
            </p:cNvSpPr>
            <p:nvPr/>
          </p:nvSpPr>
          <p:spPr bwMode="auto">
            <a:xfrm>
              <a:off x="292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96" name="Rectangle 1193"/>
            <p:cNvSpPr>
              <a:spLocks noChangeArrowheads="1"/>
            </p:cNvSpPr>
            <p:nvPr/>
          </p:nvSpPr>
          <p:spPr bwMode="auto">
            <a:xfrm>
              <a:off x="290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97" name="Rectangle 1194"/>
            <p:cNvSpPr>
              <a:spLocks noChangeArrowheads="1"/>
            </p:cNvSpPr>
            <p:nvPr/>
          </p:nvSpPr>
          <p:spPr bwMode="auto">
            <a:xfrm>
              <a:off x="289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98" name="Rectangle 1195"/>
            <p:cNvSpPr>
              <a:spLocks noChangeArrowheads="1"/>
            </p:cNvSpPr>
            <p:nvPr/>
          </p:nvSpPr>
          <p:spPr bwMode="auto">
            <a:xfrm>
              <a:off x="287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99" name="Rectangle 1196"/>
            <p:cNvSpPr>
              <a:spLocks noChangeArrowheads="1"/>
            </p:cNvSpPr>
            <p:nvPr/>
          </p:nvSpPr>
          <p:spPr bwMode="auto">
            <a:xfrm>
              <a:off x="2864"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00" name="Rectangle 1197"/>
            <p:cNvSpPr>
              <a:spLocks noChangeArrowheads="1"/>
            </p:cNvSpPr>
            <p:nvPr/>
          </p:nvSpPr>
          <p:spPr bwMode="auto">
            <a:xfrm>
              <a:off x="285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01" name="Rectangle 1198"/>
            <p:cNvSpPr>
              <a:spLocks noChangeArrowheads="1"/>
            </p:cNvSpPr>
            <p:nvPr/>
          </p:nvSpPr>
          <p:spPr bwMode="auto">
            <a:xfrm>
              <a:off x="283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02" name="Rectangle 1199"/>
            <p:cNvSpPr>
              <a:spLocks noChangeArrowheads="1"/>
            </p:cNvSpPr>
            <p:nvPr/>
          </p:nvSpPr>
          <p:spPr bwMode="auto">
            <a:xfrm>
              <a:off x="282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03" name="Rectangle 1200"/>
            <p:cNvSpPr>
              <a:spLocks noChangeArrowheads="1"/>
            </p:cNvSpPr>
            <p:nvPr/>
          </p:nvSpPr>
          <p:spPr bwMode="auto">
            <a:xfrm>
              <a:off x="280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04" name="Rectangle 1201"/>
            <p:cNvSpPr>
              <a:spLocks noChangeArrowheads="1"/>
            </p:cNvSpPr>
            <p:nvPr/>
          </p:nvSpPr>
          <p:spPr bwMode="auto">
            <a:xfrm>
              <a:off x="2792"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05" name="Rectangle 1202"/>
            <p:cNvSpPr>
              <a:spLocks noChangeArrowheads="1"/>
            </p:cNvSpPr>
            <p:nvPr/>
          </p:nvSpPr>
          <p:spPr bwMode="auto">
            <a:xfrm>
              <a:off x="277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06" name="Rectangle 1203"/>
            <p:cNvSpPr>
              <a:spLocks noChangeArrowheads="1"/>
            </p:cNvSpPr>
            <p:nvPr/>
          </p:nvSpPr>
          <p:spPr bwMode="auto">
            <a:xfrm>
              <a:off x="276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07" name="Rectangle 1204"/>
            <p:cNvSpPr>
              <a:spLocks noChangeArrowheads="1"/>
            </p:cNvSpPr>
            <p:nvPr/>
          </p:nvSpPr>
          <p:spPr bwMode="auto">
            <a:xfrm>
              <a:off x="274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08" name="Rectangle 1205"/>
            <p:cNvSpPr>
              <a:spLocks noChangeArrowheads="1"/>
            </p:cNvSpPr>
            <p:nvPr/>
          </p:nvSpPr>
          <p:spPr bwMode="auto">
            <a:xfrm>
              <a:off x="273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09" name="Rectangle 1206"/>
            <p:cNvSpPr>
              <a:spLocks noChangeArrowheads="1"/>
            </p:cNvSpPr>
            <p:nvPr/>
          </p:nvSpPr>
          <p:spPr bwMode="auto">
            <a:xfrm>
              <a:off x="2720"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10" name="Rectangle 1207"/>
            <p:cNvSpPr>
              <a:spLocks noChangeArrowheads="1"/>
            </p:cNvSpPr>
            <p:nvPr/>
          </p:nvSpPr>
          <p:spPr bwMode="auto">
            <a:xfrm>
              <a:off x="270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11" name="Rectangle 1208"/>
            <p:cNvSpPr>
              <a:spLocks noChangeArrowheads="1"/>
            </p:cNvSpPr>
            <p:nvPr/>
          </p:nvSpPr>
          <p:spPr bwMode="auto">
            <a:xfrm>
              <a:off x="2691"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12" name="Rectangle 1209"/>
            <p:cNvSpPr>
              <a:spLocks noChangeArrowheads="1"/>
            </p:cNvSpPr>
            <p:nvPr/>
          </p:nvSpPr>
          <p:spPr bwMode="auto">
            <a:xfrm>
              <a:off x="267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13" name="Rectangle 1210"/>
            <p:cNvSpPr>
              <a:spLocks noChangeArrowheads="1"/>
            </p:cNvSpPr>
            <p:nvPr/>
          </p:nvSpPr>
          <p:spPr bwMode="auto">
            <a:xfrm>
              <a:off x="266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14" name="Rectangle 1211"/>
            <p:cNvSpPr>
              <a:spLocks noChangeArrowheads="1"/>
            </p:cNvSpPr>
            <p:nvPr/>
          </p:nvSpPr>
          <p:spPr bwMode="auto">
            <a:xfrm>
              <a:off x="264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15" name="Rectangle 1212"/>
            <p:cNvSpPr>
              <a:spLocks noChangeArrowheads="1"/>
            </p:cNvSpPr>
            <p:nvPr/>
          </p:nvSpPr>
          <p:spPr bwMode="auto">
            <a:xfrm>
              <a:off x="263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16" name="Rectangle 1213"/>
            <p:cNvSpPr>
              <a:spLocks noChangeArrowheads="1"/>
            </p:cNvSpPr>
            <p:nvPr/>
          </p:nvSpPr>
          <p:spPr bwMode="auto">
            <a:xfrm>
              <a:off x="2619"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17" name="Rectangle 1214"/>
            <p:cNvSpPr>
              <a:spLocks noChangeArrowheads="1"/>
            </p:cNvSpPr>
            <p:nvPr/>
          </p:nvSpPr>
          <p:spPr bwMode="auto">
            <a:xfrm>
              <a:off x="260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18" name="Rectangle 1215"/>
            <p:cNvSpPr>
              <a:spLocks noChangeArrowheads="1"/>
            </p:cNvSpPr>
            <p:nvPr/>
          </p:nvSpPr>
          <p:spPr bwMode="auto">
            <a:xfrm>
              <a:off x="259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19" name="Rectangle 1216"/>
            <p:cNvSpPr>
              <a:spLocks noChangeArrowheads="1"/>
            </p:cNvSpPr>
            <p:nvPr/>
          </p:nvSpPr>
          <p:spPr bwMode="auto">
            <a:xfrm>
              <a:off x="257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20" name="Rectangle 1217"/>
            <p:cNvSpPr>
              <a:spLocks noChangeArrowheads="1"/>
            </p:cNvSpPr>
            <p:nvPr/>
          </p:nvSpPr>
          <p:spPr bwMode="auto">
            <a:xfrm>
              <a:off x="256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21" name="Rectangle 1218"/>
            <p:cNvSpPr>
              <a:spLocks noChangeArrowheads="1"/>
            </p:cNvSpPr>
            <p:nvPr/>
          </p:nvSpPr>
          <p:spPr bwMode="auto">
            <a:xfrm>
              <a:off x="2547"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22" name="Rectangle 1219"/>
            <p:cNvSpPr>
              <a:spLocks noChangeArrowheads="1"/>
            </p:cNvSpPr>
            <p:nvPr/>
          </p:nvSpPr>
          <p:spPr bwMode="auto">
            <a:xfrm>
              <a:off x="253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23" name="Rectangle 1220"/>
            <p:cNvSpPr>
              <a:spLocks noChangeArrowheads="1"/>
            </p:cNvSpPr>
            <p:nvPr/>
          </p:nvSpPr>
          <p:spPr bwMode="auto">
            <a:xfrm>
              <a:off x="251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24" name="Rectangle 1221"/>
            <p:cNvSpPr>
              <a:spLocks noChangeArrowheads="1"/>
            </p:cNvSpPr>
            <p:nvPr/>
          </p:nvSpPr>
          <p:spPr bwMode="auto">
            <a:xfrm>
              <a:off x="250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25" name="Rectangle 1222"/>
            <p:cNvSpPr>
              <a:spLocks noChangeArrowheads="1"/>
            </p:cNvSpPr>
            <p:nvPr/>
          </p:nvSpPr>
          <p:spPr bwMode="auto">
            <a:xfrm>
              <a:off x="249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26" name="Rectangle 1223"/>
            <p:cNvSpPr>
              <a:spLocks noChangeArrowheads="1"/>
            </p:cNvSpPr>
            <p:nvPr/>
          </p:nvSpPr>
          <p:spPr bwMode="auto">
            <a:xfrm>
              <a:off x="247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27" name="Rectangle 1224"/>
            <p:cNvSpPr>
              <a:spLocks noChangeArrowheads="1"/>
            </p:cNvSpPr>
            <p:nvPr/>
          </p:nvSpPr>
          <p:spPr bwMode="auto">
            <a:xfrm>
              <a:off x="246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28" name="Rectangle 1225"/>
            <p:cNvSpPr>
              <a:spLocks noChangeArrowheads="1"/>
            </p:cNvSpPr>
            <p:nvPr/>
          </p:nvSpPr>
          <p:spPr bwMode="auto">
            <a:xfrm>
              <a:off x="2446"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29" name="Rectangle 1226"/>
            <p:cNvSpPr>
              <a:spLocks noChangeArrowheads="1"/>
            </p:cNvSpPr>
            <p:nvPr/>
          </p:nvSpPr>
          <p:spPr bwMode="auto">
            <a:xfrm>
              <a:off x="243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30" name="Rectangle 1227"/>
            <p:cNvSpPr>
              <a:spLocks noChangeArrowheads="1"/>
            </p:cNvSpPr>
            <p:nvPr/>
          </p:nvSpPr>
          <p:spPr bwMode="auto">
            <a:xfrm>
              <a:off x="241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31" name="Rectangle 1228"/>
            <p:cNvSpPr>
              <a:spLocks noChangeArrowheads="1"/>
            </p:cNvSpPr>
            <p:nvPr/>
          </p:nvSpPr>
          <p:spPr bwMode="auto">
            <a:xfrm>
              <a:off x="240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32" name="Rectangle 1229"/>
            <p:cNvSpPr>
              <a:spLocks noChangeArrowheads="1"/>
            </p:cNvSpPr>
            <p:nvPr/>
          </p:nvSpPr>
          <p:spPr bwMode="auto">
            <a:xfrm>
              <a:off x="238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33" name="Rectangle 1230"/>
            <p:cNvSpPr>
              <a:spLocks noChangeArrowheads="1"/>
            </p:cNvSpPr>
            <p:nvPr/>
          </p:nvSpPr>
          <p:spPr bwMode="auto">
            <a:xfrm>
              <a:off x="2374"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34" name="Rectangle 1231"/>
            <p:cNvSpPr>
              <a:spLocks noChangeArrowheads="1"/>
            </p:cNvSpPr>
            <p:nvPr/>
          </p:nvSpPr>
          <p:spPr bwMode="auto">
            <a:xfrm>
              <a:off x="236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35" name="Rectangle 1232"/>
            <p:cNvSpPr>
              <a:spLocks noChangeArrowheads="1"/>
            </p:cNvSpPr>
            <p:nvPr/>
          </p:nvSpPr>
          <p:spPr bwMode="auto">
            <a:xfrm>
              <a:off x="234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36" name="Rectangle 1233"/>
            <p:cNvSpPr>
              <a:spLocks noChangeArrowheads="1"/>
            </p:cNvSpPr>
            <p:nvPr/>
          </p:nvSpPr>
          <p:spPr bwMode="auto">
            <a:xfrm>
              <a:off x="233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37" name="Rectangle 1234"/>
            <p:cNvSpPr>
              <a:spLocks noChangeArrowheads="1"/>
            </p:cNvSpPr>
            <p:nvPr/>
          </p:nvSpPr>
          <p:spPr bwMode="auto">
            <a:xfrm>
              <a:off x="231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38" name="Rectangle 1235"/>
            <p:cNvSpPr>
              <a:spLocks noChangeArrowheads="1"/>
            </p:cNvSpPr>
            <p:nvPr/>
          </p:nvSpPr>
          <p:spPr bwMode="auto">
            <a:xfrm>
              <a:off x="2302"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39" name="Rectangle 1236"/>
            <p:cNvSpPr>
              <a:spLocks noChangeArrowheads="1"/>
            </p:cNvSpPr>
            <p:nvPr/>
          </p:nvSpPr>
          <p:spPr bwMode="auto">
            <a:xfrm>
              <a:off x="228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40" name="Rectangle 1237"/>
            <p:cNvSpPr>
              <a:spLocks noChangeArrowheads="1"/>
            </p:cNvSpPr>
            <p:nvPr/>
          </p:nvSpPr>
          <p:spPr bwMode="auto">
            <a:xfrm>
              <a:off x="2273"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41" name="Rectangle 1238"/>
            <p:cNvSpPr>
              <a:spLocks noChangeArrowheads="1"/>
            </p:cNvSpPr>
            <p:nvPr/>
          </p:nvSpPr>
          <p:spPr bwMode="auto">
            <a:xfrm>
              <a:off x="225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42" name="Rectangle 1239"/>
            <p:cNvSpPr>
              <a:spLocks noChangeArrowheads="1"/>
            </p:cNvSpPr>
            <p:nvPr/>
          </p:nvSpPr>
          <p:spPr bwMode="auto">
            <a:xfrm>
              <a:off x="224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43" name="Rectangle 1240"/>
            <p:cNvSpPr>
              <a:spLocks noChangeArrowheads="1"/>
            </p:cNvSpPr>
            <p:nvPr/>
          </p:nvSpPr>
          <p:spPr bwMode="auto">
            <a:xfrm>
              <a:off x="223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44" name="Rectangle 1241"/>
            <p:cNvSpPr>
              <a:spLocks noChangeArrowheads="1"/>
            </p:cNvSpPr>
            <p:nvPr/>
          </p:nvSpPr>
          <p:spPr bwMode="auto">
            <a:xfrm>
              <a:off x="221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45" name="Rectangle 1242"/>
            <p:cNvSpPr>
              <a:spLocks noChangeArrowheads="1"/>
            </p:cNvSpPr>
            <p:nvPr/>
          </p:nvSpPr>
          <p:spPr bwMode="auto">
            <a:xfrm>
              <a:off x="2201"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46" name="Rectangle 1243"/>
            <p:cNvSpPr>
              <a:spLocks noChangeArrowheads="1"/>
            </p:cNvSpPr>
            <p:nvPr/>
          </p:nvSpPr>
          <p:spPr bwMode="auto">
            <a:xfrm>
              <a:off x="218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47" name="Rectangle 1244"/>
            <p:cNvSpPr>
              <a:spLocks noChangeArrowheads="1"/>
            </p:cNvSpPr>
            <p:nvPr/>
          </p:nvSpPr>
          <p:spPr bwMode="auto">
            <a:xfrm>
              <a:off x="217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48" name="Rectangle 1245"/>
            <p:cNvSpPr>
              <a:spLocks noChangeArrowheads="1"/>
            </p:cNvSpPr>
            <p:nvPr/>
          </p:nvSpPr>
          <p:spPr bwMode="auto">
            <a:xfrm>
              <a:off x="215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49" name="Rectangle 1246"/>
            <p:cNvSpPr>
              <a:spLocks noChangeArrowheads="1"/>
            </p:cNvSpPr>
            <p:nvPr/>
          </p:nvSpPr>
          <p:spPr bwMode="auto">
            <a:xfrm>
              <a:off x="214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50" name="Rectangle 1247"/>
            <p:cNvSpPr>
              <a:spLocks noChangeArrowheads="1"/>
            </p:cNvSpPr>
            <p:nvPr/>
          </p:nvSpPr>
          <p:spPr bwMode="auto">
            <a:xfrm>
              <a:off x="2129"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51" name="Rectangle 1248"/>
            <p:cNvSpPr>
              <a:spLocks noChangeArrowheads="1"/>
            </p:cNvSpPr>
            <p:nvPr/>
          </p:nvSpPr>
          <p:spPr bwMode="auto">
            <a:xfrm>
              <a:off x="211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52" name="Rectangle 1249"/>
            <p:cNvSpPr>
              <a:spLocks noChangeArrowheads="1"/>
            </p:cNvSpPr>
            <p:nvPr/>
          </p:nvSpPr>
          <p:spPr bwMode="auto">
            <a:xfrm>
              <a:off x="210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53" name="Rectangle 1250"/>
            <p:cNvSpPr>
              <a:spLocks noChangeArrowheads="1"/>
            </p:cNvSpPr>
            <p:nvPr/>
          </p:nvSpPr>
          <p:spPr bwMode="auto">
            <a:xfrm>
              <a:off x="208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54" name="Rectangle 1251"/>
            <p:cNvSpPr>
              <a:spLocks noChangeArrowheads="1"/>
            </p:cNvSpPr>
            <p:nvPr/>
          </p:nvSpPr>
          <p:spPr bwMode="auto">
            <a:xfrm>
              <a:off x="207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55" name="Rectangle 1252"/>
            <p:cNvSpPr>
              <a:spLocks noChangeArrowheads="1"/>
            </p:cNvSpPr>
            <p:nvPr/>
          </p:nvSpPr>
          <p:spPr bwMode="auto">
            <a:xfrm>
              <a:off x="205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56" name="Rectangle 1253"/>
            <p:cNvSpPr>
              <a:spLocks noChangeArrowheads="1"/>
            </p:cNvSpPr>
            <p:nvPr/>
          </p:nvSpPr>
          <p:spPr bwMode="auto">
            <a:xfrm>
              <a:off x="204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57" name="Rectangle 1254"/>
            <p:cNvSpPr>
              <a:spLocks noChangeArrowheads="1"/>
            </p:cNvSpPr>
            <p:nvPr/>
          </p:nvSpPr>
          <p:spPr bwMode="auto">
            <a:xfrm>
              <a:off x="2028"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58" name="Rectangle 1255"/>
            <p:cNvSpPr>
              <a:spLocks noChangeArrowheads="1"/>
            </p:cNvSpPr>
            <p:nvPr/>
          </p:nvSpPr>
          <p:spPr bwMode="auto">
            <a:xfrm>
              <a:off x="201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59" name="Rectangle 1256"/>
            <p:cNvSpPr>
              <a:spLocks noChangeArrowheads="1"/>
            </p:cNvSpPr>
            <p:nvPr/>
          </p:nvSpPr>
          <p:spPr bwMode="auto">
            <a:xfrm>
              <a:off x="200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60" name="Rectangle 1257"/>
            <p:cNvSpPr>
              <a:spLocks noChangeArrowheads="1"/>
            </p:cNvSpPr>
            <p:nvPr/>
          </p:nvSpPr>
          <p:spPr bwMode="auto">
            <a:xfrm>
              <a:off x="198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61" name="Rectangle 1258"/>
            <p:cNvSpPr>
              <a:spLocks noChangeArrowheads="1"/>
            </p:cNvSpPr>
            <p:nvPr/>
          </p:nvSpPr>
          <p:spPr bwMode="auto">
            <a:xfrm>
              <a:off x="197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62" name="Rectangle 1259"/>
            <p:cNvSpPr>
              <a:spLocks noChangeArrowheads="1"/>
            </p:cNvSpPr>
            <p:nvPr/>
          </p:nvSpPr>
          <p:spPr bwMode="auto">
            <a:xfrm>
              <a:off x="1956"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63" name="Rectangle 1260"/>
            <p:cNvSpPr>
              <a:spLocks noChangeArrowheads="1"/>
            </p:cNvSpPr>
            <p:nvPr/>
          </p:nvSpPr>
          <p:spPr bwMode="auto">
            <a:xfrm>
              <a:off x="194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64" name="Rectangle 1261"/>
            <p:cNvSpPr>
              <a:spLocks noChangeArrowheads="1"/>
            </p:cNvSpPr>
            <p:nvPr/>
          </p:nvSpPr>
          <p:spPr bwMode="auto">
            <a:xfrm>
              <a:off x="192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65" name="Rectangle 1262"/>
            <p:cNvSpPr>
              <a:spLocks noChangeArrowheads="1"/>
            </p:cNvSpPr>
            <p:nvPr/>
          </p:nvSpPr>
          <p:spPr bwMode="auto">
            <a:xfrm>
              <a:off x="191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66" name="Rectangle 1263"/>
            <p:cNvSpPr>
              <a:spLocks noChangeArrowheads="1"/>
            </p:cNvSpPr>
            <p:nvPr/>
          </p:nvSpPr>
          <p:spPr bwMode="auto">
            <a:xfrm>
              <a:off x="189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67" name="Rectangle 1264"/>
            <p:cNvSpPr>
              <a:spLocks noChangeArrowheads="1"/>
            </p:cNvSpPr>
            <p:nvPr/>
          </p:nvSpPr>
          <p:spPr bwMode="auto">
            <a:xfrm>
              <a:off x="1884"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68" name="Rectangle 1265"/>
            <p:cNvSpPr>
              <a:spLocks noChangeArrowheads="1"/>
            </p:cNvSpPr>
            <p:nvPr/>
          </p:nvSpPr>
          <p:spPr bwMode="auto">
            <a:xfrm>
              <a:off x="187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69" name="Rectangle 1266"/>
            <p:cNvSpPr>
              <a:spLocks noChangeArrowheads="1"/>
            </p:cNvSpPr>
            <p:nvPr/>
          </p:nvSpPr>
          <p:spPr bwMode="auto">
            <a:xfrm>
              <a:off x="1855"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70" name="Rectangle 1267"/>
            <p:cNvSpPr>
              <a:spLocks noChangeArrowheads="1"/>
            </p:cNvSpPr>
            <p:nvPr/>
          </p:nvSpPr>
          <p:spPr bwMode="auto">
            <a:xfrm>
              <a:off x="184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71" name="Rectangle 1268"/>
            <p:cNvSpPr>
              <a:spLocks noChangeArrowheads="1"/>
            </p:cNvSpPr>
            <p:nvPr/>
          </p:nvSpPr>
          <p:spPr bwMode="auto">
            <a:xfrm>
              <a:off x="182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72" name="Rectangle 1269"/>
            <p:cNvSpPr>
              <a:spLocks noChangeArrowheads="1"/>
            </p:cNvSpPr>
            <p:nvPr/>
          </p:nvSpPr>
          <p:spPr bwMode="auto">
            <a:xfrm>
              <a:off x="181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73" name="Rectangle 1270"/>
            <p:cNvSpPr>
              <a:spLocks noChangeArrowheads="1"/>
            </p:cNvSpPr>
            <p:nvPr/>
          </p:nvSpPr>
          <p:spPr bwMode="auto">
            <a:xfrm>
              <a:off x="179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74" name="Rectangle 1271"/>
            <p:cNvSpPr>
              <a:spLocks noChangeArrowheads="1"/>
            </p:cNvSpPr>
            <p:nvPr/>
          </p:nvSpPr>
          <p:spPr bwMode="auto">
            <a:xfrm>
              <a:off x="1783"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75" name="Rectangle 1272"/>
            <p:cNvSpPr>
              <a:spLocks noChangeArrowheads="1"/>
            </p:cNvSpPr>
            <p:nvPr/>
          </p:nvSpPr>
          <p:spPr bwMode="auto">
            <a:xfrm>
              <a:off x="176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76" name="Rectangle 1273"/>
            <p:cNvSpPr>
              <a:spLocks noChangeArrowheads="1"/>
            </p:cNvSpPr>
            <p:nvPr/>
          </p:nvSpPr>
          <p:spPr bwMode="auto">
            <a:xfrm>
              <a:off x="175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77" name="Rectangle 1274"/>
            <p:cNvSpPr>
              <a:spLocks noChangeArrowheads="1"/>
            </p:cNvSpPr>
            <p:nvPr/>
          </p:nvSpPr>
          <p:spPr bwMode="auto">
            <a:xfrm>
              <a:off x="174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78" name="Rectangle 1275"/>
            <p:cNvSpPr>
              <a:spLocks noChangeArrowheads="1"/>
            </p:cNvSpPr>
            <p:nvPr/>
          </p:nvSpPr>
          <p:spPr bwMode="auto">
            <a:xfrm>
              <a:off x="172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79" name="Rectangle 1276"/>
            <p:cNvSpPr>
              <a:spLocks noChangeArrowheads="1"/>
            </p:cNvSpPr>
            <p:nvPr/>
          </p:nvSpPr>
          <p:spPr bwMode="auto">
            <a:xfrm>
              <a:off x="1711"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80" name="Rectangle 1277"/>
            <p:cNvSpPr>
              <a:spLocks noChangeArrowheads="1"/>
            </p:cNvSpPr>
            <p:nvPr/>
          </p:nvSpPr>
          <p:spPr bwMode="auto">
            <a:xfrm>
              <a:off x="169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81" name="Rectangle 1278"/>
            <p:cNvSpPr>
              <a:spLocks noChangeArrowheads="1"/>
            </p:cNvSpPr>
            <p:nvPr/>
          </p:nvSpPr>
          <p:spPr bwMode="auto">
            <a:xfrm>
              <a:off x="168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82" name="Rectangle 1279"/>
            <p:cNvSpPr>
              <a:spLocks noChangeArrowheads="1"/>
            </p:cNvSpPr>
            <p:nvPr/>
          </p:nvSpPr>
          <p:spPr bwMode="auto">
            <a:xfrm>
              <a:off x="166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83" name="Rectangle 1280"/>
            <p:cNvSpPr>
              <a:spLocks noChangeArrowheads="1"/>
            </p:cNvSpPr>
            <p:nvPr/>
          </p:nvSpPr>
          <p:spPr bwMode="auto">
            <a:xfrm>
              <a:off x="165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84" name="Rectangle 1281"/>
            <p:cNvSpPr>
              <a:spLocks noChangeArrowheads="1"/>
            </p:cNvSpPr>
            <p:nvPr/>
          </p:nvSpPr>
          <p:spPr bwMode="auto">
            <a:xfrm>
              <a:off x="163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4085" name="Rectangle 1282"/>
            <p:cNvSpPr>
              <a:spLocks noChangeArrowheads="1"/>
            </p:cNvSpPr>
            <p:nvPr/>
          </p:nvSpPr>
          <p:spPr bwMode="auto">
            <a:xfrm>
              <a:off x="162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grpSp>
      <p:sp>
        <p:nvSpPr>
          <p:cNvPr id="163914" name="Rectangle 1284"/>
          <p:cNvSpPr>
            <a:spLocks noChangeArrowheads="1"/>
          </p:cNvSpPr>
          <p:nvPr/>
        </p:nvSpPr>
        <p:spPr bwMode="auto">
          <a:xfrm>
            <a:off x="2286000" y="5287963"/>
            <a:ext cx="35861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63915" name="Rectangle 1285"/>
          <p:cNvSpPr>
            <a:spLocks noChangeArrowheads="1"/>
          </p:cNvSpPr>
          <p:nvPr/>
        </p:nvSpPr>
        <p:spPr bwMode="auto">
          <a:xfrm>
            <a:off x="2395538" y="5378450"/>
            <a:ext cx="15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zh-CN" sz="1800">
              <a:latin typeface="Verdana" panose="020B0604030504040204" pitchFamily="34" charset="0"/>
            </a:endParaRPr>
          </a:p>
        </p:txBody>
      </p:sp>
    </p:spTree>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7DACB966-6705-44D6-B162-4365084B1CB7}" type="slidenum">
              <a:rPr altLang="en-US" sz="1800" smtClean="0">
                <a:solidFill>
                  <a:srgbClr val="A50021"/>
                </a:solidFill>
                <a:ea typeface="MS PGothic" panose="020B0600070205080204" pitchFamily="34" charset="-128"/>
              </a:rPr>
              <a:pPr>
                <a:lnSpc>
                  <a:spcPct val="100000"/>
                </a:lnSpc>
                <a:spcBef>
                  <a:spcPct val="0"/>
                </a:spcBef>
                <a:buClrTx/>
                <a:buFontTx/>
                <a:buNone/>
              </a:pPr>
              <a:t>142</a:t>
            </a:fld>
            <a:endParaRPr lang="zh-CN" altLang="ja-JP" sz="1800" smtClean="0">
              <a:solidFill>
                <a:srgbClr val="A50021"/>
              </a:solidFill>
              <a:ea typeface="MS PGothic" panose="020B0600070205080204" pitchFamily="34" charset="-128"/>
            </a:endParaRPr>
          </a:p>
        </p:txBody>
      </p:sp>
      <p:sp>
        <p:nvSpPr>
          <p:cNvPr id="165891" name="Rectangle 2"/>
          <p:cNvSpPr>
            <a:spLocks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3600">
                <a:solidFill>
                  <a:schemeClr val="bg1"/>
                </a:solidFill>
                <a:latin typeface="Times New Roman" panose="02020603050405020304" pitchFamily="18" charset="0"/>
                <a:ea typeface="黑体" panose="02010609060101010101" pitchFamily="49" charset="-122"/>
              </a:rPr>
              <a:t>1.4  </a:t>
            </a:r>
            <a:r>
              <a:rPr lang="zh-CN" altLang="en-US" sz="3600">
                <a:solidFill>
                  <a:schemeClr val="bg1"/>
                </a:solidFill>
                <a:latin typeface="Times New Roman" panose="02020603050405020304" pitchFamily="18" charset="0"/>
                <a:ea typeface="黑体" panose="02010609060101010101" pitchFamily="49" charset="-122"/>
              </a:rPr>
              <a:t>人工智能的主要研究领域</a:t>
            </a:r>
          </a:p>
        </p:txBody>
      </p:sp>
      <p:sp>
        <p:nvSpPr>
          <p:cNvPr id="165892" name="Rectangle 5"/>
          <p:cNvSpPr>
            <a:spLocks noChangeArrowheads="1"/>
          </p:cNvSpPr>
          <p:nvPr/>
        </p:nvSpPr>
        <p:spPr bwMode="auto">
          <a:xfrm>
            <a:off x="304800" y="1066800"/>
            <a:ext cx="8458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Wingdings" panose="05000000000000000000" pitchFamily="2" charset="2"/>
              <a:buChar char="u"/>
            </a:pPr>
            <a:r>
              <a:rPr lang="zh-CN" altLang="en-US">
                <a:solidFill>
                  <a:srgbClr val="0000FF"/>
                </a:solidFill>
                <a:latin typeface="Times New Roman" panose="02020603050405020304" pitchFamily="18" charset="0"/>
              </a:rPr>
              <a:t>自动程序设计</a:t>
            </a:r>
            <a:r>
              <a:rPr lang="zh-CN" altLang="en-US">
                <a:latin typeface="宋体" panose="02010600030101010101" pitchFamily="2" charset="-122"/>
              </a:rPr>
              <a:t> </a:t>
            </a:r>
          </a:p>
        </p:txBody>
      </p:sp>
      <p:sp>
        <p:nvSpPr>
          <p:cNvPr id="165893" name="Rectangle 6"/>
          <p:cNvSpPr>
            <a:spLocks noChangeArrowheads="1"/>
          </p:cNvSpPr>
          <p:nvPr/>
        </p:nvSpPr>
        <p:spPr bwMode="auto">
          <a:xfrm>
            <a:off x="381000" y="1752600"/>
            <a:ext cx="8382000" cy="3743325"/>
          </a:xfrm>
          <a:prstGeom prst="rect">
            <a:avLst/>
          </a:prstGeom>
          <a:gradFill rotWithShape="0">
            <a:gsLst>
              <a:gs pos="0">
                <a:srgbClr val="CCFFCC"/>
              </a:gs>
              <a:gs pos="100000">
                <a:srgbClr val="FFFFFF"/>
              </a:gs>
            </a:gsLst>
            <a:path path="rect">
              <a:fillToRect t="100000" r="100000"/>
            </a:path>
          </a:gradFill>
          <a:ln w="9525">
            <a:solidFill>
              <a:srgbClr val="808080"/>
            </a:solidFill>
            <a:miter lim="800000"/>
            <a:headEnd/>
            <a:tailEnd/>
          </a:ln>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just" eaLnBrk="1" hangingPunct="1">
              <a:spcBef>
                <a:spcPct val="20000"/>
              </a:spcBef>
            </a:pPr>
            <a:r>
              <a:rPr lang="en-US" altLang="zh-CN" sz="2400">
                <a:latin typeface="宋体" panose="02010600030101010101" pitchFamily="2" charset="-122"/>
              </a:rPr>
              <a:t> </a:t>
            </a:r>
            <a:r>
              <a:rPr lang="zh-CN" altLang="en-US" sz="2400">
                <a:latin typeface="宋体" panose="02010600030101010101" pitchFamily="2" charset="-122"/>
              </a:rPr>
              <a:t>程序综合：用户只需要告诉计算机要</a:t>
            </a:r>
            <a:r>
              <a:rPr lang="zh-CN" altLang="en-US" sz="2400">
                <a:latin typeface="Times New Roman" panose="02020603050405020304" pitchFamily="18" charset="0"/>
              </a:rPr>
              <a:t>“</a:t>
            </a:r>
            <a:r>
              <a:rPr lang="zh-CN" altLang="en-US" sz="2400">
                <a:latin typeface="宋体" panose="02010600030101010101" pitchFamily="2" charset="-122"/>
              </a:rPr>
              <a:t>做什么</a:t>
            </a:r>
            <a:r>
              <a:rPr lang="zh-CN" altLang="en-US" sz="2400">
                <a:latin typeface="Times New Roman" panose="02020603050405020304" pitchFamily="18" charset="0"/>
              </a:rPr>
              <a:t>”</a:t>
            </a:r>
            <a:r>
              <a:rPr lang="zh-CN" altLang="en-US" sz="2400">
                <a:latin typeface="宋体" panose="02010600030101010101" pitchFamily="2" charset="-122"/>
              </a:rPr>
              <a:t>， 无须说明</a:t>
            </a:r>
            <a:r>
              <a:rPr lang="zh-CN" altLang="en-US" sz="2400">
                <a:latin typeface="Times New Roman" panose="02020603050405020304" pitchFamily="18" charset="0"/>
              </a:rPr>
              <a:t>“</a:t>
            </a:r>
            <a:r>
              <a:rPr lang="zh-CN" altLang="en-US" sz="2400">
                <a:latin typeface="宋体" panose="02010600030101010101" pitchFamily="2" charset="-122"/>
              </a:rPr>
              <a:t>怎么做</a:t>
            </a:r>
            <a:r>
              <a:rPr lang="zh-CN" altLang="en-US" sz="2400">
                <a:latin typeface="Times New Roman" panose="02020603050405020304" pitchFamily="18" charset="0"/>
              </a:rPr>
              <a:t>”</a:t>
            </a:r>
            <a:r>
              <a:rPr lang="zh-CN" altLang="en-US" sz="2400">
                <a:latin typeface="宋体" panose="02010600030101010101" pitchFamily="2" charset="-122"/>
              </a:rPr>
              <a:t>，计算机就可自动实现程序的设计。</a:t>
            </a:r>
          </a:p>
          <a:p>
            <a:pPr algn="just" eaLnBrk="1" hangingPunct="1">
              <a:spcBef>
                <a:spcPct val="20000"/>
              </a:spcBef>
            </a:pPr>
            <a:r>
              <a:rPr lang="zh-CN" altLang="en-US" sz="2400">
                <a:latin typeface="宋体" panose="02010600030101010101" pitchFamily="2" charset="-122"/>
              </a:rPr>
              <a:t> 程序正确性的验证：研究出一套理论和方法，通过运用这套理论和方法就可以证明程序的正确性。</a:t>
            </a:r>
          </a:p>
          <a:p>
            <a:pPr algn="just" eaLnBrk="1" hangingPunct="1">
              <a:spcBef>
                <a:spcPct val="20000"/>
              </a:spcBef>
            </a:pPr>
            <a:r>
              <a:rPr lang="en-US" altLang="zh-CN" sz="2400">
                <a:latin typeface="Times New Roman" panose="02020603050405020304" pitchFamily="18" charset="0"/>
              </a:rPr>
              <a:t>2014</a:t>
            </a:r>
            <a:r>
              <a:rPr lang="zh-CN" altLang="en-US" sz="2400">
                <a:latin typeface="Times New Roman" panose="02020603050405020304" pitchFamily="18" charset="0"/>
              </a:rPr>
              <a:t>年</a:t>
            </a:r>
            <a:r>
              <a:rPr lang="en-US" altLang="zh-CN" sz="2400">
                <a:latin typeface="Times New Roman" panose="02020603050405020304" pitchFamily="18" charset="0"/>
              </a:rPr>
              <a:t>2</a:t>
            </a:r>
            <a:r>
              <a:rPr lang="zh-CN" altLang="en-US" sz="2400">
                <a:latin typeface="Times New Roman" panose="02020603050405020304" pitchFamily="18" charset="0"/>
              </a:rPr>
              <a:t>月新闻：麻省理工教授 </a:t>
            </a:r>
            <a:r>
              <a:rPr lang="en-US" altLang="zh-CN" sz="2400">
                <a:latin typeface="Times New Roman" panose="02020603050405020304" pitchFamily="18" charset="0"/>
              </a:rPr>
              <a:t>Armando Solar-Lezama</a:t>
            </a:r>
            <a:r>
              <a:rPr lang="zh-CN" altLang="en-US" sz="2400">
                <a:latin typeface="Times New Roman" panose="02020603050405020304" pitchFamily="18" charset="0"/>
              </a:rPr>
              <a:t>开发的一种智能化编程语言“</a:t>
            </a:r>
            <a:r>
              <a:rPr lang="en-US" altLang="zh-CN" sz="2400">
                <a:latin typeface="Times New Roman" panose="02020603050405020304" pitchFamily="18" charset="0"/>
              </a:rPr>
              <a:t>Sketch”</a:t>
            </a:r>
            <a:r>
              <a:rPr lang="zh-CN" altLang="en-US" sz="2400">
                <a:latin typeface="Times New Roman" panose="02020603050405020304" pitchFamily="18" charset="0"/>
              </a:rPr>
              <a:t>，可以自动填补、修正代码内容，在几毫秒内修复代码，让程序员可以忽略许多繁琐的细节。</a:t>
            </a:r>
          </a:p>
        </p:txBody>
      </p:sp>
    </p:spTree>
  </p:cSld>
  <p:clrMapOvr>
    <a:masterClrMapping/>
  </p:clrMapOvr>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691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C2A0B6FA-9E5F-448C-ADE1-19B506D86823}" type="slidenum">
              <a:rPr altLang="en-US" sz="1800" smtClean="0">
                <a:solidFill>
                  <a:srgbClr val="A50021"/>
                </a:solidFill>
                <a:ea typeface="MS PGothic" panose="020B0600070205080204" pitchFamily="34" charset="-128"/>
              </a:rPr>
              <a:pPr>
                <a:lnSpc>
                  <a:spcPct val="100000"/>
                </a:lnSpc>
                <a:spcBef>
                  <a:spcPct val="0"/>
                </a:spcBef>
                <a:buClrTx/>
                <a:buFontTx/>
                <a:buNone/>
              </a:pPr>
              <a:t>143</a:t>
            </a:fld>
            <a:endParaRPr lang="zh-CN" altLang="ja-JP" sz="1800" smtClean="0">
              <a:solidFill>
                <a:srgbClr val="A50021"/>
              </a:solidFill>
              <a:ea typeface="MS PGothic" panose="020B0600070205080204" pitchFamily="34" charset="-128"/>
            </a:endParaRPr>
          </a:p>
        </p:txBody>
      </p:sp>
      <p:sp>
        <p:nvSpPr>
          <p:cNvPr id="166915" name="Rectangle 2"/>
          <p:cNvSpPr>
            <a:spLocks noGrp="1" noChangeArrowheads="1"/>
          </p:cNvSpPr>
          <p:nvPr>
            <p:ph type="title"/>
          </p:nvPr>
        </p:nvSpPr>
        <p:spPr/>
        <p:txBody>
          <a:bodyPr/>
          <a:lstStyle/>
          <a:p>
            <a:pPr eaLnBrk="1" hangingPunct="1"/>
            <a:r>
              <a:rPr lang="en-US" altLang="zh-CN" sz="3600" b="0" smtClean="0">
                <a:latin typeface="Times New Roman" panose="02020603050405020304" pitchFamily="18" charset="0"/>
                <a:ea typeface="黑体" panose="02010609060101010101" pitchFamily="49" charset="-122"/>
              </a:rPr>
              <a:t>1.4  </a:t>
            </a:r>
            <a:r>
              <a:rPr lang="zh-CN" altLang="en-US" sz="3600" b="0" smtClean="0">
                <a:latin typeface="Times New Roman" panose="02020603050405020304" pitchFamily="18" charset="0"/>
                <a:ea typeface="黑体" panose="02010609060101010101" pitchFamily="49" charset="-122"/>
              </a:rPr>
              <a:t>人工智能的主要研究领域</a:t>
            </a:r>
          </a:p>
        </p:txBody>
      </p:sp>
      <p:sp>
        <p:nvSpPr>
          <p:cNvPr id="166916" name="Rectangle 3"/>
          <p:cNvSpPr>
            <a:spLocks noGrp="1" noChangeArrowheads="1"/>
          </p:cNvSpPr>
          <p:nvPr>
            <p:ph type="body" idx="1"/>
          </p:nvPr>
        </p:nvSpPr>
        <p:spPr>
          <a:xfrm>
            <a:off x="228600" y="838200"/>
            <a:ext cx="8642350" cy="5248275"/>
          </a:xfrm>
        </p:spPr>
        <p:txBody>
          <a:bodyPr/>
          <a:lstStyle/>
          <a:p>
            <a:pPr marL="0" indent="0" eaLnBrk="1" hangingPunct="1">
              <a:buFont typeface="Wingdings" panose="05000000000000000000" pitchFamily="2" charset="2"/>
              <a:buChar char="u"/>
            </a:pPr>
            <a:r>
              <a:rPr lang="zh-CN" altLang="en-US" sz="3200" b="1" smtClean="0">
                <a:solidFill>
                  <a:srgbClr val="0000FF"/>
                </a:solidFill>
                <a:latin typeface="宋体" panose="02010600030101010101" pitchFamily="2" charset="-122"/>
              </a:rPr>
              <a:t>机器人</a:t>
            </a:r>
            <a:r>
              <a:rPr lang="zh-CN" altLang="en-US" b="1" smtClean="0">
                <a:solidFill>
                  <a:srgbClr val="0000FF"/>
                </a:solidFill>
                <a:latin typeface="Times New Roman" panose="02020603050405020304" pitchFamily="18" charset="0"/>
              </a:rPr>
              <a:t> </a:t>
            </a:r>
          </a:p>
        </p:txBody>
      </p:sp>
      <p:sp>
        <p:nvSpPr>
          <p:cNvPr id="166917" name="Rectangle 4"/>
          <p:cNvSpPr>
            <a:spLocks noChangeArrowheads="1"/>
          </p:cNvSpPr>
          <p:nvPr/>
        </p:nvSpPr>
        <p:spPr bwMode="auto">
          <a:xfrm>
            <a:off x="228600" y="1524000"/>
            <a:ext cx="8686800" cy="1495425"/>
          </a:xfrm>
          <a:prstGeom prst="rect">
            <a:avLst/>
          </a:prstGeom>
          <a:gradFill rotWithShape="0">
            <a:gsLst>
              <a:gs pos="0">
                <a:srgbClr val="CCFFFF"/>
              </a:gs>
              <a:gs pos="100000">
                <a:srgbClr val="FFFFFF"/>
              </a:gs>
            </a:gsLst>
            <a:path path="rect">
              <a:fillToRect l="100000" b="100000"/>
            </a:path>
          </a:gradFill>
          <a:ln w="9525">
            <a:solidFill>
              <a:srgbClr val="808080"/>
            </a:solidFill>
            <a:miter lim="800000"/>
            <a:headEnd/>
            <a:tailEnd/>
          </a:ln>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just" eaLnBrk="1" hangingPunct="1">
              <a:spcBef>
                <a:spcPct val="20000"/>
              </a:spcBef>
            </a:pPr>
            <a:r>
              <a:rPr lang="en-US" altLang="zh-CN" sz="2400">
                <a:latin typeface="宋体" panose="02010600030101010101" pitchFamily="2" charset="-122"/>
              </a:rPr>
              <a:t> </a:t>
            </a:r>
            <a:r>
              <a:rPr lang="en-US" altLang="zh-CN" sz="2400">
                <a:latin typeface="Times New Roman" panose="02020603050405020304" pitchFamily="18" charset="0"/>
              </a:rPr>
              <a:t>20</a:t>
            </a:r>
            <a:r>
              <a:rPr lang="zh-CN" altLang="en-US" sz="2400">
                <a:latin typeface="Times New Roman" panose="02020603050405020304" pitchFamily="18" charset="0"/>
              </a:rPr>
              <a:t>世纪</a:t>
            </a:r>
            <a:r>
              <a:rPr lang="en-US" altLang="zh-CN" sz="2400">
                <a:latin typeface="Times New Roman" panose="02020603050405020304" pitchFamily="18" charset="0"/>
              </a:rPr>
              <a:t>60</a:t>
            </a:r>
            <a:r>
              <a:rPr lang="zh-CN" altLang="en-US" sz="2400">
                <a:latin typeface="Times New Roman" panose="02020603050405020304" pitchFamily="18" charset="0"/>
              </a:rPr>
              <a:t>年代</a:t>
            </a:r>
            <a:r>
              <a:rPr lang="zh-CN" altLang="en-US" sz="2400">
                <a:latin typeface="宋体" panose="02010600030101010101" pitchFamily="2" charset="-122"/>
              </a:rPr>
              <a:t>初，研制出尤尼梅特和沃莎特兰两种机器人。</a:t>
            </a:r>
          </a:p>
          <a:p>
            <a:pPr algn="just" eaLnBrk="1" hangingPunct="1">
              <a:spcBef>
                <a:spcPct val="20000"/>
              </a:spcBef>
            </a:pPr>
            <a:r>
              <a:rPr lang="zh-CN" altLang="en-US" sz="2400">
                <a:latin typeface="宋体" panose="02010600030101010101" pitchFamily="2" charset="-122"/>
              </a:rPr>
              <a:t> 机器人发展：程序控制机器人（第一代） 、自适应机器人（第二代）、智能机器人（现代）。   </a:t>
            </a:r>
          </a:p>
        </p:txBody>
      </p:sp>
      <p:pic>
        <p:nvPicPr>
          <p:cNvPr id="166918" name="Picture 7" descr="puma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124200"/>
            <a:ext cx="40386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9" name="Picture 8" descr="stanf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3124200"/>
            <a:ext cx="4111625"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D5AACE3E-6128-4697-BE02-11BFF90F544B}" type="slidenum">
              <a:rPr altLang="en-US" sz="1800" smtClean="0">
                <a:solidFill>
                  <a:srgbClr val="A50021"/>
                </a:solidFill>
                <a:ea typeface="MS PGothic" panose="020B0600070205080204" pitchFamily="34" charset="-128"/>
              </a:rPr>
              <a:pPr>
                <a:lnSpc>
                  <a:spcPct val="100000"/>
                </a:lnSpc>
                <a:spcBef>
                  <a:spcPct val="0"/>
                </a:spcBef>
                <a:buClrTx/>
                <a:buFontTx/>
                <a:buNone/>
              </a:pPr>
              <a:t>144</a:t>
            </a:fld>
            <a:endParaRPr lang="zh-CN" altLang="ja-JP" sz="1800" smtClean="0">
              <a:solidFill>
                <a:srgbClr val="A50021"/>
              </a:solidFill>
              <a:ea typeface="MS PGothic" panose="020B0600070205080204" pitchFamily="34" charset="-128"/>
            </a:endParaRPr>
          </a:p>
        </p:txBody>
      </p:sp>
      <p:sp>
        <p:nvSpPr>
          <p:cNvPr id="167939" name="Rectangle 2"/>
          <p:cNvSpPr>
            <a:spLocks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3600">
                <a:solidFill>
                  <a:schemeClr val="bg1"/>
                </a:solidFill>
                <a:latin typeface="Times New Roman" panose="02020603050405020304" pitchFamily="18" charset="0"/>
                <a:ea typeface="黑体" panose="02010609060101010101" pitchFamily="49" charset="-122"/>
              </a:rPr>
              <a:t>1.4  </a:t>
            </a:r>
            <a:r>
              <a:rPr lang="zh-CN" altLang="en-US" sz="3600">
                <a:solidFill>
                  <a:schemeClr val="bg1"/>
                </a:solidFill>
                <a:latin typeface="Times New Roman" panose="02020603050405020304" pitchFamily="18" charset="0"/>
                <a:ea typeface="黑体" panose="02010609060101010101" pitchFamily="49" charset="-122"/>
              </a:rPr>
              <a:t>人工智能的主要研究领域</a:t>
            </a:r>
          </a:p>
        </p:txBody>
      </p:sp>
      <p:sp>
        <p:nvSpPr>
          <p:cNvPr id="167940" name="Rectangle 7"/>
          <p:cNvSpPr>
            <a:spLocks noChangeArrowheads="1"/>
          </p:cNvSpPr>
          <p:nvPr/>
        </p:nvSpPr>
        <p:spPr bwMode="auto">
          <a:xfrm>
            <a:off x="3352800" y="4953000"/>
            <a:ext cx="5257800" cy="1643063"/>
          </a:xfrm>
          <a:prstGeom prst="rect">
            <a:avLst/>
          </a:prstGeom>
          <a:gradFill rotWithShape="0">
            <a:gsLst>
              <a:gs pos="0">
                <a:srgbClr val="CCFFCC"/>
              </a:gs>
              <a:gs pos="50000">
                <a:srgbClr val="FFFFFF"/>
              </a:gs>
              <a:gs pos="100000">
                <a:srgbClr val="CCFFCC"/>
              </a:gs>
            </a:gsLst>
            <a:lin ang="18900000" scaled="1"/>
          </a:gradFill>
          <a:ln w="9525">
            <a:solidFill>
              <a:srgbClr val="808080"/>
            </a:solidFill>
            <a:miter lim="800000"/>
            <a:headEnd/>
            <a:tailEnd/>
          </a:ln>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just" eaLnBrk="1" hangingPunct="1">
              <a:spcBef>
                <a:spcPts val="600"/>
              </a:spcBef>
            </a:pPr>
            <a:r>
              <a:rPr lang="zh-CN" altLang="en-US">
                <a:latin typeface="Times New Roman" panose="02020603050405020304" pitchFamily="18" charset="0"/>
              </a:rPr>
              <a:t>机器在感知上比人类强很多</a:t>
            </a:r>
          </a:p>
          <a:p>
            <a:pPr algn="just" eaLnBrk="1" hangingPunct="1">
              <a:spcBef>
                <a:spcPct val="0"/>
              </a:spcBef>
            </a:pPr>
            <a:r>
              <a:rPr lang="zh-CN" altLang="en-US">
                <a:latin typeface="Times New Roman" panose="02020603050405020304" pitchFamily="18" charset="0"/>
              </a:rPr>
              <a:t>机器比人类精力充沛</a:t>
            </a:r>
          </a:p>
          <a:p>
            <a:pPr algn="just" eaLnBrk="1" hangingPunct="1">
              <a:spcBef>
                <a:spcPct val="0"/>
              </a:spcBef>
            </a:pPr>
            <a:r>
              <a:rPr lang="zh-CN" altLang="en-US">
                <a:latin typeface="Times New Roman" panose="02020603050405020304" pitchFamily="18" charset="0"/>
              </a:rPr>
              <a:t>机器比人更理性</a:t>
            </a:r>
            <a:endParaRPr lang="zh-CN" altLang="en-US">
              <a:latin typeface="宋体" panose="02010600030101010101" pitchFamily="2" charset="-122"/>
            </a:endParaRPr>
          </a:p>
        </p:txBody>
      </p:sp>
      <p:pic>
        <p:nvPicPr>
          <p:cNvPr id="167941" name="图片 6" descr="p.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762000"/>
            <a:ext cx="58674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42" name="Rectangle 5"/>
          <p:cNvSpPr>
            <a:spLocks noChangeArrowheads="1"/>
          </p:cNvSpPr>
          <p:nvPr/>
        </p:nvSpPr>
        <p:spPr bwMode="auto">
          <a:xfrm>
            <a:off x="381000" y="1295400"/>
            <a:ext cx="25146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3600">
                <a:solidFill>
                  <a:schemeClr val="bg1"/>
                </a:solidFill>
                <a:latin typeface="Times New Roman" panose="02020603050405020304" pitchFamily="18" charset="0"/>
                <a:ea typeface="黑体" panose="02010609060101010101" pitchFamily="49" charset="-122"/>
              </a:rPr>
              <a:t>无人驾驶</a:t>
            </a:r>
          </a:p>
        </p:txBody>
      </p:sp>
    </p:spTree>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A40A76C0-4AC7-4A15-9322-3EC136721CD3}" type="slidenum">
              <a:rPr altLang="en-US" sz="1800" smtClean="0">
                <a:solidFill>
                  <a:srgbClr val="A50021"/>
                </a:solidFill>
                <a:ea typeface="MS PGothic" panose="020B0600070205080204" pitchFamily="34" charset="-128"/>
              </a:rPr>
              <a:pPr>
                <a:lnSpc>
                  <a:spcPct val="100000"/>
                </a:lnSpc>
                <a:spcBef>
                  <a:spcPct val="0"/>
                </a:spcBef>
                <a:buClrTx/>
                <a:buFontTx/>
                <a:buNone/>
              </a:pPr>
              <a:t>145</a:t>
            </a:fld>
            <a:endParaRPr lang="zh-CN" altLang="ja-JP" sz="1800" smtClean="0">
              <a:solidFill>
                <a:srgbClr val="A50021"/>
              </a:solidFill>
              <a:ea typeface="MS PGothic" panose="020B0600070205080204" pitchFamily="34" charset="-128"/>
            </a:endParaRPr>
          </a:p>
        </p:txBody>
      </p:sp>
      <p:sp>
        <p:nvSpPr>
          <p:cNvPr id="168963" name="Rectangle 2"/>
          <p:cNvSpPr>
            <a:spLocks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3600">
                <a:solidFill>
                  <a:schemeClr val="bg1"/>
                </a:solidFill>
                <a:latin typeface="Times New Roman" panose="02020603050405020304" pitchFamily="18" charset="0"/>
                <a:ea typeface="黑体" panose="02010609060101010101" pitchFamily="49" charset="-122"/>
              </a:rPr>
              <a:t>1.4  </a:t>
            </a:r>
            <a:r>
              <a:rPr lang="zh-CN" altLang="en-US" sz="3600">
                <a:solidFill>
                  <a:schemeClr val="bg1"/>
                </a:solidFill>
                <a:latin typeface="Times New Roman" panose="02020603050405020304" pitchFamily="18" charset="0"/>
                <a:ea typeface="黑体" panose="02010609060101010101" pitchFamily="49" charset="-122"/>
              </a:rPr>
              <a:t>人工智能的主要研究领域</a:t>
            </a:r>
          </a:p>
        </p:txBody>
      </p:sp>
      <p:sp>
        <p:nvSpPr>
          <p:cNvPr id="168964" name="Rectangle 7"/>
          <p:cNvSpPr>
            <a:spLocks noChangeArrowheads="1"/>
          </p:cNvSpPr>
          <p:nvPr/>
        </p:nvSpPr>
        <p:spPr bwMode="auto">
          <a:xfrm>
            <a:off x="457200" y="1676400"/>
            <a:ext cx="8229600" cy="2940050"/>
          </a:xfrm>
          <a:prstGeom prst="rect">
            <a:avLst/>
          </a:prstGeom>
          <a:gradFill rotWithShape="0">
            <a:gsLst>
              <a:gs pos="0">
                <a:srgbClr val="CCFFCC"/>
              </a:gs>
              <a:gs pos="50000">
                <a:srgbClr val="FFFFFF"/>
              </a:gs>
              <a:gs pos="100000">
                <a:srgbClr val="CCFFCC"/>
              </a:gs>
            </a:gsLst>
            <a:lin ang="18900000" scaled="1"/>
          </a:gradFill>
          <a:ln w="9525">
            <a:solidFill>
              <a:srgbClr val="808080"/>
            </a:solidFill>
            <a:miter lim="800000"/>
            <a:headEnd/>
            <a:tailEnd/>
          </a:ln>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just" eaLnBrk="1" hangingPunct="1">
              <a:spcBef>
                <a:spcPts val="600"/>
              </a:spcBef>
            </a:pPr>
            <a:r>
              <a:rPr lang="zh-CN" altLang="en-US" sz="2400">
                <a:solidFill>
                  <a:srgbClr val="0000FF"/>
                </a:solidFill>
                <a:latin typeface="Times New Roman" panose="02020603050405020304" pitchFamily="18" charset="0"/>
              </a:rPr>
              <a:t>硬件组件：</a:t>
            </a:r>
            <a:r>
              <a:rPr lang="zh-CN" altLang="en-US" sz="2400">
                <a:latin typeface="Times New Roman" panose="02020603050405020304" pitchFamily="18" charset="0"/>
              </a:rPr>
              <a:t>摄像头、激光雷达、计算处理器等新型传感器和计算组件，发动机、车身等传统汽车组件；</a:t>
            </a:r>
          </a:p>
          <a:p>
            <a:pPr algn="just" eaLnBrk="1" hangingPunct="1">
              <a:spcBef>
                <a:spcPts val="600"/>
              </a:spcBef>
            </a:pPr>
            <a:r>
              <a:rPr lang="zh-CN" altLang="en-US" sz="2400">
                <a:solidFill>
                  <a:srgbClr val="0000FF"/>
                </a:solidFill>
                <a:latin typeface="Times New Roman" panose="02020603050405020304" pitchFamily="18" charset="0"/>
              </a:rPr>
              <a:t>软件组件：</a:t>
            </a:r>
            <a:r>
              <a:rPr lang="zh-CN" altLang="en-US" sz="2400">
                <a:latin typeface="Times New Roman" panose="02020603050405020304" pitchFamily="18" charset="0"/>
              </a:rPr>
              <a:t>无人驾驶操作系统（感知、规划、控制以及汽车互联、数据平台接口等），高精度地图等；</a:t>
            </a:r>
          </a:p>
          <a:p>
            <a:pPr algn="just" eaLnBrk="1" hangingPunct="1">
              <a:spcBef>
                <a:spcPts val="600"/>
              </a:spcBef>
            </a:pPr>
            <a:r>
              <a:rPr lang="zh-CN" altLang="en-US" sz="2400">
                <a:solidFill>
                  <a:srgbClr val="0000FF"/>
                </a:solidFill>
                <a:latin typeface="Times New Roman" panose="02020603050405020304" pitchFamily="18" charset="0"/>
              </a:rPr>
              <a:t>整车制造：</a:t>
            </a:r>
            <a:r>
              <a:rPr lang="zh-CN" altLang="en-US" sz="2400">
                <a:latin typeface="Times New Roman" panose="02020603050405020304" pitchFamily="18" charset="0"/>
              </a:rPr>
              <a:t>超级复杂、重资产、且利润率不高的工程；</a:t>
            </a:r>
            <a:endParaRPr lang="en-US" altLang="zh-CN" sz="2400">
              <a:latin typeface="Times New Roman" panose="02020603050405020304" pitchFamily="18" charset="0"/>
            </a:endParaRPr>
          </a:p>
          <a:p>
            <a:pPr algn="just" eaLnBrk="1" hangingPunct="1">
              <a:spcBef>
                <a:spcPts val="600"/>
              </a:spcBef>
            </a:pPr>
            <a:r>
              <a:rPr lang="zh-CN" altLang="en-US" sz="2400">
                <a:solidFill>
                  <a:srgbClr val="0000FF"/>
                </a:solidFill>
                <a:latin typeface="Verdana" panose="020B0604030504040204" pitchFamily="34" charset="0"/>
              </a:rPr>
              <a:t>网络</a:t>
            </a:r>
            <a:r>
              <a:rPr lang="zh-CN" altLang="en-US" sz="2400">
                <a:solidFill>
                  <a:srgbClr val="0000FF"/>
                </a:solidFill>
                <a:latin typeface="Times New Roman" panose="02020603050405020304" pitchFamily="18" charset="0"/>
              </a:rPr>
              <a:t>：</a:t>
            </a:r>
            <a:r>
              <a:rPr lang="zh-CN" altLang="en-US" sz="2400">
                <a:latin typeface="Times New Roman" panose="02020603050405020304" pitchFamily="18" charset="0"/>
              </a:rPr>
              <a:t>类似滴滴、</a:t>
            </a:r>
            <a:r>
              <a:rPr lang="en-US" altLang="zh-CN" sz="2400">
                <a:latin typeface="Times New Roman" panose="02020603050405020304" pitchFamily="18" charset="0"/>
              </a:rPr>
              <a:t>Uber</a:t>
            </a:r>
            <a:r>
              <a:rPr lang="zh-CN" altLang="en-US" sz="2400">
                <a:latin typeface="Times New Roman" panose="02020603050405020304" pitchFamily="18" charset="0"/>
              </a:rPr>
              <a:t>、</a:t>
            </a:r>
            <a:r>
              <a:rPr lang="en-US" altLang="zh-CN" sz="2400">
                <a:latin typeface="Times New Roman" panose="02020603050405020304" pitchFamily="18" charset="0"/>
              </a:rPr>
              <a:t>Lyft</a:t>
            </a:r>
            <a:r>
              <a:rPr lang="zh-CN" altLang="en-US" sz="2400">
                <a:latin typeface="Times New Roman" panose="02020603050405020304" pitchFamily="18" charset="0"/>
              </a:rPr>
              <a:t>这样的出行网络。</a:t>
            </a:r>
            <a:endParaRPr lang="zh-CN" altLang="en-US" sz="2400">
              <a:latin typeface="宋体" panose="02010600030101010101" pitchFamily="2" charset="-122"/>
            </a:endParaRPr>
          </a:p>
        </p:txBody>
      </p:sp>
      <p:sp>
        <p:nvSpPr>
          <p:cNvPr id="168965" name="Text Box 4"/>
          <p:cNvSpPr txBox="1">
            <a:spLocks noChangeArrowheads="1"/>
          </p:cNvSpPr>
          <p:nvPr/>
        </p:nvSpPr>
        <p:spPr bwMode="auto">
          <a:xfrm>
            <a:off x="914400" y="990600"/>
            <a:ext cx="52339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a:solidFill>
                  <a:srgbClr val="0000FF"/>
                </a:solidFill>
                <a:latin typeface="宋体" panose="02010600030101010101" pitchFamily="2" charset="-122"/>
              </a:rPr>
              <a:t>无人驾驶商业化的四个关键要素</a:t>
            </a:r>
          </a:p>
        </p:txBody>
      </p:sp>
    </p:spTree>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82EF71F7-1557-45CC-B9E1-702957D03C23}" type="slidenum">
              <a:rPr altLang="en-US" sz="1800" smtClean="0">
                <a:solidFill>
                  <a:srgbClr val="A50021"/>
                </a:solidFill>
                <a:ea typeface="MS PGothic" panose="020B0600070205080204" pitchFamily="34" charset="-128"/>
              </a:rPr>
              <a:pPr>
                <a:lnSpc>
                  <a:spcPct val="100000"/>
                </a:lnSpc>
                <a:spcBef>
                  <a:spcPct val="0"/>
                </a:spcBef>
                <a:buClrTx/>
                <a:buFontTx/>
                <a:buNone/>
              </a:pPr>
              <a:t>146</a:t>
            </a:fld>
            <a:endParaRPr lang="zh-CN" altLang="ja-JP" sz="1800" smtClean="0">
              <a:solidFill>
                <a:srgbClr val="A50021"/>
              </a:solidFill>
              <a:ea typeface="MS PGothic" panose="020B0600070205080204" pitchFamily="34" charset="-128"/>
            </a:endParaRPr>
          </a:p>
        </p:txBody>
      </p:sp>
      <p:sp>
        <p:nvSpPr>
          <p:cNvPr id="169987" name="Rectangle 2"/>
          <p:cNvSpPr>
            <a:spLocks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3600">
                <a:solidFill>
                  <a:schemeClr val="bg1"/>
                </a:solidFill>
                <a:latin typeface="Times New Roman" panose="02020603050405020304" pitchFamily="18" charset="0"/>
                <a:ea typeface="黑体" panose="02010609060101010101" pitchFamily="49" charset="-122"/>
              </a:rPr>
              <a:t>1.4  </a:t>
            </a:r>
            <a:r>
              <a:rPr lang="zh-CN" altLang="en-US" sz="3600">
                <a:solidFill>
                  <a:schemeClr val="bg1"/>
                </a:solidFill>
                <a:latin typeface="Times New Roman" panose="02020603050405020304" pitchFamily="18" charset="0"/>
                <a:ea typeface="黑体" panose="02010609060101010101" pitchFamily="49" charset="-122"/>
              </a:rPr>
              <a:t>人工智能的主要研究领域</a:t>
            </a:r>
          </a:p>
        </p:txBody>
      </p:sp>
      <p:sp>
        <p:nvSpPr>
          <p:cNvPr id="169988" name="Rectangle 9"/>
          <p:cNvSpPr>
            <a:spLocks noChangeArrowheads="1"/>
          </p:cNvSpPr>
          <p:nvPr/>
        </p:nvSpPr>
        <p:spPr bwMode="auto">
          <a:xfrm>
            <a:off x="457200" y="990600"/>
            <a:ext cx="4000500" cy="615950"/>
          </a:xfrm>
          <a:prstGeom prst="rect">
            <a:avLst/>
          </a:prstGeom>
          <a:gradFill rotWithShape="0">
            <a:gsLst>
              <a:gs pos="0">
                <a:srgbClr val="CCFFFF"/>
              </a:gs>
              <a:gs pos="100000">
                <a:srgbClr val="FFFFFF"/>
              </a:gs>
            </a:gsLst>
            <a:path path="rect">
              <a:fillToRect l="100000" b="100000"/>
            </a:path>
          </a:gradFill>
          <a:ln w="9525">
            <a:solidFill>
              <a:srgbClr val="808080"/>
            </a:solidFill>
            <a:miter lim="800000"/>
            <a:headEnd/>
            <a:tailEnd/>
          </a:ln>
        </p:spPr>
        <p:txBody>
          <a:bodyPr/>
          <a:lstStyle>
            <a:lvl1pPr marL="342900" indent="-342900">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just" eaLnBrk="1" hangingPunct="1">
              <a:lnSpc>
                <a:spcPct val="100000"/>
              </a:lnSpc>
              <a:spcBef>
                <a:spcPct val="20000"/>
              </a:spcBef>
              <a:buClrTx/>
              <a:buFontTx/>
              <a:buNone/>
            </a:pPr>
            <a:r>
              <a:rPr lang="zh-CN" altLang="en-US" sz="3600">
                <a:solidFill>
                  <a:srgbClr val="0000CC"/>
                </a:solidFill>
                <a:latin typeface="Times New Roman" panose="02020603050405020304" pitchFamily="18" charset="0"/>
                <a:ea typeface="黑体" panose="02010609060101010101" pitchFamily="49" charset="-122"/>
              </a:rPr>
              <a:t>达芬奇手术机器人</a:t>
            </a:r>
            <a:endParaRPr lang="zh-CN" altLang="en-US" sz="3600">
              <a:solidFill>
                <a:srgbClr val="0000CC"/>
              </a:solidFill>
              <a:latin typeface="Verdana" panose="020B0604030504040204" pitchFamily="34" charset="0"/>
              <a:ea typeface="黑体" panose="02010609060101010101" pitchFamily="49" charset="-122"/>
            </a:endParaRPr>
          </a:p>
        </p:txBody>
      </p:sp>
      <p:sp>
        <p:nvSpPr>
          <p:cNvPr id="169989" name="Text Box 2"/>
          <p:cNvSpPr txBox="1">
            <a:spLocks noChangeArrowheads="1"/>
          </p:cNvSpPr>
          <p:nvPr/>
        </p:nvSpPr>
        <p:spPr bwMode="auto">
          <a:xfrm>
            <a:off x="314325" y="1704975"/>
            <a:ext cx="8643938"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fontAlgn="ctr" hangingPunct="1">
              <a:lnSpc>
                <a:spcPct val="140000"/>
              </a:lnSpc>
              <a:spcBef>
                <a:spcPct val="50000"/>
              </a:spcBef>
              <a:buClrTx/>
              <a:buFontTx/>
              <a:buNone/>
            </a:pPr>
            <a:r>
              <a:rPr lang="zh-CN" altLang="en-US" sz="2400">
                <a:latin typeface="Times New Roman" panose="02020603050405020304" pitchFamily="18" charset="0"/>
              </a:rPr>
              <a:t>这是以</a:t>
            </a:r>
            <a:r>
              <a:rPr lang="en-US" altLang="zh-CN" sz="2400">
                <a:latin typeface="Times New Roman" panose="02020603050405020304" pitchFamily="18" charset="0"/>
              </a:rPr>
              <a:t>500</a:t>
            </a:r>
            <a:r>
              <a:rPr lang="zh-CN" altLang="en-US" sz="2400">
                <a:latin typeface="Times New Roman" panose="02020603050405020304" pitchFamily="18" charset="0"/>
              </a:rPr>
              <a:t>年前意大利文艺复兴时期的伟大艺术家达芬奇在图纸上画的机器人雏形而设计的</a:t>
            </a:r>
            <a:r>
              <a:rPr lang="zh-CN" altLang="en-US" sz="2400">
                <a:latin typeface="Verdana" panose="020B0604030504040204" pitchFamily="34" charset="0"/>
              </a:rPr>
              <a:t>。</a:t>
            </a:r>
            <a:endParaRPr lang="en-US" altLang="zh-CN" sz="2400">
              <a:latin typeface="Verdana" panose="020B0604030504040204" pitchFamily="34" charset="0"/>
            </a:endParaRPr>
          </a:p>
          <a:p>
            <a:pPr eaLnBrk="1" fontAlgn="ctr" hangingPunct="1">
              <a:lnSpc>
                <a:spcPct val="140000"/>
              </a:lnSpc>
              <a:spcBef>
                <a:spcPct val="50000"/>
              </a:spcBef>
              <a:buClrTx/>
              <a:buFontTx/>
              <a:buNone/>
            </a:pPr>
            <a:r>
              <a:rPr lang="zh-CN" altLang="en-US" sz="2400">
                <a:solidFill>
                  <a:srgbClr val="FF3300"/>
                </a:solidFill>
                <a:latin typeface="Verdana" panose="020B0604030504040204" pitchFamily="34" charset="0"/>
              </a:rPr>
              <a:t>●</a:t>
            </a:r>
            <a:r>
              <a:rPr lang="zh-CN" altLang="en-US" sz="2400">
                <a:solidFill>
                  <a:schemeClr val="tx2"/>
                </a:solidFill>
                <a:latin typeface="Times New Roman" panose="02020603050405020304" pitchFamily="18" charset="0"/>
              </a:rPr>
              <a:t>正式名称：内窥镜手术器械控制系统</a:t>
            </a:r>
            <a:endParaRPr lang="en-US" altLang="zh-CN" sz="2400">
              <a:solidFill>
                <a:schemeClr val="tx2"/>
              </a:solidFill>
              <a:latin typeface="Times New Roman" panose="02020603050405020304" pitchFamily="18" charset="0"/>
            </a:endParaRPr>
          </a:p>
          <a:p>
            <a:pPr eaLnBrk="1" fontAlgn="ctr" hangingPunct="1">
              <a:lnSpc>
                <a:spcPct val="140000"/>
              </a:lnSpc>
              <a:spcBef>
                <a:spcPct val="50000"/>
              </a:spcBef>
              <a:buClrTx/>
              <a:buFontTx/>
              <a:buNone/>
            </a:pPr>
            <a:r>
              <a:rPr lang="zh-CN" altLang="en-US" sz="2400">
                <a:solidFill>
                  <a:srgbClr val="FF3300"/>
                </a:solidFill>
                <a:latin typeface="Verdana" panose="020B0604030504040204" pitchFamily="34" charset="0"/>
              </a:rPr>
              <a:t>●</a:t>
            </a:r>
            <a:r>
              <a:rPr lang="zh-CN" altLang="en-US" sz="2400">
                <a:solidFill>
                  <a:schemeClr val="tx2"/>
                </a:solidFill>
                <a:latin typeface="Times New Roman" panose="02020603050405020304" pitchFamily="18" charset="0"/>
              </a:rPr>
              <a:t>技术来源：斯坦福研究院（</a:t>
            </a:r>
            <a:r>
              <a:rPr lang="en-US" altLang="zh-CN" sz="2400">
                <a:solidFill>
                  <a:schemeClr val="tx2"/>
                </a:solidFill>
                <a:latin typeface="Times New Roman" panose="02020603050405020304" pitchFamily="18" charset="0"/>
              </a:rPr>
              <a:t>SRI</a:t>
            </a:r>
            <a:r>
              <a:rPr lang="zh-CN" altLang="en-US" sz="2400">
                <a:solidFill>
                  <a:schemeClr val="tx2"/>
                </a:solidFill>
                <a:latin typeface="Times New Roman" panose="02020603050405020304" pitchFamily="18" charset="0"/>
              </a:rPr>
              <a:t>）</a:t>
            </a:r>
            <a:endParaRPr lang="en-US" altLang="zh-CN" sz="2400">
              <a:solidFill>
                <a:schemeClr val="tx2"/>
              </a:solidFill>
              <a:latin typeface="Times New Roman" panose="02020603050405020304" pitchFamily="18" charset="0"/>
            </a:endParaRPr>
          </a:p>
          <a:p>
            <a:pPr eaLnBrk="1" fontAlgn="ctr" hangingPunct="1">
              <a:lnSpc>
                <a:spcPct val="140000"/>
              </a:lnSpc>
              <a:spcBef>
                <a:spcPct val="50000"/>
              </a:spcBef>
              <a:buClrTx/>
              <a:buFontTx/>
              <a:buNone/>
            </a:pPr>
            <a:r>
              <a:rPr lang="zh-CN" altLang="en-US" sz="2400">
                <a:solidFill>
                  <a:srgbClr val="FF3300"/>
                </a:solidFill>
                <a:latin typeface="Verdana" panose="020B0604030504040204" pitchFamily="34" charset="0"/>
              </a:rPr>
              <a:t>●</a:t>
            </a:r>
            <a:r>
              <a:rPr lang="zh-CN" altLang="en-US" sz="2400">
                <a:solidFill>
                  <a:schemeClr val="tx2"/>
                </a:solidFill>
                <a:latin typeface="Times New Roman" panose="02020603050405020304" pitchFamily="18" charset="0"/>
              </a:rPr>
              <a:t>生产销售：直觉手术机器人公司（</a:t>
            </a:r>
            <a:r>
              <a:rPr lang="en-US" altLang="zh-CN" sz="2400">
                <a:solidFill>
                  <a:schemeClr val="tx2"/>
                </a:solidFill>
                <a:latin typeface="Times New Roman" panose="02020603050405020304" pitchFamily="18" charset="0"/>
              </a:rPr>
              <a:t>1995</a:t>
            </a:r>
            <a:r>
              <a:rPr lang="zh-CN" altLang="en-US" sz="2400">
                <a:solidFill>
                  <a:schemeClr val="tx2"/>
                </a:solidFill>
                <a:latin typeface="Times New Roman" panose="02020603050405020304" pitchFamily="18" charset="0"/>
              </a:rPr>
              <a:t>年成立）</a:t>
            </a:r>
            <a:endParaRPr lang="en-US" altLang="zh-CN" sz="2400">
              <a:solidFill>
                <a:schemeClr val="tx2"/>
              </a:solidFill>
              <a:latin typeface="Times New Roman" panose="02020603050405020304" pitchFamily="18" charset="0"/>
            </a:endParaRPr>
          </a:p>
          <a:p>
            <a:pPr eaLnBrk="1" fontAlgn="ctr" hangingPunct="1">
              <a:lnSpc>
                <a:spcPct val="140000"/>
              </a:lnSpc>
              <a:spcBef>
                <a:spcPct val="50000"/>
              </a:spcBef>
              <a:buClrTx/>
              <a:buFontTx/>
              <a:buNone/>
            </a:pPr>
            <a:r>
              <a:rPr lang="zh-CN" altLang="en-US" sz="2400">
                <a:solidFill>
                  <a:srgbClr val="FF3300"/>
                </a:solidFill>
                <a:latin typeface="Verdana" panose="020B0604030504040204" pitchFamily="34" charset="0"/>
              </a:rPr>
              <a:t>● </a:t>
            </a:r>
            <a:r>
              <a:rPr lang="en-US" altLang="zh-CN" sz="2400">
                <a:solidFill>
                  <a:schemeClr val="tx2"/>
                </a:solidFill>
                <a:latin typeface="Times New Roman" panose="02020603050405020304" pitchFamily="18" charset="0"/>
              </a:rPr>
              <a:t>1996</a:t>
            </a:r>
            <a:r>
              <a:rPr lang="zh-CN" altLang="en-US" sz="2400">
                <a:solidFill>
                  <a:schemeClr val="tx2"/>
                </a:solidFill>
                <a:latin typeface="Times New Roman" panose="02020603050405020304" pitchFamily="18" charset="0"/>
              </a:rPr>
              <a:t>、</a:t>
            </a:r>
            <a:r>
              <a:rPr lang="en-US" altLang="zh-CN" sz="2400">
                <a:solidFill>
                  <a:schemeClr val="tx2"/>
                </a:solidFill>
                <a:latin typeface="Times New Roman" panose="02020603050405020304" pitchFamily="18" charset="0"/>
              </a:rPr>
              <a:t>2006</a:t>
            </a:r>
            <a:r>
              <a:rPr lang="zh-CN" altLang="en-US" sz="2400">
                <a:solidFill>
                  <a:schemeClr val="tx2"/>
                </a:solidFill>
                <a:latin typeface="Times New Roman" panose="02020603050405020304" pitchFamily="18" charset="0"/>
              </a:rPr>
              <a:t>、</a:t>
            </a:r>
            <a:r>
              <a:rPr lang="en-US" altLang="zh-CN" sz="2400">
                <a:solidFill>
                  <a:schemeClr val="tx2"/>
                </a:solidFill>
                <a:latin typeface="Times New Roman" panose="02020603050405020304" pitchFamily="18" charset="0"/>
              </a:rPr>
              <a:t>2009</a:t>
            </a:r>
            <a:r>
              <a:rPr lang="zh-CN" altLang="en-US" sz="2400">
                <a:solidFill>
                  <a:schemeClr val="tx2"/>
                </a:solidFill>
                <a:latin typeface="Times New Roman" panose="02020603050405020304" pitchFamily="18" charset="0"/>
              </a:rPr>
              <a:t>、</a:t>
            </a:r>
            <a:r>
              <a:rPr lang="en-US" altLang="zh-CN" sz="2400">
                <a:solidFill>
                  <a:schemeClr val="tx2"/>
                </a:solidFill>
                <a:latin typeface="Times New Roman" panose="02020603050405020304" pitchFamily="18" charset="0"/>
              </a:rPr>
              <a:t>2014</a:t>
            </a:r>
            <a:r>
              <a:rPr lang="zh-CN" altLang="en-US" sz="2400">
                <a:solidFill>
                  <a:schemeClr val="tx2"/>
                </a:solidFill>
                <a:latin typeface="Times New Roman" panose="02020603050405020304" pitchFamily="18" charset="0"/>
              </a:rPr>
              <a:t>年第一、二、三、四代</a:t>
            </a:r>
          </a:p>
        </p:txBody>
      </p:sp>
    </p:spTree>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68A1B703-3842-471E-AD89-1F26EBAC878F}" type="slidenum">
              <a:rPr altLang="en-US" sz="1800" smtClean="0">
                <a:solidFill>
                  <a:srgbClr val="A50021"/>
                </a:solidFill>
                <a:ea typeface="MS PGothic" panose="020B0600070205080204" pitchFamily="34" charset="-128"/>
              </a:rPr>
              <a:pPr>
                <a:lnSpc>
                  <a:spcPct val="100000"/>
                </a:lnSpc>
                <a:spcBef>
                  <a:spcPct val="0"/>
                </a:spcBef>
                <a:buClrTx/>
                <a:buFontTx/>
                <a:buNone/>
              </a:pPr>
              <a:t>147</a:t>
            </a:fld>
            <a:endParaRPr lang="zh-CN" altLang="ja-JP" sz="1800" smtClean="0">
              <a:solidFill>
                <a:srgbClr val="A50021"/>
              </a:solidFill>
              <a:ea typeface="MS PGothic" panose="020B0600070205080204" pitchFamily="34" charset="-128"/>
            </a:endParaRPr>
          </a:p>
        </p:txBody>
      </p:sp>
      <p:sp>
        <p:nvSpPr>
          <p:cNvPr id="171011" name="Rectangle 2"/>
          <p:cNvSpPr>
            <a:spLocks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3600">
                <a:solidFill>
                  <a:schemeClr val="bg1"/>
                </a:solidFill>
                <a:latin typeface="Times New Roman" panose="02020603050405020304" pitchFamily="18" charset="0"/>
                <a:ea typeface="黑体" panose="02010609060101010101" pitchFamily="49" charset="-122"/>
              </a:rPr>
              <a:t>1.4  </a:t>
            </a:r>
            <a:r>
              <a:rPr lang="zh-CN" altLang="en-US" sz="3600">
                <a:solidFill>
                  <a:schemeClr val="bg1"/>
                </a:solidFill>
                <a:latin typeface="Times New Roman" panose="02020603050405020304" pitchFamily="18" charset="0"/>
                <a:ea typeface="黑体" panose="02010609060101010101" pitchFamily="49" charset="-122"/>
              </a:rPr>
              <a:t>人工智能的主要研究领域</a:t>
            </a:r>
          </a:p>
        </p:txBody>
      </p:sp>
      <p:pic>
        <p:nvPicPr>
          <p:cNvPr id="171012" name="图片 10" descr="天津大学妙手机器人.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06450" y="1928813"/>
            <a:ext cx="7194550" cy="492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13" name="Rectangle 9"/>
          <p:cNvSpPr>
            <a:spLocks noChangeArrowheads="1"/>
          </p:cNvSpPr>
          <p:nvPr/>
        </p:nvSpPr>
        <p:spPr bwMode="auto">
          <a:xfrm>
            <a:off x="457200" y="990600"/>
            <a:ext cx="4000500" cy="615950"/>
          </a:xfrm>
          <a:prstGeom prst="rect">
            <a:avLst/>
          </a:prstGeom>
          <a:gradFill rotWithShape="0">
            <a:gsLst>
              <a:gs pos="0">
                <a:srgbClr val="CCFFFF"/>
              </a:gs>
              <a:gs pos="100000">
                <a:srgbClr val="FFFFFF"/>
              </a:gs>
            </a:gsLst>
            <a:path path="rect">
              <a:fillToRect l="100000" b="100000"/>
            </a:path>
          </a:gradFill>
          <a:ln w="9525">
            <a:solidFill>
              <a:srgbClr val="808080"/>
            </a:solidFill>
            <a:miter lim="800000"/>
            <a:headEnd/>
            <a:tailEnd/>
          </a:ln>
        </p:spPr>
        <p:txBody>
          <a:bodyPr/>
          <a:lstStyle>
            <a:lvl1pPr marL="342900" indent="-342900">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just" eaLnBrk="1" hangingPunct="1">
              <a:lnSpc>
                <a:spcPct val="100000"/>
              </a:lnSpc>
              <a:spcBef>
                <a:spcPct val="20000"/>
              </a:spcBef>
              <a:buClrTx/>
              <a:buFontTx/>
              <a:buNone/>
            </a:pPr>
            <a:r>
              <a:rPr lang="zh-CN" altLang="en-US" sz="3600">
                <a:solidFill>
                  <a:srgbClr val="0000CC"/>
                </a:solidFill>
                <a:latin typeface="Times New Roman" panose="02020603050405020304" pitchFamily="18" charset="0"/>
                <a:ea typeface="黑体" panose="02010609060101010101" pitchFamily="49" charset="-122"/>
              </a:rPr>
              <a:t>达芬奇手术机器人</a:t>
            </a:r>
            <a:endParaRPr lang="zh-CN" altLang="en-US" sz="3600">
              <a:solidFill>
                <a:srgbClr val="0000CC"/>
              </a:solidFill>
              <a:latin typeface="Verdana" panose="020B0604030504040204" pitchFamily="34" charset="0"/>
              <a:ea typeface="黑体" panose="02010609060101010101" pitchFamily="49" charset="-122"/>
            </a:endParaRPr>
          </a:p>
        </p:txBody>
      </p:sp>
    </p:spTree>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AD4E04E6-3D73-437C-A0BD-BE1933DC33A3}" type="slidenum">
              <a:rPr altLang="en-US" sz="1800" smtClean="0">
                <a:solidFill>
                  <a:srgbClr val="A50021"/>
                </a:solidFill>
                <a:ea typeface="MS PGothic" panose="020B0600070205080204" pitchFamily="34" charset="-128"/>
              </a:rPr>
              <a:pPr>
                <a:lnSpc>
                  <a:spcPct val="100000"/>
                </a:lnSpc>
                <a:spcBef>
                  <a:spcPct val="0"/>
                </a:spcBef>
                <a:buClrTx/>
                <a:buFontTx/>
                <a:buNone/>
              </a:pPr>
              <a:t>148</a:t>
            </a:fld>
            <a:endParaRPr lang="zh-CN" altLang="ja-JP" sz="1800" smtClean="0">
              <a:solidFill>
                <a:srgbClr val="A50021"/>
              </a:solidFill>
              <a:ea typeface="MS PGothic" panose="020B0600070205080204" pitchFamily="34" charset="-128"/>
            </a:endParaRPr>
          </a:p>
        </p:txBody>
      </p:sp>
      <p:sp>
        <p:nvSpPr>
          <p:cNvPr id="172035" name="Rectangle 2"/>
          <p:cNvSpPr>
            <a:spLocks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3600">
                <a:solidFill>
                  <a:schemeClr val="bg1"/>
                </a:solidFill>
                <a:latin typeface="Times New Roman" panose="02020603050405020304" pitchFamily="18" charset="0"/>
                <a:ea typeface="黑体" panose="02010609060101010101" pitchFamily="49" charset="-122"/>
              </a:rPr>
              <a:t>1.4  </a:t>
            </a:r>
            <a:r>
              <a:rPr lang="zh-CN" altLang="en-US" sz="3600">
                <a:solidFill>
                  <a:schemeClr val="bg1"/>
                </a:solidFill>
                <a:latin typeface="Times New Roman" panose="02020603050405020304" pitchFamily="18" charset="0"/>
                <a:ea typeface="黑体" panose="02010609060101010101" pitchFamily="49" charset="-122"/>
              </a:rPr>
              <a:t>人工智能的主要研究领域</a:t>
            </a:r>
          </a:p>
        </p:txBody>
      </p:sp>
      <p:pic>
        <p:nvPicPr>
          <p:cNvPr id="172036" name="图片 10" descr="医生控制台.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857375"/>
            <a:ext cx="6821488" cy="530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37" name="Rectangle 9"/>
          <p:cNvSpPr>
            <a:spLocks noChangeArrowheads="1"/>
          </p:cNvSpPr>
          <p:nvPr/>
        </p:nvSpPr>
        <p:spPr bwMode="auto">
          <a:xfrm>
            <a:off x="457200" y="990600"/>
            <a:ext cx="4000500" cy="615950"/>
          </a:xfrm>
          <a:prstGeom prst="rect">
            <a:avLst/>
          </a:prstGeom>
          <a:gradFill rotWithShape="0">
            <a:gsLst>
              <a:gs pos="0">
                <a:srgbClr val="CCFFFF"/>
              </a:gs>
              <a:gs pos="100000">
                <a:srgbClr val="FFFFFF"/>
              </a:gs>
            </a:gsLst>
            <a:path path="rect">
              <a:fillToRect l="100000" b="100000"/>
            </a:path>
          </a:gradFill>
          <a:ln w="9525">
            <a:solidFill>
              <a:srgbClr val="808080"/>
            </a:solidFill>
            <a:miter lim="800000"/>
            <a:headEnd/>
            <a:tailEnd/>
          </a:ln>
        </p:spPr>
        <p:txBody>
          <a:bodyPr/>
          <a:lstStyle>
            <a:lvl1pPr marL="342900" indent="-342900">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just" eaLnBrk="1" hangingPunct="1">
              <a:lnSpc>
                <a:spcPct val="100000"/>
              </a:lnSpc>
              <a:spcBef>
                <a:spcPct val="20000"/>
              </a:spcBef>
              <a:buClrTx/>
              <a:buFontTx/>
              <a:buNone/>
            </a:pPr>
            <a:r>
              <a:rPr lang="zh-CN" altLang="en-US" sz="3600">
                <a:solidFill>
                  <a:srgbClr val="0000CC"/>
                </a:solidFill>
                <a:latin typeface="Times New Roman" panose="02020603050405020304" pitchFamily="18" charset="0"/>
                <a:ea typeface="黑体" panose="02010609060101010101" pitchFamily="49" charset="-122"/>
              </a:rPr>
              <a:t>达芬奇手术机器人</a:t>
            </a:r>
            <a:endParaRPr lang="zh-CN" altLang="en-US" sz="3600">
              <a:solidFill>
                <a:srgbClr val="0000CC"/>
              </a:solidFill>
              <a:latin typeface="Verdana" panose="020B0604030504040204" pitchFamily="34" charset="0"/>
              <a:ea typeface="黑体" panose="02010609060101010101" pitchFamily="49" charset="-122"/>
            </a:endParaRPr>
          </a:p>
        </p:txBody>
      </p:sp>
    </p:spTree>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D8045DE4-AC04-46E4-BE31-A87E2B160B27}" type="slidenum">
              <a:rPr altLang="en-US" sz="1800" smtClean="0">
                <a:solidFill>
                  <a:srgbClr val="A50021"/>
                </a:solidFill>
                <a:ea typeface="MS PGothic" panose="020B0600070205080204" pitchFamily="34" charset="-128"/>
              </a:rPr>
              <a:pPr>
                <a:lnSpc>
                  <a:spcPct val="100000"/>
                </a:lnSpc>
                <a:spcBef>
                  <a:spcPct val="0"/>
                </a:spcBef>
                <a:buClrTx/>
                <a:buFontTx/>
                <a:buNone/>
              </a:pPr>
              <a:t>149</a:t>
            </a:fld>
            <a:endParaRPr lang="zh-CN" altLang="ja-JP" sz="1800" smtClean="0">
              <a:solidFill>
                <a:srgbClr val="A50021"/>
              </a:solidFill>
              <a:ea typeface="MS PGothic" panose="020B0600070205080204" pitchFamily="34" charset="-128"/>
            </a:endParaRPr>
          </a:p>
        </p:txBody>
      </p:sp>
      <p:sp>
        <p:nvSpPr>
          <p:cNvPr id="173059" name="Rectangle 2"/>
          <p:cNvSpPr>
            <a:spLocks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3600">
                <a:solidFill>
                  <a:schemeClr val="bg1"/>
                </a:solidFill>
                <a:latin typeface="Times New Roman" panose="02020603050405020304" pitchFamily="18" charset="0"/>
                <a:ea typeface="黑体" panose="02010609060101010101" pitchFamily="49" charset="-122"/>
              </a:rPr>
              <a:t>1.4  </a:t>
            </a:r>
            <a:r>
              <a:rPr lang="zh-CN" altLang="en-US" sz="3600">
                <a:solidFill>
                  <a:schemeClr val="bg1"/>
                </a:solidFill>
                <a:latin typeface="Times New Roman" panose="02020603050405020304" pitchFamily="18" charset="0"/>
                <a:ea typeface="黑体" panose="02010609060101010101" pitchFamily="49" charset="-122"/>
              </a:rPr>
              <a:t>人工智能的主要研究领域</a:t>
            </a:r>
          </a:p>
        </p:txBody>
      </p:sp>
      <p:pic>
        <p:nvPicPr>
          <p:cNvPr id="173060" name="图片 4" descr="菲亚特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2209800"/>
            <a:ext cx="43434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1" name="Rectangle 9"/>
          <p:cNvSpPr>
            <a:spLocks noChangeArrowheads="1"/>
          </p:cNvSpPr>
          <p:nvPr/>
        </p:nvSpPr>
        <p:spPr bwMode="auto">
          <a:xfrm>
            <a:off x="1905000" y="5867400"/>
            <a:ext cx="5257800" cy="609600"/>
          </a:xfrm>
          <a:prstGeom prst="rect">
            <a:avLst/>
          </a:prstGeom>
          <a:gradFill rotWithShape="0">
            <a:gsLst>
              <a:gs pos="0">
                <a:srgbClr val="CCFFFF"/>
              </a:gs>
              <a:gs pos="100000">
                <a:srgbClr val="FFFFFF"/>
              </a:gs>
            </a:gsLst>
            <a:path path="rect">
              <a:fillToRect r="100000" b="100000"/>
            </a:path>
          </a:gradFill>
          <a:ln w="9525">
            <a:solidFill>
              <a:srgbClr val="808080"/>
            </a:solidFill>
            <a:miter lim="800000"/>
            <a:headEnd/>
            <a:tailEnd/>
          </a:ln>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Times New Roman" panose="02020603050405020304" pitchFamily="18" charset="0"/>
              </a:rPr>
              <a:t>生产线上分布着</a:t>
            </a:r>
            <a:r>
              <a:rPr lang="en-US" altLang="zh-CN">
                <a:latin typeface="Times New Roman" panose="02020603050405020304" pitchFamily="18" charset="0"/>
              </a:rPr>
              <a:t>250</a:t>
            </a:r>
            <a:r>
              <a:rPr lang="zh-CN" altLang="en-US">
                <a:latin typeface="Times New Roman" panose="02020603050405020304" pitchFamily="18" charset="0"/>
              </a:rPr>
              <a:t>个机器人</a:t>
            </a:r>
            <a:endParaRPr lang="en-US" altLang="zh-CN">
              <a:latin typeface="Times New Roman" panose="02020603050405020304" pitchFamily="18" charset="0"/>
            </a:endParaRPr>
          </a:p>
        </p:txBody>
      </p:sp>
      <p:sp>
        <p:nvSpPr>
          <p:cNvPr id="173062" name="Rectangle 9"/>
          <p:cNvSpPr>
            <a:spLocks noChangeArrowheads="1"/>
          </p:cNvSpPr>
          <p:nvPr/>
        </p:nvSpPr>
        <p:spPr bwMode="auto">
          <a:xfrm>
            <a:off x="304800" y="1066800"/>
            <a:ext cx="6096000" cy="757238"/>
          </a:xfrm>
          <a:prstGeom prst="rect">
            <a:avLst/>
          </a:prstGeom>
          <a:gradFill rotWithShape="0">
            <a:gsLst>
              <a:gs pos="0">
                <a:srgbClr val="CCFFFF"/>
              </a:gs>
              <a:gs pos="100000">
                <a:srgbClr val="FFFFFF"/>
              </a:gs>
            </a:gsLst>
            <a:path path="rect">
              <a:fillToRect r="100000" b="100000"/>
            </a:path>
          </a:gradFill>
          <a:ln w="9525">
            <a:solidFill>
              <a:srgbClr val="808080"/>
            </a:solidFill>
            <a:miter lim="800000"/>
            <a:headEnd/>
            <a:tailEnd/>
          </a:ln>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600">
                <a:solidFill>
                  <a:srgbClr val="0000CC"/>
                </a:solidFill>
                <a:latin typeface="Times New Roman" panose="02020603050405020304" pitchFamily="18" charset="0"/>
                <a:ea typeface="黑体" panose="02010609060101010101" pitchFamily="49" charset="-122"/>
              </a:rPr>
              <a:t>广汽菲亚特白车身生产线</a:t>
            </a:r>
          </a:p>
        </p:txBody>
      </p:sp>
      <p:pic>
        <p:nvPicPr>
          <p:cNvPr id="173063" name="图片 7" descr="菲亚特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09800"/>
            <a:ext cx="4471988"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idx="1"/>
          </p:nvPr>
        </p:nvSpPr>
        <p:spPr/>
        <p:txBody>
          <a:bodyPr/>
          <a:lstStyle/>
          <a:p>
            <a:pPr eaLnBrk="1" hangingPunct="1">
              <a:lnSpc>
                <a:spcPct val="150000"/>
              </a:lnSpc>
            </a:pPr>
            <a:r>
              <a:rPr lang="zh-CN" altLang="en-US" sz="3200" b="1" smtClean="0">
                <a:latin typeface="楷体" panose="02010609060101010101" pitchFamily="49" charset="-122"/>
                <a:ea typeface="楷体" panose="02010609060101010101" pitchFamily="49" charset="-122"/>
              </a:rPr>
              <a:t>图灵关于人工智能的考虑</a:t>
            </a:r>
          </a:p>
          <a:p>
            <a:pPr lvl="1" eaLnBrk="1" hangingPunct="1">
              <a:lnSpc>
                <a:spcPct val="150000"/>
              </a:lnSpc>
            </a:pPr>
            <a:r>
              <a:rPr lang="zh-CN" altLang="en-US" sz="2800" b="1" smtClean="0">
                <a:latin typeface="楷体" panose="02010609060101010101" pitchFamily="49" charset="-122"/>
                <a:ea typeface="楷体" panose="02010609060101010101" pitchFamily="49" charset="-122"/>
              </a:rPr>
              <a:t>让一个人在不接触对方的情况下，通过一种特殊的方式，和对方进行一系列的问答</a:t>
            </a:r>
          </a:p>
          <a:p>
            <a:pPr lvl="1" eaLnBrk="1" hangingPunct="1">
              <a:lnSpc>
                <a:spcPct val="150000"/>
              </a:lnSpc>
            </a:pPr>
            <a:r>
              <a:rPr lang="zh-CN" altLang="en-US" sz="2800" b="1" smtClean="0">
                <a:latin typeface="楷体" panose="02010609060101010101" pitchFamily="49" charset="-122"/>
                <a:ea typeface="楷体" panose="02010609060101010101" pitchFamily="49" charset="-122"/>
              </a:rPr>
              <a:t>如果在相当长时间内，他无法根据这些问题</a:t>
            </a:r>
            <a:r>
              <a:rPr lang="zh-CN" altLang="en-US" sz="2800" b="1" smtClean="0">
                <a:solidFill>
                  <a:srgbClr val="FF0000"/>
                </a:solidFill>
                <a:latin typeface="楷体" panose="02010609060101010101" pitchFamily="49" charset="-122"/>
                <a:ea typeface="楷体" panose="02010609060101010101" pitchFamily="49" charset="-122"/>
              </a:rPr>
              <a:t>判断对方是人还是计算机</a:t>
            </a:r>
          </a:p>
          <a:p>
            <a:pPr lvl="1" eaLnBrk="1" hangingPunct="1">
              <a:lnSpc>
                <a:spcPct val="150000"/>
              </a:lnSpc>
            </a:pPr>
            <a:r>
              <a:rPr lang="zh-CN" altLang="en-US" sz="2800" b="1" smtClean="0">
                <a:latin typeface="楷体" panose="02010609060101010101" pitchFamily="49" charset="-122"/>
                <a:ea typeface="楷体" panose="02010609060101010101" pitchFamily="49" charset="-122"/>
              </a:rPr>
              <a:t>那么，就可以认为这个计算机具有同人相当的智力，即</a:t>
            </a:r>
            <a:r>
              <a:rPr lang="zh-CN" altLang="en-US" sz="2800" b="1" smtClean="0">
                <a:solidFill>
                  <a:srgbClr val="FF0000"/>
                </a:solidFill>
                <a:latin typeface="楷体" panose="02010609060101010101" pitchFamily="49" charset="-122"/>
                <a:ea typeface="楷体" panose="02010609060101010101" pitchFamily="49" charset="-122"/>
              </a:rPr>
              <a:t>这台计算机是能思维的</a:t>
            </a:r>
          </a:p>
        </p:txBody>
      </p:sp>
      <p:sp>
        <p:nvSpPr>
          <p:cNvPr id="26627"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1.1</a:t>
            </a:r>
            <a:r>
              <a:rPr lang="zh-CN" altLang="en-US" sz="3800">
                <a:solidFill>
                  <a:schemeClr val="bg1"/>
                </a:solidFill>
                <a:ea typeface="宋体" panose="02010600030101010101" pitchFamily="2" charset="-122"/>
              </a:rPr>
              <a:t> 什么是人工智能</a:t>
            </a:r>
          </a:p>
        </p:txBody>
      </p:sp>
    </p:spTree>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147D6556-7838-468B-8BDD-ECF1A53A11B3}" type="slidenum">
              <a:rPr altLang="en-US" sz="1800" smtClean="0">
                <a:solidFill>
                  <a:srgbClr val="A50021"/>
                </a:solidFill>
                <a:ea typeface="MS PGothic" panose="020B0600070205080204" pitchFamily="34" charset="-128"/>
              </a:rPr>
              <a:pPr>
                <a:lnSpc>
                  <a:spcPct val="100000"/>
                </a:lnSpc>
                <a:spcBef>
                  <a:spcPct val="0"/>
                </a:spcBef>
                <a:buClrTx/>
                <a:buFontTx/>
                <a:buNone/>
              </a:pPr>
              <a:t>150</a:t>
            </a:fld>
            <a:endParaRPr lang="zh-CN" altLang="ja-JP" sz="1800" smtClean="0">
              <a:solidFill>
                <a:srgbClr val="A50021"/>
              </a:solidFill>
              <a:ea typeface="MS PGothic" panose="020B0600070205080204" pitchFamily="34" charset="-128"/>
            </a:endParaRPr>
          </a:p>
        </p:txBody>
      </p:sp>
      <p:sp>
        <p:nvSpPr>
          <p:cNvPr id="174083" name="Rectangle 2"/>
          <p:cNvSpPr>
            <a:spLocks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3600">
                <a:solidFill>
                  <a:schemeClr val="bg1"/>
                </a:solidFill>
                <a:latin typeface="Times New Roman" panose="02020603050405020304" pitchFamily="18" charset="0"/>
                <a:ea typeface="黑体" panose="02010609060101010101" pitchFamily="49" charset="-122"/>
              </a:rPr>
              <a:t>1.4  </a:t>
            </a:r>
            <a:r>
              <a:rPr lang="zh-CN" altLang="en-US" sz="3600">
                <a:solidFill>
                  <a:schemeClr val="bg1"/>
                </a:solidFill>
                <a:latin typeface="Times New Roman" panose="02020603050405020304" pitchFamily="18" charset="0"/>
                <a:ea typeface="黑体" panose="02010609060101010101" pitchFamily="49" charset="-122"/>
              </a:rPr>
              <a:t>人工智能的主要研究领域</a:t>
            </a:r>
          </a:p>
        </p:txBody>
      </p:sp>
      <p:sp>
        <p:nvSpPr>
          <p:cNvPr id="174084" name="Rectangle 9"/>
          <p:cNvSpPr>
            <a:spLocks noChangeArrowheads="1"/>
          </p:cNvSpPr>
          <p:nvPr/>
        </p:nvSpPr>
        <p:spPr bwMode="auto">
          <a:xfrm>
            <a:off x="250825" y="908050"/>
            <a:ext cx="86423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endParaRPr lang="zh-CN" altLang="zh-CN">
              <a:latin typeface="Times New Roman" panose="02020603050405020304" pitchFamily="18" charset="0"/>
            </a:endParaRPr>
          </a:p>
        </p:txBody>
      </p:sp>
      <p:sp>
        <p:nvSpPr>
          <p:cNvPr id="174085" name="Rectangle 10"/>
          <p:cNvSpPr>
            <a:spLocks noChangeArrowheads="1"/>
          </p:cNvSpPr>
          <p:nvPr/>
        </p:nvSpPr>
        <p:spPr bwMode="auto">
          <a:xfrm>
            <a:off x="304800" y="928688"/>
            <a:ext cx="8458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Wingdings" panose="05000000000000000000" pitchFamily="2" charset="2"/>
              <a:buChar char="u"/>
            </a:pPr>
            <a:r>
              <a:rPr lang="en-US" altLang="zh-CN" sz="3200">
                <a:latin typeface="Times New Roman" panose="02020603050405020304" pitchFamily="18" charset="0"/>
              </a:rPr>
              <a:t> </a:t>
            </a:r>
            <a:r>
              <a:rPr lang="zh-CN" altLang="en-US" sz="3200">
                <a:solidFill>
                  <a:srgbClr val="0000FF"/>
                </a:solidFill>
                <a:latin typeface="Times New Roman" panose="02020603050405020304" pitchFamily="18" charset="0"/>
              </a:rPr>
              <a:t>组合优化问题</a:t>
            </a:r>
            <a:r>
              <a:rPr lang="zh-CN" altLang="en-US" sz="3200">
                <a:solidFill>
                  <a:srgbClr val="0000FF"/>
                </a:solidFill>
                <a:latin typeface="宋体" panose="02010600030101010101" pitchFamily="2" charset="-122"/>
              </a:rPr>
              <a:t> </a:t>
            </a:r>
          </a:p>
        </p:txBody>
      </p:sp>
      <p:sp>
        <p:nvSpPr>
          <p:cNvPr id="174086" name="Rectangle 11"/>
          <p:cNvSpPr>
            <a:spLocks noChangeArrowheads="1"/>
          </p:cNvSpPr>
          <p:nvPr/>
        </p:nvSpPr>
        <p:spPr bwMode="auto">
          <a:xfrm>
            <a:off x="304800" y="1752600"/>
            <a:ext cx="8382000" cy="2324100"/>
          </a:xfrm>
          <a:prstGeom prst="rect">
            <a:avLst/>
          </a:prstGeom>
          <a:gradFill rotWithShape="0">
            <a:gsLst>
              <a:gs pos="0">
                <a:srgbClr val="CCFFCC"/>
              </a:gs>
              <a:gs pos="100000">
                <a:srgbClr val="FFFFFF"/>
              </a:gs>
            </a:gsLst>
            <a:path path="rect">
              <a:fillToRect t="100000" r="100000"/>
            </a:path>
          </a:gradFill>
          <a:ln w="9525">
            <a:solidFill>
              <a:srgbClr val="808080"/>
            </a:solidFill>
            <a:miter lim="800000"/>
            <a:headEnd/>
            <a:tailEnd/>
          </a:ln>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just" eaLnBrk="1" hangingPunct="1">
              <a:spcBef>
                <a:spcPct val="20000"/>
              </a:spcBef>
            </a:pPr>
            <a:r>
              <a:rPr lang="en-US" altLang="zh-CN" sz="2400">
                <a:latin typeface="宋体" panose="02010600030101010101" pitchFamily="2" charset="-122"/>
              </a:rPr>
              <a:t> </a:t>
            </a:r>
            <a:r>
              <a:rPr lang="zh-CN" altLang="en-US" sz="2400">
                <a:latin typeface="宋体" panose="02010600030101010101" pitchFamily="2" charset="-122"/>
              </a:rPr>
              <a:t>组合优化问题：旅行商问题、生产计划与调度、物流中的车辆调度、智能交通、通信中的路由调度、计算机网络信息调度等 </a:t>
            </a:r>
          </a:p>
          <a:p>
            <a:pPr algn="just" eaLnBrk="1" hangingPunct="1">
              <a:spcBef>
                <a:spcPct val="20000"/>
              </a:spcBef>
            </a:pPr>
            <a:r>
              <a:rPr lang="zh-CN" altLang="en-US" sz="2400">
                <a:latin typeface="宋体" panose="02010600030101010101" pitchFamily="2" charset="-122"/>
              </a:rPr>
              <a:t> </a:t>
            </a:r>
            <a:r>
              <a:rPr lang="en-US" altLang="zh-CN" sz="2400">
                <a:latin typeface="Times New Roman" panose="02020603050405020304" pitchFamily="18" charset="0"/>
              </a:rPr>
              <a:t>NP</a:t>
            </a:r>
            <a:r>
              <a:rPr lang="zh-CN" altLang="en-US" sz="2400">
                <a:latin typeface="Times New Roman" panose="02020603050405020304" pitchFamily="18" charset="0"/>
              </a:rPr>
              <a:t>完全问题：用目前知道的最好的方法求解，问题求解需要花费的时间是随问题规模增大以指数关系增长</a:t>
            </a:r>
            <a:r>
              <a:rPr lang="zh-CN" altLang="en-US" sz="2400">
                <a:latin typeface="宋体" panose="02010600030101010101" pitchFamily="2" charset="-122"/>
              </a:rPr>
              <a:t>。</a:t>
            </a:r>
          </a:p>
        </p:txBody>
      </p:sp>
    </p:spTree>
  </p:cSld>
  <p:clrMapOvr>
    <a:masterClrMapping/>
  </p:clrMapOvr>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03D072C7-D43C-4E75-8E87-ED749F70C328}" type="slidenum">
              <a:rPr altLang="en-US" sz="1800" smtClean="0">
                <a:solidFill>
                  <a:srgbClr val="A50021"/>
                </a:solidFill>
                <a:ea typeface="MS PGothic" panose="020B0600070205080204" pitchFamily="34" charset="-128"/>
              </a:rPr>
              <a:pPr>
                <a:lnSpc>
                  <a:spcPct val="100000"/>
                </a:lnSpc>
                <a:spcBef>
                  <a:spcPct val="0"/>
                </a:spcBef>
                <a:buClrTx/>
                <a:buFontTx/>
                <a:buNone/>
              </a:pPr>
              <a:t>151</a:t>
            </a:fld>
            <a:endParaRPr lang="zh-CN" altLang="ja-JP" sz="1800" smtClean="0">
              <a:solidFill>
                <a:srgbClr val="A50021"/>
              </a:solidFill>
              <a:ea typeface="MS PGothic" panose="020B0600070205080204" pitchFamily="34" charset="-128"/>
            </a:endParaRPr>
          </a:p>
        </p:txBody>
      </p:sp>
      <p:sp>
        <p:nvSpPr>
          <p:cNvPr id="175107" name="Rectangle 2"/>
          <p:cNvSpPr>
            <a:spLocks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3600">
                <a:solidFill>
                  <a:schemeClr val="bg1"/>
                </a:solidFill>
                <a:latin typeface="Times New Roman" panose="02020603050405020304" pitchFamily="18" charset="0"/>
                <a:ea typeface="黑体" panose="02010609060101010101" pitchFamily="49" charset="-122"/>
              </a:rPr>
              <a:t>1.4  </a:t>
            </a:r>
            <a:r>
              <a:rPr lang="zh-CN" altLang="en-US" sz="3600">
                <a:solidFill>
                  <a:schemeClr val="bg1"/>
                </a:solidFill>
                <a:latin typeface="Times New Roman" panose="02020603050405020304" pitchFamily="18" charset="0"/>
                <a:ea typeface="黑体" panose="02010609060101010101" pitchFamily="49" charset="-122"/>
              </a:rPr>
              <a:t>人工智能的主要研究领域</a:t>
            </a:r>
          </a:p>
        </p:txBody>
      </p:sp>
      <p:grpSp>
        <p:nvGrpSpPr>
          <p:cNvPr id="175108" name="Group 1033"/>
          <p:cNvGrpSpPr>
            <a:grpSpLocks/>
          </p:cNvGrpSpPr>
          <p:nvPr/>
        </p:nvGrpSpPr>
        <p:grpSpPr bwMode="auto">
          <a:xfrm>
            <a:off x="3532188" y="4816475"/>
            <a:ext cx="2360612" cy="611188"/>
            <a:chOff x="3717" y="2190"/>
            <a:chExt cx="1115" cy="547"/>
          </a:xfrm>
        </p:grpSpPr>
        <p:sp>
          <p:nvSpPr>
            <p:cNvPr id="175154" name="Rectangle 1034"/>
            <p:cNvSpPr>
              <a:spLocks noChangeArrowheads="1"/>
            </p:cNvSpPr>
            <p:nvPr/>
          </p:nvSpPr>
          <p:spPr bwMode="auto">
            <a:xfrm>
              <a:off x="3717" y="2190"/>
              <a:ext cx="1115" cy="547"/>
            </a:xfrm>
            <a:prstGeom prst="rect">
              <a:avLst/>
            </a:prstGeom>
            <a:gradFill rotWithShape="0">
              <a:gsLst>
                <a:gs pos="0">
                  <a:srgbClr val="009688"/>
                </a:gs>
                <a:gs pos="50000">
                  <a:srgbClr val="4CB5AB"/>
                </a:gs>
                <a:gs pos="100000">
                  <a:srgbClr val="009688"/>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75155" name="Freeform 1035"/>
            <p:cNvSpPr>
              <a:spLocks/>
            </p:cNvSpPr>
            <p:nvPr/>
          </p:nvSpPr>
          <p:spPr bwMode="auto">
            <a:xfrm>
              <a:off x="3732" y="2235"/>
              <a:ext cx="1082" cy="456"/>
            </a:xfrm>
            <a:custGeom>
              <a:avLst/>
              <a:gdLst>
                <a:gd name="T0" fmla="*/ 23 w 1082"/>
                <a:gd name="T1" fmla="*/ 383 h 456"/>
                <a:gd name="T2" fmla="*/ 0 w 1082"/>
                <a:gd name="T3" fmla="*/ 455 h 456"/>
                <a:gd name="T4" fmla="*/ 1081 w 1082"/>
                <a:gd name="T5" fmla="*/ 455 h 456"/>
                <a:gd name="T6" fmla="*/ 1081 w 1082"/>
                <a:gd name="T7" fmla="*/ 0 h 456"/>
                <a:gd name="T8" fmla="*/ 1071 w 1082"/>
                <a:gd name="T9" fmla="*/ 17 h 456"/>
                <a:gd name="T10" fmla="*/ 23 w 1082"/>
                <a:gd name="T11" fmla="*/ 383 h 456"/>
                <a:gd name="T12" fmla="*/ 0 60000 65536"/>
                <a:gd name="T13" fmla="*/ 0 60000 65536"/>
                <a:gd name="T14" fmla="*/ 0 60000 65536"/>
                <a:gd name="T15" fmla="*/ 0 60000 65536"/>
                <a:gd name="T16" fmla="*/ 0 60000 65536"/>
                <a:gd name="T17" fmla="*/ 0 60000 65536"/>
                <a:gd name="T18" fmla="*/ 0 w 1082"/>
                <a:gd name="T19" fmla="*/ 0 h 456"/>
                <a:gd name="T20" fmla="*/ 1082 w 1082"/>
                <a:gd name="T21" fmla="*/ 456 h 456"/>
              </a:gdLst>
              <a:ahLst/>
              <a:cxnLst>
                <a:cxn ang="T12">
                  <a:pos x="T0" y="T1"/>
                </a:cxn>
                <a:cxn ang="T13">
                  <a:pos x="T2" y="T3"/>
                </a:cxn>
                <a:cxn ang="T14">
                  <a:pos x="T4" y="T5"/>
                </a:cxn>
                <a:cxn ang="T15">
                  <a:pos x="T6" y="T7"/>
                </a:cxn>
                <a:cxn ang="T16">
                  <a:pos x="T8" y="T9"/>
                </a:cxn>
                <a:cxn ang="T17">
                  <a:pos x="T10" y="T11"/>
                </a:cxn>
              </a:cxnLst>
              <a:rect l="T18" t="T19" r="T20" b="T21"/>
              <a:pathLst>
                <a:path w="1082" h="456">
                  <a:moveTo>
                    <a:pt x="23" y="383"/>
                  </a:moveTo>
                  <a:lnTo>
                    <a:pt x="0" y="455"/>
                  </a:lnTo>
                  <a:lnTo>
                    <a:pt x="1081" y="455"/>
                  </a:lnTo>
                  <a:lnTo>
                    <a:pt x="1081" y="0"/>
                  </a:lnTo>
                  <a:lnTo>
                    <a:pt x="1071" y="17"/>
                  </a:lnTo>
                  <a:lnTo>
                    <a:pt x="23" y="383"/>
                  </a:lnTo>
                </a:path>
              </a:pathLst>
            </a:custGeom>
            <a:solidFill>
              <a:srgbClr val="8CF4EA"/>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zh-CN" altLang="en-US"/>
            </a:p>
          </p:txBody>
        </p:sp>
        <p:sp>
          <p:nvSpPr>
            <p:cNvPr id="175156" name="Freeform 1036"/>
            <p:cNvSpPr>
              <a:spLocks/>
            </p:cNvSpPr>
            <p:nvPr/>
          </p:nvSpPr>
          <p:spPr bwMode="auto">
            <a:xfrm>
              <a:off x="3734" y="2235"/>
              <a:ext cx="1084" cy="459"/>
            </a:xfrm>
            <a:custGeom>
              <a:avLst/>
              <a:gdLst>
                <a:gd name="T0" fmla="*/ 1069 w 1084"/>
                <a:gd name="T1" fmla="*/ 29 h 459"/>
                <a:gd name="T2" fmla="*/ 1083 w 1084"/>
                <a:gd name="T3" fmla="*/ 0 h 459"/>
                <a:gd name="T4" fmla="*/ 0 w 1084"/>
                <a:gd name="T5" fmla="*/ 0 h 459"/>
                <a:gd name="T6" fmla="*/ 0 w 1084"/>
                <a:gd name="T7" fmla="*/ 458 h 459"/>
                <a:gd name="T8" fmla="*/ 14 w 1084"/>
                <a:gd name="T9" fmla="*/ 400 h 459"/>
                <a:gd name="T10" fmla="*/ 1069 w 1084"/>
                <a:gd name="T11" fmla="*/ 29 h 459"/>
                <a:gd name="T12" fmla="*/ 0 60000 65536"/>
                <a:gd name="T13" fmla="*/ 0 60000 65536"/>
                <a:gd name="T14" fmla="*/ 0 60000 65536"/>
                <a:gd name="T15" fmla="*/ 0 60000 65536"/>
                <a:gd name="T16" fmla="*/ 0 60000 65536"/>
                <a:gd name="T17" fmla="*/ 0 60000 65536"/>
                <a:gd name="T18" fmla="*/ 0 w 1084"/>
                <a:gd name="T19" fmla="*/ 0 h 459"/>
                <a:gd name="T20" fmla="*/ 1084 w 1084"/>
                <a:gd name="T21" fmla="*/ 459 h 459"/>
              </a:gdLst>
              <a:ahLst/>
              <a:cxnLst>
                <a:cxn ang="T12">
                  <a:pos x="T0" y="T1"/>
                </a:cxn>
                <a:cxn ang="T13">
                  <a:pos x="T2" y="T3"/>
                </a:cxn>
                <a:cxn ang="T14">
                  <a:pos x="T4" y="T5"/>
                </a:cxn>
                <a:cxn ang="T15">
                  <a:pos x="T6" y="T7"/>
                </a:cxn>
                <a:cxn ang="T16">
                  <a:pos x="T8" y="T9"/>
                </a:cxn>
                <a:cxn ang="T17">
                  <a:pos x="T10" y="T11"/>
                </a:cxn>
              </a:cxnLst>
              <a:rect l="T18" t="T19" r="T20" b="T21"/>
              <a:pathLst>
                <a:path w="1084" h="459">
                  <a:moveTo>
                    <a:pt x="1069" y="29"/>
                  </a:moveTo>
                  <a:lnTo>
                    <a:pt x="1083" y="0"/>
                  </a:lnTo>
                  <a:lnTo>
                    <a:pt x="0" y="0"/>
                  </a:lnTo>
                  <a:lnTo>
                    <a:pt x="0" y="458"/>
                  </a:lnTo>
                  <a:lnTo>
                    <a:pt x="14" y="400"/>
                  </a:lnTo>
                  <a:lnTo>
                    <a:pt x="1069" y="29"/>
                  </a:lnTo>
                </a:path>
              </a:pathLst>
            </a:custGeom>
            <a:solidFill>
              <a:srgbClr val="00353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zh-CN" altLang="en-US"/>
            </a:p>
          </p:txBody>
        </p:sp>
        <p:sp>
          <p:nvSpPr>
            <p:cNvPr id="175157" name="Rectangle 1037"/>
            <p:cNvSpPr>
              <a:spLocks noChangeArrowheads="1"/>
            </p:cNvSpPr>
            <p:nvPr/>
          </p:nvSpPr>
          <p:spPr bwMode="auto">
            <a:xfrm>
              <a:off x="3741" y="2252"/>
              <a:ext cx="1068" cy="419"/>
            </a:xfrm>
            <a:prstGeom prst="rect">
              <a:avLst/>
            </a:prstGeom>
            <a:gradFill rotWithShape="0">
              <a:gsLst>
                <a:gs pos="0">
                  <a:srgbClr val="004B44"/>
                </a:gs>
                <a:gs pos="50000">
                  <a:srgbClr val="009688"/>
                </a:gs>
                <a:gs pos="100000">
                  <a:srgbClr val="004B44"/>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Tx/>
                <a:buNone/>
              </a:pPr>
              <a:r>
                <a:rPr kumimoji="1" lang="zh-CN" altLang="en-US" sz="2400">
                  <a:solidFill>
                    <a:srgbClr val="FFFFFF"/>
                  </a:solidFill>
                  <a:latin typeface="宋体" panose="02010600030101010101" pitchFamily="2" charset="-122"/>
                </a:rPr>
                <a:t>装置操作层</a:t>
              </a:r>
            </a:p>
          </p:txBody>
        </p:sp>
      </p:grpSp>
      <p:grpSp>
        <p:nvGrpSpPr>
          <p:cNvPr id="175109" name="Group 1038"/>
          <p:cNvGrpSpPr>
            <a:grpSpLocks/>
          </p:cNvGrpSpPr>
          <p:nvPr/>
        </p:nvGrpSpPr>
        <p:grpSpPr bwMode="auto">
          <a:xfrm>
            <a:off x="3532188" y="1844675"/>
            <a:ext cx="2360612" cy="611188"/>
            <a:chOff x="4010" y="1400"/>
            <a:chExt cx="1117" cy="543"/>
          </a:xfrm>
        </p:grpSpPr>
        <p:grpSp>
          <p:nvGrpSpPr>
            <p:cNvPr id="175148" name="Group 1039"/>
            <p:cNvGrpSpPr>
              <a:grpSpLocks/>
            </p:cNvGrpSpPr>
            <p:nvPr/>
          </p:nvGrpSpPr>
          <p:grpSpPr bwMode="auto">
            <a:xfrm>
              <a:off x="4010" y="1400"/>
              <a:ext cx="1117" cy="543"/>
              <a:chOff x="4010" y="1400"/>
              <a:chExt cx="1117" cy="543"/>
            </a:xfrm>
          </p:grpSpPr>
          <p:sp>
            <p:nvSpPr>
              <p:cNvPr id="175150" name="Rectangle 1040"/>
              <p:cNvSpPr>
                <a:spLocks noChangeArrowheads="1"/>
              </p:cNvSpPr>
              <p:nvPr/>
            </p:nvSpPr>
            <p:spPr bwMode="auto">
              <a:xfrm>
                <a:off x="4010" y="1400"/>
                <a:ext cx="1117" cy="543"/>
              </a:xfrm>
              <a:prstGeom prst="rect">
                <a:avLst/>
              </a:prstGeom>
              <a:gradFill rotWithShape="0">
                <a:gsLst>
                  <a:gs pos="0">
                    <a:srgbClr val="114FFB"/>
                  </a:gs>
                  <a:gs pos="50000">
                    <a:srgbClr val="5883FC"/>
                  </a:gs>
                  <a:gs pos="100000">
                    <a:srgbClr val="114FFB"/>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75151" name="Freeform 1041"/>
              <p:cNvSpPr>
                <a:spLocks/>
              </p:cNvSpPr>
              <p:nvPr/>
            </p:nvSpPr>
            <p:spPr bwMode="auto">
              <a:xfrm>
                <a:off x="4025" y="1444"/>
                <a:ext cx="1084" cy="452"/>
              </a:xfrm>
              <a:custGeom>
                <a:avLst/>
                <a:gdLst>
                  <a:gd name="T0" fmla="*/ 23 w 1084"/>
                  <a:gd name="T1" fmla="*/ 379 h 452"/>
                  <a:gd name="T2" fmla="*/ 0 w 1084"/>
                  <a:gd name="T3" fmla="*/ 451 h 452"/>
                  <a:gd name="T4" fmla="*/ 1083 w 1084"/>
                  <a:gd name="T5" fmla="*/ 451 h 452"/>
                  <a:gd name="T6" fmla="*/ 1083 w 1084"/>
                  <a:gd name="T7" fmla="*/ 0 h 452"/>
                  <a:gd name="T8" fmla="*/ 1073 w 1084"/>
                  <a:gd name="T9" fmla="*/ 17 h 452"/>
                  <a:gd name="T10" fmla="*/ 23 w 1084"/>
                  <a:gd name="T11" fmla="*/ 379 h 452"/>
                  <a:gd name="T12" fmla="*/ 0 60000 65536"/>
                  <a:gd name="T13" fmla="*/ 0 60000 65536"/>
                  <a:gd name="T14" fmla="*/ 0 60000 65536"/>
                  <a:gd name="T15" fmla="*/ 0 60000 65536"/>
                  <a:gd name="T16" fmla="*/ 0 60000 65536"/>
                  <a:gd name="T17" fmla="*/ 0 60000 65536"/>
                  <a:gd name="T18" fmla="*/ 0 w 1084"/>
                  <a:gd name="T19" fmla="*/ 0 h 452"/>
                  <a:gd name="T20" fmla="*/ 1084 w 1084"/>
                  <a:gd name="T21" fmla="*/ 452 h 452"/>
                </a:gdLst>
                <a:ahLst/>
                <a:cxnLst>
                  <a:cxn ang="T12">
                    <a:pos x="T0" y="T1"/>
                  </a:cxn>
                  <a:cxn ang="T13">
                    <a:pos x="T2" y="T3"/>
                  </a:cxn>
                  <a:cxn ang="T14">
                    <a:pos x="T4" y="T5"/>
                  </a:cxn>
                  <a:cxn ang="T15">
                    <a:pos x="T6" y="T7"/>
                  </a:cxn>
                  <a:cxn ang="T16">
                    <a:pos x="T8" y="T9"/>
                  </a:cxn>
                  <a:cxn ang="T17">
                    <a:pos x="T10" y="T11"/>
                  </a:cxn>
                </a:cxnLst>
                <a:rect l="T18" t="T19" r="T20" b="T21"/>
                <a:pathLst>
                  <a:path w="1084" h="452">
                    <a:moveTo>
                      <a:pt x="23" y="379"/>
                    </a:moveTo>
                    <a:lnTo>
                      <a:pt x="0" y="451"/>
                    </a:lnTo>
                    <a:lnTo>
                      <a:pt x="1083" y="451"/>
                    </a:lnTo>
                    <a:lnTo>
                      <a:pt x="1083" y="0"/>
                    </a:lnTo>
                    <a:lnTo>
                      <a:pt x="1073" y="17"/>
                    </a:lnTo>
                    <a:lnTo>
                      <a:pt x="23" y="379"/>
                    </a:lnTo>
                  </a:path>
                </a:pathLst>
              </a:custGeom>
              <a:solidFill>
                <a:srgbClr val="A2C1FE"/>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zh-CN" altLang="en-US"/>
              </a:p>
            </p:txBody>
          </p:sp>
          <p:sp>
            <p:nvSpPr>
              <p:cNvPr id="175152" name="Freeform 1042"/>
              <p:cNvSpPr>
                <a:spLocks/>
              </p:cNvSpPr>
              <p:nvPr/>
            </p:nvSpPr>
            <p:spPr bwMode="auto">
              <a:xfrm>
                <a:off x="4026" y="1444"/>
                <a:ext cx="1086" cy="457"/>
              </a:xfrm>
              <a:custGeom>
                <a:avLst/>
                <a:gdLst>
                  <a:gd name="T0" fmla="*/ 1071 w 1086"/>
                  <a:gd name="T1" fmla="*/ 28 h 457"/>
                  <a:gd name="T2" fmla="*/ 1085 w 1086"/>
                  <a:gd name="T3" fmla="*/ 0 h 457"/>
                  <a:gd name="T4" fmla="*/ 0 w 1086"/>
                  <a:gd name="T5" fmla="*/ 0 h 457"/>
                  <a:gd name="T6" fmla="*/ 0 w 1086"/>
                  <a:gd name="T7" fmla="*/ 456 h 457"/>
                  <a:gd name="T8" fmla="*/ 15 w 1086"/>
                  <a:gd name="T9" fmla="*/ 398 h 457"/>
                  <a:gd name="T10" fmla="*/ 1071 w 1086"/>
                  <a:gd name="T11" fmla="*/ 28 h 457"/>
                  <a:gd name="T12" fmla="*/ 0 60000 65536"/>
                  <a:gd name="T13" fmla="*/ 0 60000 65536"/>
                  <a:gd name="T14" fmla="*/ 0 60000 65536"/>
                  <a:gd name="T15" fmla="*/ 0 60000 65536"/>
                  <a:gd name="T16" fmla="*/ 0 60000 65536"/>
                  <a:gd name="T17" fmla="*/ 0 60000 65536"/>
                  <a:gd name="T18" fmla="*/ 0 w 1086"/>
                  <a:gd name="T19" fmla="*/ 0 h 457"/>
                  <a:gd name="T20" fmla="*/ 1086 w 1086"/>
                  <a:gd name="T21" fmla="*/ 457 h 457"/>
                </a:gdLst>
                <a:ahLst/>
                <a:cxnLst>
                  <a:cxn ang="T12">
                    <a:pos x="T0" y="T1"/>
                  </a:cxn>
                  <a:cxn ang="T13">
                    <a:pos x="T2" y="T3"/>
                  </a:cxn>
                  <a:cxn ang="T14">
                    <a:pos x="T4" y="T5"/>
                  </a:cxn>
                  <a:cxn ang="T15">
                    <a:pos x="T6" y="T7"/>
                  </a:cxn>
                  <a:cxn ang="T16">
                    <a:pos x="T8" y="T9"/>
                  </a:cxn>
                  <a:cxn ang="T17">
                    <a:pos x="T10" y="T11"/>
                  </a:cxn>
                </a:cxnLst>
                <a:rect l="T18" t="T19" r="T20" b="T21"/>
                <a:pathLst>
                  <a:path w="1086" h="457">
                    <a:moveTo>
                      <a:pt x="1071" y="28"/>
                    </a:moveTo>
                    <a:lnTo>
                      <a:pt x="1085" y="0"/>
                    </a:lnTo>
                    <a:lnTo>
                      <a:pt x="0" y="0"/>
                    </a:lnTo>
                    <a:lnTo>
                      <a:pt x="0" y="456"/>
                    </a:lnTo>
                    <a:lnTo>
                      <a:pt x="15" y="398"/>
                    </a:lnTo>
                    <a:lnTo>
                      <a:pt x="1071" y="28"/>
                    </a:lnTo>
                  </a:path>
                </a:pathLst>
              </a:custGeom>
              <a:solidFill>
                <a:srgbClr val="28004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zh-CN" altLang="en-US"/>
              </a:p>
            </p:txBody>
          </p:sp>
          <p:sp>
            <p:nvSpPr>
              <p:cNvPr id="175153" name="Rectangle 1043"/>
              <p:cNvSpPr>
                <a:spLocks noChangeArrowheads="1"/>
              </p:cNvSpPr>
              <p:nvPr/>
            </p:nvSpPr>
            <p:spPr bwMode="auto">
              <a:xfrm>
                <a:off x="4034" y="1462"/>
                <a:ext cx="1070" cy="415"/>
              </a:xfrm>
              <a:prstGeom prst="rect">
                <a:avLst/>
              </a:prstGeom>
              <a:gradFill rotWithShape="0">
                <a:gsLst>
                  <a:gs pos="0">
                    <a:srgbClr val="08277D"/>
                  </a:gs>
                  <a:gs pos="50000">
                    <a:srgbClr val="114FFB"/>
                  </a:gs>
                  <a:gs pos="100000">
                    <a:srgbClr val="08277D"/>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ctr">
                  <a:lnSpc>
                    <a:spcPct val="95000"/>
                  </a:lnSpc>
                  <a:spcBef>
                    <a:spcPct val="80000"/>
                  </a:spcBef>
                  <a:buClrTx/>
                  <a:buFontTx/>
                  <a:buNone/>
                </a:pPr>
                <a:r>
                  <a:rPr kumimoji="1" lang="zh-CN" altLang="en-US" sz="2400">
                    <a:solidFill>
                      <a:srgbClr val="FFFFFF"/>
                    </a:solidFill>
                    <a:latin typeface="宋体" panose="02010600030101010101" pitchFamily="2" charset="-122"/>
                  </a:rPr>
                  <a:t>经营决策层</a:t>
                </a:r>
                <a:endParaRPr kumimoji="1" lang="zh-CN" altLang="en-US" sz="2400">
                  <a:latin typeface="Times New Roman" panose="02020603050405020304" pitchFamily="18" charset="0"/>
                </a:endParaRPr>
              </a:p>
            </p:txBody>
          </p:sp>
        </p:grpSp>
        <p:sp>
          <p:nvSpPr>
            <p:cNvPr id="175149" name="Rectangle 1044"/>
            <p:cNvSpPr>
              <a:spLocks noChangeArrowheads="1"/>
            </p:cNvSpPr>
            <p:nvPr/>
          </p:nvSpPr>
          <p:spPr bwMode="auto">
            <a:xfrm>
              <a:off x="4013" y="1503"/>
              <a:ext cx="1099"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ctr">
                <a:lnSpc>
                  <a:spcPct val="115000"/>
                </a:lnSpc>
                <a:spcBef>
                  <a:spcPct val="80000"/>
                </a:spcBef>
                <a:buClrTx/>
                <a:buFontTx/>
                <a:buNone/>
              </a:pPr>
              <a:endParaRPr kumimoji="1" lang="zh-CN" altLang="zh-CN" sz="2400">
                <a:solidFill>
                  <a:srgbClr val="FFFFFF"/>
                </a:solidFill>
                <a:latin typeface="宋体" panose="02010600030101010101" pitchFamily="2" charset="-122"/>
              </a:endParaRPr>
            </a:p>
          </p:txBody>
        </p:sp>
      </p:grpSp>
      <p:grpSp>
        <p:nvGrpSpPr>
          <p:cNvPr id="175110" name="Group 1045"/>
          <p:cNvGrpSpPr>
            <a:grpSpLocks/>
          </p:cNvGrpSpPr>
          <p:nvPr/>
        </p:nvGrpSpPr>
        <p:grpSpPr bwMode="auto">
          <a:xfrm>
            <a:off x="3532188" y="2835275"/>
            <a:ext cx="2360612" cy="611188"/>
            <a:chOff x="1104" y="1680"/>
            <a:chExt cx="1536" cy="355"/>
          </a:xfrm>
        </p:grpSpPr>
        <p:grpSp>
          <p:nvGrpSpPr>
            <p:cNvPr id="175142" name="Group 1046"/>
            <p:cNvGrpSpPr>
              <a:grpSpLocks/>
            </p:cNvGrpSpPr>
            <p:nvPr/>
          </p:nvGrpSpPr>
          <p:grpSpPr bwMode="auto">
            <a:xfrm>
              <a:off x="1104" y="1680"/>
              <a:ext cx="1536" cy="355"/>
              <a:chOff x="3717" y="2190"/>
              <a:chExt cx="1115" cy="547"/>
            </a:xfrm>
          </p:grpSpPr>
          <p:sp>
            <p:nvSpPr>
              <p:cNvPr id="175144" name="Rectangle 1047"/>
              <p:cNvSpPr>
                <a:spLocks noChangeArrowheads="1"/>
              </p:cNvSpPr>
              <p:nvPr/>
            </p:nvSpPr>
            <p:spPr bwMode="auto">
              <a:xfrm>
                <a:off x="3717" y="2190"/>
                <a:ext cx="1115" cy="547"/>
              </a:xfrm>
              <a:prstGeom prst="rect">
                <a:avLst/>
              </a:prstGeom>
              <a:gradFill rotWithShape="0">
                <a:gsLst>
                  <a:gs pos="0">
                    <a:srgbClr val="009688"/>
                  </a:gs>
                  <a:gs pos="50000">
                    <a:srgbClr val="4CB5AB"/>
                  </a:gs>
                  <a:gs pos="100000">
                    <a:srgbClr val="009688"/>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75145" name="Freeform 1048"/>
              <p:cNvSpPr>
                <a:spLocks/>
              </p:cNvSpPr>
              <p:nvPr/>
            </p:nvSpPr>
            <p:spPr bwMode="auto">
              <a:xfrm>
                <a:off x="3732" y="2235"/>
                <a:ext cx="1082" cy="456"/>
              </a:xfrm>
              <a:custGeom>
                <a:avLst/>
                <a:gdLst>
                  <a:gd name="T0" fmla="*/ 23 w 1082"/>
                  <a:gd name="T1" fmla="*/ 383 h 456"/>
                  <a:gd name="T2" fmla="*/ 0 w 1082"/>
                  <a:gd name="T3" fmla="*/ 455 h 456"/>
                  <a:gd name="T4" fmla="*/ 1081 w 1082"/>
                  <a:gd name="T5" fmla="*/ 455 h 456"/>
                  <a:gd name="T6" fmla="*/ 1081 w 1082"/>
                  <a:gd name="T7" fmla="*/ 0 h 456"/>
                  <a:gd name="T8" fmla="*/ 1071 w 1082"/>
                  <a:gd name="T9" fmla="*/ 17 h 456"/>
                  <a:gd name="T10" fmla="*/ 23 w 1082"/>
                  <a:gd name="T11" fmla="*/ 383 h 456"/>
                  <a:gd name="T12" fmla="*/ 0 60000 65536"/>
                  <a:gd name="T13" fmla="*/ 0 60000 65536"/>
                  <a:gd name="T14" fmla="*/ 0 60000 65536"/>
                  <a:gd name="T15" fmla="*/ 0 60000 65536"/>
                  <a:gd name="T16" fmla="*/ 0 60000 65536"/>
                  <a:gd name="T17" fmla="*/ 0 60000 65536"/>
                  <a:gd name="T18" fmla="*/ 0 w 1082"/>
                  <a:gd name="T19" fmla="*/ 0 h 456"/>
                  <a:gd name="T20" fmla="*/ 1082 w 1082"/>
                  <a:gd name="T21" fmla="*/ 456 h 456"/>
                </a:gdLst>
                <a:ahLst/>
                <a:cxnLst>
                  <a:cxn ang="T12">
                    <a:pos x="T0" y="T1"/>
                  </a:cxn>
                  <a:cxn ang="T13">
                    <a:pos x="T2" y="T3"/>
                  </a:cxn>
                  <a:cxn ang="T14">
                    <a:pos x="T4" y="T5"/>
                  </a:cxn>
                  <a:cxn ang="T15">
                    <a:pos x="T6" y="T7"/>
                  </a:cxn>
                  <a:cxn ang="T16">
                    <a:pos x="T8" y="T9"/>
                  </a:cxn>
                  <a:cxn ang="T17">
                    <a:pos x="T10" y="T11"/>
                  </a:cxn>
                </a:cxnLst>
                <a:rect l="T18" t="T19" r="T20" b="T21"/>
                <a:pathLst>
                  <a:path w="1082" h="456">
                    <a:moveTo>
                      <a:pt x="23" y="383"/>
                    </a:moveTo>
                    <a:lnTo>
                      <a:pt x="0" y="455"/>
                    </a:lnTo>
                    <a:lnTo>
                      <a:pt x="1081" y="455"/>
                    </a:lnTo>
                    <a:lnTo>
                      <a:pt x="1081" y="0"/>
                    </a:lnTo>
                    <a:lnTo>
                      <a:pt x="1071" y="17"/>
                    </a:lnTo>
                    <a:lnTo>
                      <a:pt x="23" y="383"/>
                    </a:lnTo>
                  </a:path>
                </a:pathLst>
              </a:custGeom>
              <a:solidFill>
                <a:srgbClr val="8CF4EA"/>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zh-CN" altLang="en-US"/>
              </a:p>
            </p:txBody>
          </p:sp>
          <p:sp>
            <p:nvSpPr>
              <p:cNvPr id="175146" name="Freeform 1049"/>
              <p:cNvSpPr>
                <a:spLocks/>
              </p:cNvSpPr>
              <p:nvPr/>
            </p:nvSpPr>
            <p:spPr bwMode="auto">
              <a:xfrm>
                <a:off x="3734" y="2235"/>
                <a:ext cx="1084" cy="459"/>
              </a:xfrm>
              <a:custGeom>
                <a:avLst/>
                <a:gdLst>
                  <a:gd name="T0" fmla="*/ 1069 w 1084"/>
                  <a:gd name="T1" fmla="*/ 29 h 459"/>
                  <a:gd name="T2" fmla="*/ 1083 w 1084"/>
                  <a:gd name="T3" fmla="*/ 0 h 459"/>
                  <a:gd name="T4" fmla="*/ 0 w 1084"/>
                  <a:gd name="T5" fmla="*/ 0 h 459"/>
                  <a:gd name="T6" fmla="*/ 0 w 1084"/>
                  <a:gd name="T7" fmla="*/ 458 h 459"/>
                  <a:gd name="T8" fmla="*/ 14 w 1084"/>
                  <a:gd name="T9" fmla="*/ 400 h 459"/>
                  <a:gd name="T10" fmla="*/ 1069 w 1084"/>
                  <a:gd name="T11" fmla="*/ 29 h 459"/>
                  <a:gd name="T12" fmla="*/ 0 60000 65536"/>
                  <a:gd name="T13" fmla="*/ 0 60000 65536"/>
                  <a:gd name="T14" fmla="*/ 0 60000 65536"/>
                  <a:gd name="T15" fmla="*/ 0 60000 65536"/>
                  <a:gd name="T16" fmla="*/ 0 60000 65536"/>
                  <a:gd name="T17" fmla="*/ 0 60000 65536"/>
                  <a:gd name="T18" fmla="*/ 0 w 1084"/>
                  <a:gd name="T19" fmla="*/ 0 h 459"/>
                  <a:gd name="T20" fmla="*/ 1084 w 1084"/>
                  <a:gd name="T21" fmla="*/ 459 h 459"/>
                </a:gdLst>
                <a:ahLst/>
                <a:cxnLst>
                  <a:cxn ang="T12">
                    <a:pos x="T0" y="T1"/>
                  </a:cxn>
                  <a:cxn ang="T13">
                    <a:pos x="T2" y="T3"/>
                  </a:cxn>
                  <a:cxn ang="T14">
                    <a:pos x="T4" y="T5"/>
                  </a:cxn>
                  <a:cxn ang="T15">
                    <a:pos x="T6" y="T7"/>
                  </a:cxn>
                  <a:cxn ang="T16">
                    <a:pos x="T8" y="T9"/>
                  </a:cxn>
                  <a:cxn ang="T17">
                    <a:pos x="T10" y="T11"/>
                  </a:cxn>
                </a:cxnLst>
                <a:rect l="T18" t="T19" r="T20" b="T21"/>
                <a:pathLst>
                  <a:path w="1084" h="459">
                    <a:moveTo>
                      <a:pt x="1069" y="29"/>
                    </a:moveTo>
                    <a:lnTo>
                      <a:pt x="1083" y="0"/>
                    </a:lnTo>
                    <a:lnTo>
                      <a:pt x="0" y="0"/>
                    </a:lnTo>
                    <a:lnTo>
                      <a:pt x="0" y="458"/>
                    </a:lnTo>
                    <a:lnTo>
                      <a:pt x="14" y="400"/>
                    </a:lnTo>
                    <a:lnTo>
                      <a:pt x="1069" y="29"/>
                    </a:lnTo>
                  </a:path>
                </a:pathLst>
              </a:custGeom>
              <a:solidFill>
                <a:srgbClr val="00353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zh-CN" altLang="en-US"/>
              </a:p>
            </p:txBody>
          </p:sp>
          <p:sp>
            <p:nvSpPr>
              <p:cNvPr id="175147" name="Rectangle 1050"/>
              <p:cNvSpPr>
                <a:spLocks noChangeArrowheads="1"/>
              </p:cNvSpPr>
              <p:nvPr/>
            </p:nvSpPr>
            <p:spPr bwMode="auto">
              <a:xfrm>
                <a:off x="3741" y="2252"/>
                <a:ext cx="1068" cy="419"/>
              </a:xfrm>
              <a:prstGeom prst="rect">
                <a:avLst/>
              </a:prstGeom>
              <a:gradFill rotWithShape="0">
                <a:gsLst>
                  <a:gs pos="0">
                    <a:srgbClr val="004B44"/>
                  </a:gs>
                  <a:gs pos="50000">
                    <a:srgbClr val="009688"/>
                  </a:gs>
                  <a:gs pos="100000">
                    <a:srgbClr val="004B44"/>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grpSp>
        <p:sp>
          <p:nvSpPr>
            <p:cNvPr id="175143" name="Rectangle 1051"/>
            <p:cNvSpPr>
              <a:spLocks noChangeArrowheads="1"/>
            </p:cNvSpPr>
            <p:nvPr/>
          </p:nvSpPr>
          <p:spPr bwMode="auto">
            <a:xfrm>
              <a:off x="1104" y="1728"/>
              <a:ext cx="148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3188" tIns="52388" rIns="103188" bIns="52388"/>
            <a:lstStyle>
              <a:lvl1pPr marL="385763" indent="-385763" defTabSz="1157288">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defTabSz="1157288">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defTabSz="1157288">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defTabSz="1157288">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defTabSz="1157288">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defTabSz="1157288"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defTabSz="1157288"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defTabSz="1157288"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defTabSz="1157288"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ctr">
                <a:lnSpc>
                  <a:spcPct val="95000"/>
                </a:lnSpc>
                <a:spcBef>
                  <a:spcPct val="80000"/>
                </a:spcBef>
                <a:buClrTx/>
                <a:buFontTx/>
                <a:buNone/>
              </a:pPr>
              <a:r>
                <a:rPr kumimoji="1" lang="zh-CN" altLang="en-US" sz="2400">
                  <a:solidFill>
                    <a:srgbClr val="FFFFFF"/>
                  </a:solidFill>
                  <a:latin typeface="宋体" panose="02010600030101010101" pitchFamily="2" charset="-122"/>
                </a:rPr>
                <a:t>生产计划层</a:t>
              </a:r>
            </a:p>
          </p:txBody>
        </p:sp>
      </p:grpSp>
      <p:grpSp>
        <p:nvGrpSpPr>
          <p:cNvPr id="175111" name="Group 1052"/>
          <p:cNvGrpSpPr>
            <a:grpSpLocks/>
          </p:cNvGrpSpPr>
          <p:nvPr/>
        </p:nvGrpSpPr>
        <p:grpSpPr bwMode="auto">
          <a:xfrm>
            <a:off x="3532188" y="5805488"/>
            <a:ext cx="2360612" cy="611187"/>
            <a:chOff x="1104" y="3168"/>
            <a:chExt cx="1489" cy="388"/>
          </a:xfrm>
        </p:grpSpPr>
        <p:grpSp>
          <p:nvGrpSpPr>
            <p:cNvPr id="175136" name="Group 1053"/>
            <p:cNvGrpSpPr>
              <a:grpSpLocks/>
            </p:cNvGrpSpPr>
            <p:nvPr/>
          </p:nvGrpSpPr>
          <p:grpSpPr bwMode="auto">
            <a:xfrm>
              <a:off x="1104" y="3168"/>
              <a:ext cx="1489" cy="388"/>
              <a:chOff x="3423" y="2976"/>
              <a:chExt cx="1105" cy="580"/>
            </a:xfrm>
          </p:grpSpPr>
          <p:sp>
            <p:nvSpPr>
              <p:cNvPr id="175138" name="Rectangle 1054"/>
              <p:cNvSpPr>
                <a:spLocks noChangeArrowheads="1"/>
              </p:cNvSpPr>
              <p:nvPr/>
            </p:nvSpPr>
            <p:spPr bwMode="auto">
              <a:xfrm>
                <a:off x="3423" y="2976"/>
                <a:ext cx="1105" cy="580"/>
              </a:xfrm>
              <a:prstGeom prst="rect">
                <a:avLst/>
              </a:prstGeom>
              <a:gradFill rotWithShape="0">
                <a:gsLst>
                  <a:gs pos="0">
                    <a:srgbClr val="00AE00"/>
                  </a:gs>
                  <a:gs pos="50000">
                    <a:srgbClr val="4CC64C"/>
                  </a:gs>
                  <a:gs pos="100000">
                    <a:srgbClr val="00AE00"/>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75139" name="Freeform 1055"/>
              <p:cNvSpPr>
                <a:spLocks/>
              </p:cNvSpPr>
              <p:nvPr/>
            </p:nvSpPr>
            <p:spPr bwMode="auto">
              <a:xfrm>
                <a:off x="3439" y="3022"/>
                <a:ext cx="1071" cy="483"/>
              </a:xfrm>
              <a:custGeom>
                <a:avLst/>
                <a:gdLst>
                  <a:gd name="T0" fmla="*/ 23 w 1071"/>
                  <a:gd name="T1" fmla="*/ 405 h 483"/>
                  <a:gd name="T2" fmla="*/ 0 w 1071"/>
                  <a:gd name="T3" fmla="*/ 482 h 483"/>
                  <a:gd name="T4" fmla="*/ 1070 w 1071"/>
                  <a:gd name="T5" fmla="*/ 482 h 483"/>
                  <a:gd name="T6" fmla="*/ 1070 w 1071"/>
                  <a:gd name="T7" fmla="*/ 0 h 483"/>
                  <a:gd name="T8" fmla="*/ 1060 w 1071"/>
                  <a:gd name="T9" fmla="*/ 18 h 483"/>
                  <a:gd name="T10" fmla="*/ 23 w 1071"/>
                  <a:gd name="T11" fmla="*/ 405 h 483"/>
                  <a:gd name="T12" fmla="*/ 0 60000 65536"/>
                  <a:gd name="T13" fmla="*/ 0 60000 65536"/>
                  <a:gd name="T14" fmla="*/ 0 60000 65536"/>
                  <a:gd name="T15" fmla="*/ 0 60000 65536"/>
                  <a:gd name="T16" fmla="*/ 0 60000 65536"/>
                  <a:gd name="T17" fmla="*/ 0 60000 65536"/>
                  <a:gd name="T18" fmla="*/ 0 w 1071"/>
                  <a:gd name="T19" fmla="*/ 0 h 483"/>
                  <a:gd name="T20" fmla="*/ 1071 w 1071"/>
                  <a:gd name="T21" fmla="*/ 483 h 483"/>
                </a:gdLst>
                <a:ahLst/>
                <a:cxnLst>
                  <a:cxn ang="T12">
                    <a:pos x="T0" y="T1"/>
                  </a:cxn>
                  <a:cxn ang="T13">
                    <a:pos x="T2" y="T3"/>
                  </a:cxn>
                  <a:cxn ang="T14">
                    <a:pos x="T4" y="T5"/>
                  </a:cxn>
                  <a:cxn ang="T15">
                    <a:pos x="T6" y="T7"/>
                  </a:cxn>
                  <a:cxn ang="T16">
                    <a:pos x="T8" y="T9"/>
                  </a:cxn>
                  <a:cxn ang="T17">
                    <a:pos x="T10" y="T11"/>
                  </a:cxn>
                </a:cxnLst>
                <a:rect l="T18" t="T19" r="T20" b="T21"/>
                <a:pathLst>
                  <a:path w="1071" h="483">
                    <a:moveTo>
                      <a:pt x="23" y="405"/>
                    </a:moveTo>
                    <a:lnTo>
                      <a:pt x="0" y="482"/>
                    </a:lnTo>
                    <a:lnTo>
                      <a:pt x="1070" y="482"/>
                    </a:lnTo>
                    <a:lnTo>
                      <a:pt x="1070" y="0"/>
                    </a:lnTo>
                    <a:lnTo>
                      <a:pt x="1060" y="18"/>
                    </a:lnTo>
                    <a:lnTo>
                      <a:pt x="23" y="405"/>
                    </a:lnTo>
                  </a:path>
                </a:pathLst>
              </a:custGeom>
              <a:solidFill>
                <a:srgbClr val="A2FFA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zh-CN" altLang="en-US"/>
              </a:p>
            </p:txBody>
          </p:sp>
          <p:sp>
            <p:nvSpPr>
              <p:cNvPr id="175140" name="Freeform 1056"/>
              <p:cNvSpPr>
                <a:spLocks/>
              </p:cNvSpPr>
              <p:nvPr/>
            </p:nvSpPr>
            <p:spPr bwMode="auto">
              <a:xfrm>
                <a:off x="3441" y="3022"/>
                <a:ext cx="1072" cy="487"/>
              </a:xfrm>
              <a:custGeom>
                <a:avLst/>
                <a:gdLst>
                  <a:gd name="T0" fmla="*/ 1057 w 1072"/>
                  <a:gd name="T1" fmla="*/ 30 h 487"/>
                  <a:gd name="T2" fmla="*/ 1071 w 1072"/>
                  <a:gd name="T3" fmla="*/ 0 h 487"/>
                  <a:gd name="T4" fmla="*/ 0 w 1072"/>
                  <a:gd name="T5" fmla="*/ 0 h 487"/>
                  <a:gd name="T6" fmla="*/ 0 w 1072"/>
                  <a:gd name="T7" fmla="*/ 486 h 487"/>
                  <a:gd name="T8" fmla="*/ 15 w 1072"/>
                  <a:gd name="T9" fmla="*/ 424 h 487"/>
                  <a:gd name="T10" fmla="*/ 1057 w 1072"/>
                  <a:gd name="T11" fmla="*/ 30 h 487"/>
                  <a:gd name="T12" fmla="*/ 0 60000 65536"/>
                  <a:gd name="T13" fmla="*/ 0 60000 65536"/>
                  <a:gd name="T14" fmla="*/ 0 60000 65536"/>
                  <a:gd name="T15" fmla="*/ 0 60000 65536"/>
                  <a:gd name="T16" fmla="*/ 0 60000 65536"/>
                  <a:gd name="T17" fmla="*/ 0 60000 65536"/>
                  <a:gd name="T18" fmla="*/ 0 w 1072"/>
                  <a:gd name="T19" fmla="*/ 0 h 487"/>
                  <a:gd name="T20" fmla="*/ 1072 w 1072"/>
                  <a:gd name="T21" fmla="*/ 487 h 487"/>
                </a:gdLst>
                <a:ahLst/>
                <a:cxnLst>
                  <a:cxn ang="T12">
                    <a:pos x="T0" y="T1"/>
                  </a:cxn>
                  <a:cxn ang="T13">
                    <a:pos x="T2" y="T3"/>
                  </a:cxn>
                  <a:cxn ang="T14">
                    <a:pos x="T4" y="T5"/>
                  </a:cxn>
                  <a:cxn ang="T15">
                    <a:pos x="T6" y="T7"/>
                  </a:cxn>
                  <a:cxn ang="T16">
                    <a:pos x="T8" y="T9"/>
                  </a:cxn>
                  <a:cxn ang="T17">
                    <a:pos x="T10" y="T11"/>
                  </a:cxn>
                </a:cxnLst>
                <a:rect l="T18" t="T19" r="T20" b="T21"/>
                <a:pathLst>
                  <a:path w="1072" h="487">
                    <a:moveTo>
                      <a:pt x="1057" y="30"/>
                    </a:moveTo>
                    <a:lnTo>
                      <a:pt x="1071" y="0"/>
                    </a:lnTo>
                    <a:lnTo>
                      <a:pt x="0" y="0"/>
                    </a:lnTo>
                    <a:lnTo>
                      <a:pt x="0" y="486"/>
                    </a:lnTo>
                    <a:lnTo>
                      <a:pt x="15" y="424"/>
                    </a:lnTo>
                    <a:lnTo>
                      <a:pt x="1057" y="30"/>
                    </a:lnTo>
                  </a:path>
                </a:pathLst>
              </a:custGeom>
              <a:solidFill>
                <a:srgbClr val="003E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zh-CN" altLang="en-US"/>
              </a:p>
            </p:txBody>
          </p:sp>
          <p:sp>
            <p:nvSpPr>
              <p:cNvPr id="175141" name="Rectangle 1057"/>
              <p:cNvSpPr>
                <a:spLocks noChangeArrowheads="1"/>
              </p:cNvSpPr>
              <p:nvPr/>
            </p:nvSpPr>
            <p:spPr bwMode="auto">
              <a:xfrm>
                <a:off x="3447" y="3042"/>
                <a:ext cx="1058" cy="443"/>
              </a:xfrm>
              <a:prstGeom prst="rect">
                <a:avLst/>
              </a:prstGeom>
              <a:gradFill rotWithShape="0">
                <a:gsLst>
                  <a:gs pos="0">
                    <a:srgbClr val="005700"/>
                  </a:gs>
                  <a:gs pos="50000">
                    <a:srgbClr val="00AE00"/>
                  </a:gs>
                  <a:gs pos="100000">
                    <a:srgbClr val="005700"/>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grpSp>
        <p:sp>
          <p:nvSpPr>
            <p:cNvPr id="175137" name="Rectangle 1058"/>
            <p:cNvSpPr>
              <a:spLocks noChangeArrowheads="1"/>
            </p:cNvSpPr>
            <p:nvPr/>
          </p:nvSpPr>
          <p:spPr bwMode="auto">
            <a:xfrm>
              <a:off x="1104" y="3216"/>
              <a:ext cx="139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Tx/>
                <a:buNone/>
              </a:pPr>
              <a:r>
                <a:rPr kumimoji="1" lang="zh-CN" altLang="en-US" sz="2400">
                  <a:solidFill>
                    <a:srgbClr val="FFFFFF"/>
                  </a:solidFill>
                  <a:latin typeface="宋体" panose="02010600030101010101" pitchFamily="2" charset="-122"/>
                </a:rPr>
                <a:t>基础控制层</a:t>
              </a:r>
            </a:p>
          </p:txBody>
        </p:sp>
      </p:grpSp>
      <p:grpSp>
        <p:nvGrpSpPr>
          <p:cNvPr id="175112" name="Group 1059"/>
          <p:cNvGrpSpPr>
            <a:grpSpLocks/>
          </p:cNvGrpSpPr>
          <p:nvPr/>
        </p:nvGrpSpPr>
        <p:grpSpPr bwMode="auto">
          <a:xfrm>
            <a:off x="3532188" y="3825875"/>
            <a:ext cx="2360612" cy="611188"/>
            <a:chOff x="1104" y="2160"/>
            <a:chExt cx="1488" cy="384"/>
          </a:xfrm>
        </p:grpSpPr>
        <p:grpSp>
          <p:nvGrpSpPr>
            <p:cNvPr id="175130" name="Group 1060"/>
            <p:cNvGrpSpPr>
              <a:grpSpLocks/>
            </p:cNvGrpSpPr>
            <p:nvPr/>
          </p:nvGrpSpPr>
          <p:grpSpPr bwMode="auto">
            <a:xfrm>
              <a:off x="1104" y="2160"/>
              <a:ext cx="1488" cy="384"/>
              <a:chOff x="3423" y="2976"/>
              <a:chExt cx="1105" cy="580"/>
            </a:xfrm>
          </p:grpSpPr>
          <p:sp>
            <p:nvSpPr>
              <p:cNvPr id="175132" name="Rectangle 1061"/>
              <p:cNvSpPr>
                <a:spLocks noChangeArrowheads="1"/>
              </p:cNvSpPr>
              <p:nvPr/>
            </p:nvSpPr>
            <p:spPr bwMode="auto">
              <a:xfrm>
                <a:off x="3423" y="2976"/>
                <a:ext cx="1105" cy="580"/>
              </a:xfrm>
              <a:prstGeom prst="rect">
                <a:avLst/>
              </a:prstGeom>
              <a:gradFill rotWithShape="0">
                <a:gsLst>
                  <a:gs pos="0">
                    <a:srgbClr val="00AE00"/>
                  </a:gs>
                  <a:gs pos="50000">
                    <a:srgbClr val="4CC64C"/>
                  </a:gs>
                  <a:gs pos="100000">
                    <a:srgbClr val="00AE00"/>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75133" name="Freeform 1062"/>
              <p:cNvSpPr>
                <a:spLocks/>
              </p:cNvSpPr>
              <p:nvPr/>
            </p:nvSpPr>
            <p:spPr bwMode="auto">
              <a:xfrm>
                <a:off x="3439" y="3022"/>
                <a:ext cx="1071" cy="483"/>
              </a:xfrm>
              <a:custGeom>
                <a:avLst/>
                <a:gdLst>
                  <a:gd name="T0" fmla="*/ 23 w 1071"/>
                  <a:gd name="T1" fmla="*/ 405 h 483"/>
                  <a:gd name="T2" fmla="*/ 0 w 1071"/>
                  <a:gd name="T3" fmla="*/ 482 h 483"/>
                  <a:gd name="T4" fmla="*/ 1070 w 1071"/>
                  <a:gd name="T5" fmla="*/ 482 h 483"/>
                  <a:gd name="T6" fmla="*/ 1070 w 1071"/>
                  <a:gd name="T7" fmla="*/ 0 h 483"/>
                  <a:gd name="T8" fmla="*/ 1060 w 1071"/>
                  <a:gd name="T9" fmla="*/ 18 h 483"/>
                  <a:gd name="T10" fmla="*/ 23 w 1071"/>
                  <a:gd name="T11" fmla="*/ 405 h 483"/>
                  <a:gd name="T12" fmla="*/ 0 60000 65536"/>
                  <a:gd name="T13" fmla="*/ 0 60000 65536"/>
                  <a:gd name="T14" fmla="*/ 0 60000 65536"/>
                  <a:gd name="T15" fmla="*/ 0 60000 65536"/>
                  <a:gd name="T16" fmla="*/ 0 60000 65536"/>
                  <a:gd name="T17" fmla="*/ 0 60000 65536"/>
                  <a:gd name="T18" fmla="*/ 0 w 1071"/>
                  <a:gd name="T19" fmla="*/ 0 h 483"/>
                  <a:gd name="T20" fmla="*/ 1071 w 1071"/>
                  <a:gd name="T21" fmla="*/ 483 h 483"/>
                </a:gdLst>
                <a:ahLst/>
                <a:cxnLst>
                  <a:cxn ang="T12">
                    <a:pos x="T0" y="T1"/>
                  </a:cxn>
                  <a:cxn ang="T13">
                    <a:pos x="T2" y="T3"/>
                  </a:cxn>
                  <a:cxn ang="T14">
                    <a:pos x="T4" y="T5"/>
                  </a:cxn>
                  <a:cxn ang="T15">
                    <a:pos x="T6" y="T7"/>
                  </a:cxn>
                  <a:cxn ang="T16">
                    <a:pos x="T8" y="T9"/>
                  </a:cxn>
                  <a:cxn ang="T17">
                    <a:pos x="T10" y="T11"/>
                  </a:cxn>
                </a:cxnLst>
                <a:rect l="T18" t="T19" r="T20" b="T21"/>
                <a:pathLst>
                  <a:path w="1071" h="483">
                    <a:moveTo>
                      <a:pt x="23" y="405"/>
                    </a:moveTo>
                    <a:lnTo>
                      <a:pt x="0" y="482"/>
                    </a:lnTo>
                    <a:lnTo>
                      <a:pt x="1070" y="482"/>
                    </a:lnTo>
                    <a:lnTo>
                      <a:pt x="1070" y="0"/>
                    </a:lnTo>
                    <a:lnTo>
                      <a:pt x="1060" y="18"/>
                    </a:lnTo>
                    <a:lnTo>
                      <a:pt x="23" y="405"/>
                    </a:lnTo>
                  </a:path>
                </a:pathLst>
              </a:custGeom>
              <a:solidFill>
                <a:srgbClr val="A2FFA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zh-CN" altLang="en-US"/>
              </a:p>
            </p:txBody>
          </p:sp>
          <p:sp>
            <p:nvSpPr>
              <p:cNvPr id="175134" name="Freeform 1063"/>
              <p:cNvSpPr>
                <a:spLocks/>
              </p:cNvSpPr>
              <p:nvPr/>
            </p:nvSpPr>
            <p:spPr bwMode="auto">
              <a:xfrm>
                <a:off x="3441" y="3022"/>
                <a:ext cx="1072" cy="487"/>
              </a:xfrm>
              <a:custGeom>
                <a:avLst/>
                <a:gdLst>
                  <a:gd name="T0" fmla="*/ 1057 w 1072"/>
                  <a:gd name="T1" fmla="*/ 30 h 487"/>
                  <a:gd name="T2" fmla="*/ 1071 w 1072"/>
                  <a:gd name="T3" fmla="*/ 0 h 487"/>
                  <a:gd name="T4" fmla="*/ 0 w 1072"/>
                  <a:gd name="T5" fmla="*/ 0 h 487"/>
                  <a:gd name="T6" fmla="*/ 0 w 1072"/>
                  <a:gd name="T7" fmla="*/ 486 h 487"/>
                  <a:gd name="T8" fmla="*/ 15 w 1072"/>
                  <a:gd name="T9" fmla="*/ 424 h 487"/>
                  <a:gd name="T10" fmla="*/ 1057 w 1072"/>
                  <a:gd name="T11" fmla="*/ 30 h 487"/>
                  <a:gd name="T12" fmla="*/ 0 60000 65536"/>
                  <a:gd name="T13" fmla="*/ 0 60000 65536"/>
                  <a:gd name="T14" fmla="*/ 0 60000 65536"/>
                  <a:gd name="T15" fmla="*/ 0 60000 65536"/>
                  <a:gd name="T16" fmla="*/ 0 60000 65536"/>
                  <a:gd name="T17" fmla="*/ 0 60000 65536"/>
                  <a:gd name="T18" fmla="*/ 0 w 1072"/>
                  <a:gd name="T19" fmla="*/ 0 h 487"/>
                  <a:gd name="T20" fmla="*/ 1072 w 1072"/>
                  <a:gd name="T21" fmla="*/ 487 h 487"/>
                </a:gdLst>
                <a:ahLst/>
                <a:cxnLst>
                  <a:cxn ang="T12">
                    <a:pos x="T0" y="T1"/>
                  </a:cxn>
                  <a:cxn ang="T13">
                    <a:pos x="T2" y="T3"/>
                  </a:cxn>
                  <a:cxn ang="T14">
                    <a:pos x="T4" y="T5"/>
                  </a:cxn>
                  <a:cxn ang="T15">
                    <a:pos x="T6" y="T7"/>
                  </a:cxn>
                  <a:cxn ang="T16">
                    <a:pos x="T8" y="T9"/>
                  </a:cxn>
                  <a:cxn ang="T17">
                    <a:pos x="T10" y="T11"/>
                  </a:cxn>
                </a:cxnLst>
                <a:rect l="T18" t="T19" r="T20" b="T21"/>
                <a:pathLst>
                  <a:path w="1072" h="487">
                    <a:moveTo>
                      <a:pt x="1057" y="30"/>
                    </a:moveTo>
                    <a:lnTo>
                      <a:pt x="1071" y="0"/>
                    </a:lnTo>
                    <a:lnTo>
                      <a:pt x="0" y="0"/>
                    </a:lnTo>
                    <a:lnTo>
                      <a:pt x="0" y="486"/>
                    </a:lnTo>
                    <a:lnTo>
                      <a:pt x="15" y="424"/>
                    </a:lnTo>
                    <a:lnTo>
                      <a:pt x="1057" y="30"/>
                    </a:lnTo>
                  </a:path>
                </a:pathLst>
              </a:custGeom>
              <a:solidFill>
                <a:srgbClr val="003E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zh-CN" altLang="en-US"/>
              </a:p>
            </p:txBody>
          </p:sp>
          <p:sp>
            <p:nvSpPr>
              <p:cNvPr id="175135" name="Rectangle 1064"/>
              <p:cNvSpPr>
                <a:spLocks noChangeArrowheads="1"/>
              </p:cNvSpPr>
              <p:nvPr/>
            </p:nvSpPr>
            <p:spPr bwMode="auto">
              <a:xfrm>
                <a:off x="3447" y="3042"/>
                <a:ext cx="1058" cy="443"/>
              </a:xfrm>
              <a:prstGeom prst="rect">
                <a:avLst/>
              </a:prstGeom>
              <a:gradFill rotWithShape="0">
                <a:gsLst>
                  <a:gs pos="0">
                    <a:srgbClr val="005700"/>
                  </a:gs>
                  <a:gs pos="50000">
                    <a:srgbClr val="00AE00"/>
                  </a:gs>
                  <a:gs pos="100000">
                    <a:srgbClr val="005700"/>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grpSp>
        <p:sp>
          <p:nvSpPr>
            <p:cNvPr id="175131" name="Rectangle 1065"/>
            <p:cNvSpPr>
              <a:spLocks noChangeArrowheads="1"/>
            </p:cNvSpPr>
            <p:nvPr/>
          </p:nvSpPr>
          <p:spPr bwMode="auto">
            <a:xfrm>
              <a:off x="1104" y="2208"/>
              <a:ext cx="139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Tx/>
                <a:buNone/>
              </a:pPr>
              <a:r>
                <a:rPr kumimoji="1" lang="zh-CN" altLang="en-US" sz="2400">
                  <a:solidFill>
                    <a:srgbClr val="FFFFFF"/>
                  </a:solidFill>
                  <a:latin typeface="宋体" panose="02010600030101010101" pitchFamily="2" charset="-122"/>
                </a:rPr>
                <a:t>生产调度层</a:t>
              </a:r>
            </a:p>
          </p:txBody>
        </p:sp>
      </p:grpSp>
      <p:sp>
        <p:nvSpPr>
          <p:cNvPr id="175113" name="AutoShape 1066"/>
          <p:cNvSpPr>
            <a:spLocks noChangeArrowheads="1"/>
          </p:cNvSpPr>
          <p:nvPr/>
        </p:nvSpPr>
        <p:spPr bwMode="auto">
          <a:xfrm>
            <a:off x="1931988" y="1844675"/>
            <a:ext cx="762000" cy="4648200"/>
          </a:xfrm>
          <a:prstGeom prst="bevel">
            <a:avLst>
              <a:gd name="adj" fmla="val 12500"/>
            </a:avLst>
          </a:prstGeom>
          <a:solidFill>
            <a:srgbClr val="008080"/>
          </a:solidFill>
          <a:ln w="12700">
            <a:solidFill>
              <a:srgbClr val="FFFF00"/>
            </a:solidFill>
            <a:miter lim="800000"/>
            <a:headEnd type="none" w="sm" len="sm"/>
            <a:tailEnd type="none" w="sm" len="sm"/>
          </a:ln>
        </p:spPr>
        <p:txBody>
          <a:bodyPr wrap="none" anchor="ct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Tx/>
              <a:buNone/>
            </a:pPr>
            <a:r>
              <a:rPr kumimoji="1" lang="zh-CN" altLang="en-US" sz="2400">
                <a:latin typeface="Times New Roman" panose="02020603050405020304" pitchFamily="18" charset="0"/>
              </a:rPr>
              <a:t>计</a:t>
            </a:r>
          </a:p>
          <a:p>
            <a:pPr algn="ctr" eaLnBrk="1" hangingPunct="1">
              <a:lnSpc>
                <a:spcPct val="100000"/>
              </a:lnSpc>
              <a:spcBef>
                <a:spcPct val="0"/>
              </a:spcBef>
              <a:buClrTx/>
              <a:buFontTx/>
              <a:buNone/>
            </a:pPr>
            <a:endParaRPr kumimoji="1" lang="zh-CN" altLang="en-US" sz="2400">
              <a:latin typeface="Times New Roman" panose="02020603050405020304" pitchFamily="18" charset="0"/>
            </a:endParaRPr>
          </a:p>
          <a:p>
            <a:pPr algn="ctr" eaLnBrk="1" hangingPunct="1">
              <a:lnSpc>
                <a:spcPct val="100000"/>
              </a:lnSpc>
              <a:spcBef>
                <a:spcPct val="0"/>
              </a:spcBef>
              <a:buClrTx/>
              <a:buFontTx/>
              <a:buNone/>
            </a:pPr>
            <a:r>
              <a:rPr kumimoji="1" lang="zh-CN" altLang="en-US" sz="2400">
                <a:latin typeface="Times New Roman" panose="02020603050405020304" pitchFamily="18" charset="0"/>
              </a:rPr>
              <a:t>算</a:t>
            </a:r>
          </a:p>
          <a:p>
            <a:pPr algn="ctr" eaLnBrk="1" hangingPunct="1">
              <a:lnSpc>
                <a:spcPct val="100000"/>
              </a:lnSpc>
              <a:spcBef>
                <a:spcPct val="0"/>
              </a:spcBef>
              <a:buClrTx/>
              <a:buFontTx/>
              <a:buNone/>
            </a:pPr>
            <a:endParaRPr kumimoji="1" lang="zh-CN" altLang="en-US" sz="2400">
              <a:latin typeface="Times New Roman" panose="02020603050405020304" pitchFamily="18" charset="0"/>
            </a:endParaRPr>
          </a:p>
          <a:p>
            <a:pPr algn="ctr" eaLnBrk="1" hangingPunct="1">
              <a:lnSpc>
                <a:spcPct val="100000"/>
              </a:lnSpc>
              <a:spcBef>
                <a:spcPct val="0"/>
              </a:spcBef>
              <a:buClrTx/>
              <a:buFontTx/>
              <a:buNone/>
            </a:pPr>
            <a:r>
              <a:rPr kumimoji="1" lang="zh-CN" altLang="en-US" sz="2400">
                <a:latin typeface="Times New Roman" panose="02020603050405020304" pitchFamily="18" charset="0"/>
              </a:rPr>
              <a:t>机</a:t>
            </a:r>
          </a:p>
          <a:p>
            <a:pPr algn="ctr" eaLnBrk="1" hangingPunct="1">
              <a:lnSpc>
                <a:spcPct val="100000"/>
              </a:lnSpc>
              <a:spcBef>
                <a:spcPct val="0"/>
              </a:spcBef>
              <a:buClrTx/>
              <a:buFontTx/>
              <a:buNone/>
            </a:pPr>
            <a:endParaRPr kumimoji="1" lang="zh-CN" altLang="en-US" sz="2400">
              <a:latin typeface="Times New Roman" panose="02020603050405020304" pitchFamily="18" charset="0"/>
            </a:endParaRPr>
          </a:p>
          <a:p>
            <a:pPr algn="ctr" eaLnBrk="1" hangingPunct="1">
              <a:lnSpc>
                <a:spcPct val="100000"/>
              </a:lnSpc>
              <a:spcBef>
                <a:spcPct val="0"/>
              </a:spcBef>
              <a:buClrTx/>
              <a:buFontTx/>
              <a:buNone/>
            </a:pPr>
            <a:r>
              <a:rPr kumimoji="1" lang="zh-CN" altLang="en-US" sz="2400">
                <a:latin typeface="Times New Roman" panose="02020603050405020304" pitchFamily="18" charset="0"/>
              </a:rPr>
              <a:t>网</a:t>
            </a:r>
          </a:p>
          <a:p>
            <a:pPr algn="ctr" eaLnBrk="1" hangingPunct="1">
              <a:lnSpc>
                <a:spcPct val="100000"/>
              </a:lnSpc>
              <a:spcBef>
                <a:spcPct val="0"/>
              </a:spcBef>
              <a:buClrTx/>
              <a:buFontTx/>
              <a:buNone/>
            </a:pPr>
            <a:endParaRPr kumimoji="1" lang="zh-CN" altLang="en-US" sz="2400">
              <a:latin typeface="Times New Roman" panose="02020603050405020304" pitchFamily="18" charset="0"/>
            </a:endParaRPr>
          </a:p>
          <a:p>
            <a:pPr algn="ctr" eaLnBrk="1" hangingPunct="1">
              <a:lnSpc>
                <a:spcPct val="100000"/>
              </a:lnSpc>
              <a:spcBef>
                <a:spcPct val="0"/>
              </a:spcBef>
              <a:buClrTx/>
              <a:buFontTx/>
              <a:buNone/>
            </a:pPr>
            <a:r>
              <a:rPr kumimoji="1" lang="zh-CN" altLang="en-US" sz="2400">
                <a:latin typeface="Times New Roman" panose="02020603050405020304" pitchFamily="18" charset="0"/>
              </a:rPr>
              <a:t>络</a:t>
            </a:r>
          </a:p>
        </p:txBody>
      </p:sp>
      <p:sp>
        <p:nvSpPr>
          <p:cNvPr id="175114" name="AutoShape 1067"/>
          <p:cNvSpPr>
            <a:spLocks noChangeArrowheads="1"/>
          </p:cNvSpPr>
          <p:nvPr/>
        </p:nvSpPr>
        <p:spPr bwMode="auto">
          <a:xfrm>
            <a:off x="6732588" y="1844675"/>
            <a:ext cx="762000" cy="4495800"/>
          </a:xfrm>
          <a:prstGeom prst="bevel">
            <a:avLst>
              <a:gd name="adj" fmla="val 12500"/>
            </a:avLst>
          </a:prstGeom>
          <a:solidFill>
            <a:srgbClr val="008080"/>
          </a:solidFill>
          <a:ln w="12700">
            <a:solidFill>
              <a:srgbClr val="FFFF00"/>
            </a:solidFill>
            <a:miter lim="800000"/>
            <a:headEnd type="none" w="sm" len="sm"/>
            <a:tailEnd type="none" w="sm" len="sm"/>
          </a:ln>
        </p:spPr>
        <p:txBody>
          <a:bodyPr wrap="none" anchor="ct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Tx/>
              <a:buNone/>
            </a:pPr>
            <a:endParaRPr kumimoji="1" lang="en-US" altLang="zh-CN" sz="2400">
              <a:solidFill>
                <a:srgbClr val="FF9933"/>
              </a:solidFill>
              <a:latin typeface="Times New Roman" panose="02020603050405020304" pitchFamily="18" charset="0"/>
            </a:endParaRPr>
          </a:p>
          <a:p>
            <a:pPr algn="ctr" eaLnBrk="1" hangingPunct="1">
              <a:lnSpc>
                <a:spcPct val="100000"/>
              </a:lnSpc>
              <a:spcBef>
                <a:spcPct val="0"/>
              </a:spcBef>
              <a:buClrTx/>
              <a:buFontTx/>
              <a:buNone/>
            </a:pPr>
            <a:r>
              <a:rPr kumimoji="1" lang="zh-CN" altLang="en-US" sz="2400">
                <a:latin typeface="Times New Roman" panose="02020603050405020304" pitchFamily="18" charset="0"/>
              </a:rPr>
              <a:t>数</a:t>
            </a:r>
          </a:p>
          <a:p>
            <a:pPr algn="ctr" eaLnBrk="1" hangingPunct="1">
              <a:lnSpc>
                <a:spcPct val="100000"/>
              </a:lnSpc>
              <a:spcBef>
                <a:spcPct val="0"/>
              </a:spcBef>
              <a:buClrTx/>
              <a:buFontTx/>
              <a:buNone/>
            </a:pPr>
            <a:endParaRPr kumimoji="1" lang="zh-CN" altLang="en-US" sz="2400">
              <a:latin typeface="Times New Roman" panose="02020603050405020304" pitchFamily="18" charset="0"/>
            </a:endParaRPr>
          </a:p>
          <a:p>
            <a:pPr algn="ctr" eaLnBrk="1" hangingPunct="1">
              <a:lnSpc>
                <a:spcPct val="100000"/>
              </a:lnSpc>
              <a:spcBef>
                <a:spcPct val="0"/>
              </a:spcBef>
              <a:buClrTx/>
              <a:buFontTx/>
              <a:buNone/>
            </a:pPr>
            <a:r>
              <a:rPr kumimoji="1" lang="zh-CN" altLang="en-US" sz="2400">
                <a:latin typeface="Times New Roman" panose="02020603050405020304" pitchFamily="18" charset="0"/>
              </a:rPr>
              <a:t>据</a:t>
            </a:r>
          </a:p>
          <a:p>
            <a:pPr algn="ctr" eaLnBrk="1" hangingPunct="1">
              <a:lnSpc>
                <a:spcPct val="100000"/>
              </a:lnSpc>
              <a:spcBef>
                <a:spcPct val="0"/>
              </a:spcBef>
              <a:buClrTx/>
              <a:buFontTx/>
              <a:buNone/>
            </a:pPr>
            <a:endParaRPr kumimoji="1" lang="zh-CN" altLang="en-US" sz="2400">
              <a:latin typeface="Times New Roman" panose="02020603050405020304" pitchFamily="18" charset="0"/>
            </a:endParaRPr>
          </a:p>
          <a:p>
            <a:pPr algn="ctr" eaLnBrk="1" hangingPunct="1">
              <a:lnSpc>
                <a:spcPct val="100000"/>
              </a:lnSpc>
              <a:spcBef>
                <a:spcPct val="0"/>
              </a:spcBef>
              <a:buClrTx/>
              <a:buFontTx/>
              <a:buNone/>
            </a:pPr>
            <a:r>
              <a:rPr kumimoji="1" lang="zh-CN" altLang="en-US" sz="2400">
                <a:latin typeface="Times New Roman" panose="02020603050405020304" pitchFamily="18" charset="0"/>
              </a:rPr>
              <a:t>库</a:t>
            </a:r>
          </a:p>
          <a:p>
            <a:pPr algn="ctr" eaLnBrk="1" hangingPunct="1">
              <a:lnSpc>
                <a:spcPct val="100000"/>
              </a:lnSpc>
              <a:spcBef>
                <a:spcPct val="0"/>
              </a:spcBef>
              <a:buClrTx/>
              <a:buFontTx/>
              <a:buNone/>
            </a:pPr>
            <a:endParaRPr kumimoji="1" lang="en-US" altLang="zh-CN" sz="2400">
              <a:latin typeface="Times New Roman" panose="02020603050405020304" pitchFamily="18" charset="0"/>
            </a:endParaRPr>
          </a:p>
        </p:txBody>
      </p:sp>
      <p:sp>
        <p:nvSpPr>
          <p:cNvPr id="175115" name="AutoShape 1068"/>
          <p:cNvSpPr>
            <a:spLocks noChangeArrowheads="1"/>
          </p:cNvSpPr>
          <p:nvPr/>
        </p:nvSpPr>
        <p:spPr bwMode="auto">
          <a:xfrm>
            <a:off x="2770188" y="6035675"/>
            <a:ext cx="762000" cy="152400"/>
          </a:xfrm>
          <a:prstGeom prst="leftRightArrow">
            <a:avLst>
              <a:gd name="adj1" fmla="val 50000"/>
              <a:gd name="adj2" fmla="val 100000"/>
            </a:avLst>
          </a:prstGeom>
          <a:solidFill>
            <a:srgbClr val="FFFF00"/>
          </a:solidFill>
          <a:ln w="12700">
            <a:solidFill>
              <a:srgbClr val="F5B181"/>
            </a:solidFill>
            <a:miter lim="800000"/>
            <a:headEnd type="none" w="sm" len="sm"/>
            <a:tailEnd type="none" w="sm" len="sm"/>
          </a:ln>
        </p:spPr>
        <p:txBody>
          <a:bodyPr wrap="none" anchor="ct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75116" name="AutoShape 1069"/>
          <p:cNvSpPr>
            <a:spLocks noChangeArrowheads="1"/>
          </p:cNvSpPr>
          <p:nvPr/>
        </p:nvSpPr>
        <p:spPr bwMode="auto">
          <a:xfrm>
            <a:off x="2770188" y="5045075"/>
            <a:ext cx="762000" cy="152400"/>
          </a:xfrm>
          <a:prstGeom prst="leftRightArrow">
            <a:avLst>
              <a:gd name="adj1" fmla="val 50000"/>
              <a:gd name="adj2" fmla="val 100000"/>
            </a:avLst>
          </a:prstGeom>
          <a:solidFill>
            <a:srgbClr val="FFFF00"/>
          </a:solidFill>
          <a:ln w="12700">
            <a:solidFill>
              <a:srgbClr val="F5B181"/>
            </a:solidFill>
            <a:miter lim="800000"/>
            <a:headEnd type="none" w="sm" len="sm"/>
            <a:tailEnd type="none" w="sm" len="sm"/>
          </a:ln>
        </p:spPr>
        <p:txBody>
          <a:bodyPr wrap="none" anchor="ct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75117" name="AutoShape 1070"/>
          <p:cNvSpPr>
            <a:spLocks noChangeArrowheads="1"/>
          </p:cNvSpPr>
          <p:nvPr/>
        </p:nvSpPr>
        <p:spPr bwMode="auto">
          <a:xfrm>
            <a:off x="2770188" y="4054475"/>
            <a:ext cx="762000" cy="152400"/>
          </a:xfrm>
          <a:prstGeom prst="leftRightArrow">
            <a:avLst>
              <a:gd name="adj1" fmla="val 50000"/>
              <a:gd name="adj2" fmla="val 100000"/>
            </a:avLst>
          </a:prstGeom>
          <a:solidFill>
            <a:srgbClr val="FFFF00"/>
          </a:solidFill>
          <a:ln w="12700">
            <a:solidFill>
              <a:srgbClr val="F5B181"/>
            </a:solidFill>
            <a:miter lim="800000"/>
            <a:headEnd type="none" w="sm" len="sm"/>
            <a:tailEnd type="none" w="sm" len="sm"/>
          </a:ln>
        </p:spPr>
        <p:txBody>
          <a:bodyPr wrap="none" anchor="ct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75118" name="AutoShape 1071"/>
          <p:cNvSpPr>
            <a:spLocks noChangeArrowheads="1"/>
          </p:cNvSpPr>
          <p:nvPr/>
        </p:nvSpPr>
        <p:spPr bwMode="auto">
          <a:xfrm>
            <a:off x="2770188" y="3063875"/>
            <a:ext cx="762000" cy="152400"/>
          </a:xfrm>
          <a:prstGeom prst="leftRightArrow">
            <a:avLst>
              <a:gd name="adj1" fmla="val 50000"/>
              <a:gd name="adj2" fmla="val 100000"/>
            </a:avLst>
          </a:prstGeom>
          <a:solidFill>
            <a:srgbClr val="FFFF00"/>
          </a:solidFill>
          <a:ln w="12700">
            <a:solidFill>
              <a:srgbClr val="F5B181"/>
            </a:solidFill>
            <a:miter lim="800000"/>
            <a:headEnd type="none" w="sm" len="sm"/>
            <a:tailEnd type="none" w="sm" len="sm"/>
          </a:ln>
        </p:spPr>
        <p:txBody>
          <a:bodyPr wrap="none" anchor="ct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75119" name="AutoShape 1072"/>
          <p:cNvSpPr>
            <a:spLocks noChangeArrowheads="1"/>
          </p:cNvSpPr>
          <p:nvPr/>
        </p:nvSpPr>
        <p:spPr bwMode="auto">
          <a:xfrm>
            <a:off x="2770188" y="2073275"/>
            <a:ext cx="762000" cy="152400"/>
          </a:xfrm>
          <a:prstGeom prst="leftRightArrow">
            <a:avLst>
              <a:gd name="adj1" fmla="val 50000"/>
              <a:gd name="adj2" fmla="val 100000"/>
            </a:avLst>
          </a:prstGeom>
          <a:solidFill>
            <a:srgbClr val="FFFF00"/>
          </a:solidFill>
          <a:ln w="12700">
            <a:solidFill>
              <a:srgbClr val="F5B181"/>
            </a:solidFill>
            <a:miter lim="800000"/>
            <a:headEnd type="none" w="sm" len="sm"/>
            <a:tailEnd type="none" w="sm" len="sm"/>
          </a:ln>
        </p:spPr>
        <p:txBody>
          <a:bodyPr wrap="none" anchor="ct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75120" name="AutoShape 1073"/>
          <p:cNvSpPr>
            <a:spLocks noChangeArrowheads="1"/>
          </p:cNvSpPr>
          <p:nvPr/>
        </p:nvSpPr>
        <p:spPr bwMode="auto">
          <a:xfrm>
            <a:off x="5894388" y="6035675"/>
            <a:ext cx="762000" cy="152400"/>
          </a:xfrm>
          <a:prstGeom prst="leftRightArrow">
            <a:avLst>
              <a:gd name="adj1" fmla="val 50000"/>
              <a:gd name="adj2" fmla="val 100000"/>
            </a:avLst>
          </a:prstGeom>
          <a:solidFill>
            <a:srgbClr val="FFFF00"/>
          </a:solidFill>
          <a:ln w="12700">
            <a:solidFill>
              <a:srgbClr val="F5B181"/>
            </a:solidFill>
            <a:miter lim="800000"/>
            <a:headEnd type="none" w="sm" len="sm"/>
            <a:tailEnd type="none" w="sm" len="sm"/>
          </a:ln>
        </p:spPr>
        <p:txBody>
          <a:bodyPr wrap="none" anchor="ct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75121" name="AutoShape 1074"/>
          <p:cNvSpPr>
            <a:spLocks noChangeArrowheads="1"/>
          </p:cNvSpPr>
          <p:nvPr/>
        </p:nvSpPr>
        <p:spPr bwMode="auto">
          <a:xfrm>
            <a:off x="5894388" y="5045075"/>
            <a:ext cx="762000" cy="152400"/>
          </a:xfrm>
          <a:prstGeom prst="leftRightArrow">
            <a:avLst>
              <a:gd name="adj1" fmla="val 50000"/>
              <a:gd name="adj2" fmla="val 100000"/>
            </a:avLst>
          </a:prstGeom>
          <a:solidFill>
            <a:srgbClr val="FFFF00"/>
          </a:solidFill>
          <a:ln w="12700">
            <a:solidFill>
              <a:srgbClr val="F5B181"/>
            </a:solidFill>
            <a:miter lim="800000"/>
            <a:headEnd type="none" w="sm" len="sm"/>
            <a:tailEnd type="none" w="sm" len="sm"/>
          </a:ln>
        </p:spPr>
        <p:txBody>
          <a:bodyPr wrap="none" anchor="ct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75122" name="AutoShape 1075"/>
          <p:cNvSpPr>
            <a:spLocks noChangeArrowheads="1"/>
          </p:cNvSpPr>
          <p:nvPr/>
        </p:nvSpPr>
        <p:spPr bwMode="auto">
          <a:xfrm>
            <a:off x="5894388" y="4054475"/>
            <a:ext cx="762000" cy="152400"/>
          </a:xfrm>
          <a:prstGeom prst="leftRightArrow">
            <a:avLst>
              <a:gd name="adj1" fmla="val 50000"/>
              <a:gd name="adj2" fmla="val 100000"/>
            </a:avLst>
          </a:prstGeom>
          <a:solidFill>
            <a:srgbClr val="FFFF00"/>
          </a:solidFill>
          <a:ln w="12700">
            <a:solidFill>
              <a:srgbClr val="F5B181"/>
            </a:solidFill>
            <a:miter lim="800000"/>
            <a:headEnd type="none" w="sm" len="sm"/>
            <a:tailEnd type="none" w="sm" len="sm"/>
          </a:ln>
        </p:spPr>
        <p:txBody>
          <a:bodyPr wrap="none" anchor="ct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75123" name="AutoShape 1076"/>
          <p:cNvSpPr>
            <a:spLocks noChangeArrowheads="1"/>
          </p:cNvSpPr>
          <p:nvPr/>
        </p:nvSpPr>
        <p:spPr bwMode="auto">
          <a:xfrm>
            <a:off x="5894388" y="3063875"/>
            <a:ext cx="762000" cy="152400"/>
          </a:xfrm>
          <a:prstGeom prst="leftRightArrow">
            <a:avLst>
              <a:gd name="adj1" fmla="val 50000"/>
              <a:gd name="adj2" fmla="val 100000"/>
            </a:avLst>
          </a:prstGeom>
          <a:solidFill>
            <a:srgbClr val="FFFF00"/>
          </a:solidFill>
          <a:ln w="12700">
            <a:solidFill>
              <a:srgbClr val="F5B181"/>
            </a:solidFill>
            <a:miter lim="800000"/>
            <a:headEnd type="none" w="sm" len="sm"/>
            <a:tailEnd type="none" w="sm" len="sm"/>
          </a:ln>
        </p:spPr>
        <p:txBody>
          <a:bodyPr wrap="none" anchor="ct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75124" name="AutoShape 1077"/>
          <p:cNvSpPr>
            <a:spLocks noChangeArrowheads="1"/>
          </p:cNvSpPr>
          <p:nvPr/>
        </p:nvSpPr>
        <p:spPr bwMode="auto">
          <a:xfrm>
            <a:off x="5894388" y="2073275"/>
            <a:ext cx="762000" cy="152400"/>
          </a:xfrm>
          <a:prstGeom prst="leftRightArrow">
            <a:avLst>
              <a:gd name="adj1" fmla="val 50000"/>
              <a:gd name="adj2" fmla="val 100000"/>
            </a:avLst>
          </a:prstGeom>
          <a:solidFill>
            <a:srgbClr val="FFFF00"/>
          </a:solidFill>
          <a:ln w="12700">
            <a:solidFill>
              <a:srgbClr val="F5B181"/>
            </a:solidFill>
            <a:miter lim="800000"/>
            <a:headEnd type="none" w="sm" len="sm"/>
            <a:tailEnd type="none" w="sm" len="sm"/>
          </a:ln>
        </p:spPr>
        <p:txBody>
          <a:bodyPr wrap="none" anchor="ct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75125" name="AutoShape 1078"/>
          <p:cNvSpPr>
            <a:spLocks noChangeArrowheads="1"/>
          </p:cNvSpPr>
          <p:nvPr/>
        </p:nvSpPr>
        <p:spPr bwMode="auto">
          <a:xfrm>
            <a:off x="4370388" y="5426075"/>
            <a:ext cx="485775" cy="376238"/>
          </a:xfrm>
          <a:prstGeom prst="upDownArrow">
            <a:avLst>
              <a:gd name="adj1" fmla="val 52287"/>
              <a:gd name="adj2" fmla="val 28954"/>
            </a:avLst>
          </a:prstGeom>
          <a:solidFill>
            <a:srgbClr val="0000FF"/>
          </a:solidFill>
          <a:ln w="12700">
            <a:solidFill>
              <a:srgbClr val="F5B181"/>
            </a:solidFill>
            <a:miter lim="800000"/>
            <a:headEnd type="none" w="sm" len="sm"/>
            <a:tailEnd type="none" w="sm" len="sm"/>
          </a:ln>
        </p:spPr>
        <p:txBody>
          <a:bodyPr wrap="none" anchor="ct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75126" name="AutoShape 1079"/>
          <p:cNvSpPr>
            <a:spLocks noChangeArrowheads="1"/>
          </p:cNvSpPr>
          <p:nvPr/>
        </p:nvSpPr>
        <p:spPr bwMode="auto">
          <a:xfrm>
            <a:off x="4370388" y="4435475"/>
            <a:ext cx="485775" cy="376238"/>
          </a:xfrm>
          <a:prstGeom prst="upDownArrow">
            <a:avLst>
              <a:gd name="adj1" fmla="val 52287"/>
              <a:gd name="adj2" fmla="val 28954"/>
            </a:avLst>
          </a:prstGeom>
          <a:solidFill>
            <a:srgbClr val="0000FF"/>
          </a:solidFill>
          <a:ln w="12700">
            <a:solidFill>
              <a:srgbClr val="F5B181"/>
            </a:solidFill>
            <a:miter lim="800000"/>
            <a:headEnd type="none" w="sm" len="sm"/>
            <a:tailEnd type="none" w="sm" len="sm"/>
          </a:ln>
        </p:spPr>
        <p:txBody>
          <a:bodyPr wrap="none" anchor="ct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75127" name="AutoShape 1080"/>
          <p:cNvSpPr>
            <a:spLocks noChangeArrowheads="1"/>
          </p:cNvSpPr>
          <p:nvPr/>
        </p:nvSpPr>
        <p:spPr bwMode="auto">
          <a:xfrm>
            <a:off x="4370388" y="3444875"/>
            <a:ext cx="485775" cy="376238"/>
          </a:xfrm>
          <a:prstGeom prst="upDownArrow">
            <a:avLst>
              <a:gd name="adj1" fmla="val 52287"/>
              <a:gd name="adj2" fmla="val 28954"/>
            </a:avLst>
          </a:prstGeom>
          <a:solidFill>
            <a:srgbClr val="0000FF"/>
          </a:solidFill>
          <a:ln w="12700">
            <a:solidFill>
              <a:srgbClr val="F5B181"/>
            </a:solidFill>
            <a:miter lim="800000"/>
            <a:headEnd type="none" w="sm" len="sm"/>
            <a:tailEnd type="none" w="sm" len="sm"/>
          </a:ln>
        </p:spPr>
        <p:txBody>
          <a:bodyPr wrap="none" anchor="ct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175128" name="AutoShape 1081"/>
          <p:cNvSpPr>
            <a:spLocks noChangeArrowheads="1"/>
          </p:cNvSpPr>
          <p:nvPr/>
        </p:nvSpPr>
        <p:spPr bwMode="auto">
          <a:xfrm>
            <a:off x="4370388" y="2454275"/>
            <a:ext cx="485775" cy="376238"/>
          </a:xfrm>
          <a:prstGeom prst="upDownArrow">
            <a:avLst>
              <a:gd name="adj1" fmla="val 52287"/>
              <a:gd name="adj2" fmla="val 28954"/>
            </a:avLst>
          </a:prstGeom>
          <a:solidFill>
            <a:srgbClr val="0000FF"/>
          </a:solidFill>
          <a:ln w="12700">
            <a:solidFill>
              <a:srgbClr val="F5B181"/>
            </a:solidFill>
            <a:miter lim="800000"/>
            <a:headEnd type="none" w="sm" len="sm"/>
            <a:tailEnd type="none" w="sm" len="sm"/>
          </a:ln>
        </p:spPr>
        <p:txBody>
          <a:bodyPr wrap="none" anchor="ct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latin typeface="Verdana" panose="020B0604030504040204" pitchFamily="34" charset="0"/>
            </a:endParaRPr>
          </a:p>
        </p:txBody>
      </p:sp>
      <p:sp>
        <p:nvSpPr>
          <p:cNvPr id="53" name="Text Box 1082"/>
          <p:cNvSpPr txBox="1">
            <a:spLocks noChangeArrowheads="1"/>
          </p:cNvSpPr>
          <p:nvPr/>
        </p:nvSpPr>
        <p:spPr bwMode="auto">
          <a:xfrm>
            <a:off x="3059113" y="1052513"/>
            <a:ext cx="3435350" cy="579437"/>
          </a:xfrm>
          <a:prstGeom prst="rect">
            <a:avLst/>
          </a:prstGeom>
          <a:noFill/>
          <a:ln w="9525">
            <a:noFill/>
            <a:miter lim="800000"/>
            <a:headEnd/>
            <a:tailEnd/>
          </a:ln>
          <a:effectLst/>
        </p:spPr>
        <p:txBody>
          <a:bodyPr wrap="none">
            <a:spAutoFit/>
          </a:bodyPr>
          <a:lstStyle/>
          <a:p>
            <a:pPr algn="ctr">
              <a:spcBef>
                <a:spcPct val="50000"/>
              </a:spcBef>
              <a:defRPr/>
            </a:pPr>
            <a:r>
              <a:rPr kumimoji="1" lang="en-US" altLang="zh-CN" sz="3200" dirty="0">
                <a:solidFill>
                  <a:schemeClr val="hlink"/>
                </a:solidFill>
                <a:effectLst>
                  <a:outerShdw blurRad="38100" dist="38100" dir="2700000" algn="tl">
                    <a:srgbClr val="C0C0C0"/>
                  </a:outerShdw>
                </a:effectLst>
                <a:latin typeface="方正舒体" pitchFamily="2" charset="-122"/>
                <a:ea typeface="方正舒体" pitchFamily="2" charset="-122"/>
              </a:rPr>
              <a:t>CIMS</a:t>
            </a:r>
            <a:r>
              <a:rPr kumimoji="1" lang="zh-CN" altLang="en-US" sz="3200" dirty="0">
                <a:solidFill>
                  <a:schemeClr val="hlink"/>
                </a:solidFill>
                <a:effectLst>
                  <a:outerShdw blurRad="38100" dist="38100" dir="2700000" algn="tl">
                    <a:srgbClr val="C0C0C0"/>
                  </a:outerShdw>
                </a:effectLst>
                <a:latin typeface="方正舒体" pitchFamily="2" charset="-122"/>
                <a:ea typeface="方正舒体" pitchFamily="2" charset="-122"/>
              </a:rPr>
              <a:t>的结构与功能</a:t>
            </a:r>
          </a:p>
        </p:txBody>
      </p:sp>
    </p:spTree>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1BC2AE45-D3D3-4B47-9B9B-2EFB05647CEC}" type="slidenum">
              <a:rPr altLang="en-US" sz="1800" smtClean="0">
                <a:solidFill>
                  <a:srgbClr val="A50021"/>
                </a:solidFill>
                <a:ea typeface="MS PGothic" panose="020B0600070205080204" pitchFamily="34" charset="-128"/>
              </a:rPr>
              <a:pPr>
                <a:lnSpc>
                  <a:spcPct val="100000"/>
                </a:lnSpc>
                <a:spcBef>
                  <a:spcPct val="0"/>
                </a:spcBef>
                <a:buClrTx/>
                <a:buFontTx/>
                <a:buNone/>
              </a:pPr>
              <a:t>152</a:t>
            </a:fld>
            <a:endParaRPr lang="zh-CN" altLang="ja-JP" sz="1800" smtClean="0">
              <a:solidFill>
                <a:srgbClr val="A50021"/>
              </a:solidFill>
              <a:ea typeface="MS PGothic" panose="020B0600070205080204" pitchFamily="34" charset="-128"/>
            </a:endParaRPr>
          </a:p>
        </p:txBody>
      </p:sp>
      <p:sp>
        <p:nvSpPr>
          <p:cNvPr id="176131" name="Rectangle 2"/>
          <p:cNvSpPr>
            <a:spLocks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3600">
                <a:solidFill>
                  <a:schemeClr val="bg1"/>
                </a:solidFill>
                <a:latin typeface="Times New Roman" panose="02020603050405020304" pitchFamily="18" charset="0"/>
                <a:ea typeface="黑体" panose="02010609060101010101" pitchFamily="49" charset="-122"/>
              </a:rPr>
              <a:t>1.4  </a:t>
            </a:r>
            <a:r>
              <a:rPr lang="zh-CN" altLang="en-US" sz="3600">
                <a:solidFill>
                  <a:schemeClr val="bg1"/>
                </a:solidFill>
                <a:latin typeface="Times New Roman" panose="02020603050405020304" pitchFamily="18" charset="0"/>
                <a:ea typeface="黑体" panose="02010609060101010101" pitchFamily="49" charset="-122"/>
              </a:rPr>
              <a:t>人工智能的主要研究领域</a:t>
            </a:r>
          </a:p>
        </p:txBody>
      </p:sp>
      <p:sp>
        <p:nvSpPr>
          <p:cNvPr id="176132" name="Text Box 8"/>
          <p:cNvSpPr txBox="1">
            <a:spLocks noChangeArrowheads="1"/>
          </p:cNvSpPr>
          <p:nvPr/>
        </p:nvSpPr>
        <p:spPr bwMode="auto">
          <a:xfrm>
            <a:off x="381000" y="1143000"/>
            <a:ext cx="8358188" cy="330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40000"/>
              </a:lnSpc>
              <a:spcBef>
                <a:spcPct val="0"/>
              </a:spcBef>
              <a:buClrTx/>
              <a:buFontTx/>
              <a:buNone/>
            </a:pPr>
            <a:r>
              <a:rPr lang="en-US" altLang="zh-CN" sz="3200">
                <a:solidFill>
                  <a:srgbClr val="0000CC"/>
                </a:solidFill>
                <a:latin typeface="Times New Roman" panose="02020603050405020304" pitchFamily="18" charset="0"/>
              </a:rPr>
              <a:t> </a:t>
            </a:r>
            <a:r>
              <a:rPr lang="zh-CN" altLang="en-US" sz="3200">
                <a:solidFill>
                  <a:srgbClr val="0000CC"/>
                </a:solidFill>
                <a:latin typeface="Times New Roman" panose="02020603050405020304" pitchFamily="18" charset="0"/>
              </a:rPr>
              <a:t>智慧物流</a:t>
            </a:r>
            <a:endParaRPr lang="en-US" altLang="zh-CN" sz="3200">
              <a:solidFill>
                <a:srgbClr val="0000CC"/>
              </a:solidFill>
              <a:latin typeface="Times New Roman" panose="02020603050405020304" pitchFamily="18" charset="0"/>
            </a:endParaRPr>
          </a:p>
          <a:p>
            <a:pPr eaLnBrk="1" hangingPunct="1">
              <a:lnSpc>
                <a:spcPct val="140000"/>
              </a:lnSpc>
              <a:spcBef>
                <a:spcPct val="0"/>
              </a:spcBef>
              <a:buClrTx/>
              <a:buFontTx/>
              <a:buNone/>
            </a:pPr>
            <a:r>
              <a:rPr lang="zh-CN" altLang="en-US" sz="2400">
                <a:solidFill>
                  <a:srgbClr val="FF3300"/>
                </a:solidFill>
                <a:latin typeface="Verdana" panose="020B0604030504040204" pitchFamily="34" charset="0"/>
              </a:rPr>
              <a:t>●</a:t>
            </a:r>
            <a:r>
              <a:rPr lang="zh-CN" altLang="en-US" sz="2400">
                <a:latin typeface="Times New Roman" panose="02020603050405020304" pitchFamily="18" charset="0"/>
                <a:ea typeface="华文中宋" panose="02010600040101010101" pitchFamily="2" charset="-122"/>
              </a:rPr>
              <a:t>推广射频识别（</a:t>
            </a:r>
            <a:r>
              <a:rPr lang="en-US" altLang="zh-CN" sz="2400">
                <a:latin typeface="Times New Roman" panose="02020603050405020304" pitchFamily="18" charset="0"/>
                <a:ea typeface="华文中宋" panose="02010600040101010101" pitchFamily="2" charset="-122"/>
              </a:rPr>
              <a:t>RFID</a:t>
            </a:r>
            <a:r>
              <a:rPr lang="zh-CN" altLang="en-US" sz="2400">
                <a:latin typeface="Times New Roman" panose="02020603050405020304" pitchFamily="18" charset="0"/>
                <a:ea typeface="华文中宋" panose="02010600040101010101" pitchFamily="2" charset="-122"/>
              </a:rPr>
              <a:t>）、多维条码、卫星定位、货物跟踪、电子商务等信息技术在物流行业中的应用；</a:t>
            </a:r>
            <a:endParaRPr lang="en-US" altLang="zh-CN" sz="2400">
              <a:latin typeface="Times New Roman" panose="02020603050405020304" pitchFamily="18" charset="0"/>
              <a:ea typeface="华文中宋" panose="02010600040101010101" pitchFamily="2" charset="-122"/>
            </a:endParaRPr>
          </a:p>
          <a:p>
            <a:pPr eaLnBrk="1" hangingPunct="1">
              <a:lnSpc>
                <a:spcPct val="140000"/>
              </a:lnSpc>
              <a:spcBef>
                <a:spcPct val="0"/>
              </a:spcBef>
              <a:buClrTx/>
              <a:buFontTx/>
              <a:buNone/>
            </a:pPr>
            <a:r>
              <a:rPr lang="zh-CN" altLang="en-US" sz="2400">
                <a:solidFill>
                  <a:srgbClr val="FF3300"/>
                </a:solidFill>
                <a:latin typeface="Verdana" panose="020B0604030504040204" pitchFamily="34" charset="0"/>
                <a:ea typeface="华文中宋" panose="02010600040101010101" pitchFamily="2" charset="-122"/>
              </a:rPr>
              <a:t>●</a:t>
            </a:r>
            <a:r>
              <a:rPr lang="zh-CN" altLang="en-US" sz="2400">
                <a:latin typeface="Times New Roman" panose="02020603050405020304" pitchFamily="18" charset="0"/>
                <a:ea typeface="华文中宋" panose="02010600040101010101" pitchFamily="2" charset="-122"/>
              </a:rPr>
              <a:t>加快基于物联网的物流信息平台建设，整合物流资源，实现物流政务服务和物流商务服务的一体化；</a:t>
            </a:r>
            <a:endParaRPr lang="en-US" altLang="zh-CN" sz="2400">
              <a:latin typeface="Times New Roman" panose="02020603050405020304" pitchFamily="18" charset="0"/>
              <a:ea typeface="华文中宋" panose="02010600040101010101" pitchFamily="2" charset="-122"/>
            </a:endParaRPr>
          </a:p>
          <a:p>
            <a:pPr eaLnBrk="1" hangingPunct="1">
              <a:lnSpc>
                <a:spcPct val="140000"/>
              </a:lnSpc>
              <a:spcBef>
                <a:spcPct val="0"/>
              </a:spcBef>
              <a:buClrTx/>
              <a:buFontTx/>
              <a:buNone/>
            </a:pPr>
            <a:r>
              <a:rPr lang="zh-CN" altLang="en-US" sz="2400">
                <a:solidFill>
                  <a:srgbClr val="FF3300"/>
                </a:solidFill>
                <a:latin typeface="Verdana" panose="020B0604030504040204" pitchFamily="34" charset="0"/>
                <a:ea typeface="华文中宋" panose="02010600040101010101" pitchFamily="2" charset="-122"/>
              </a:rPr>
              <a:t>●</a:t>
            </a:r>
            <a:r>
              <a:rPr lang="zh-CN" altLang="en-US" sz="2400">
                <a:latin typeface="Times New Roman" panose="02020603050405020304" pitchFamily="18" charset="0"/>
                <a:ea typeface="华文中宋" panose="02010600040101010101" pitchFamily="2" charset="-122"/>
              </a:rPr>
              <a:t>推动信息化、标准化、智能化的物流企业和物流产业发展。</a:t>
            </a:r>
          </a:p>
        </p:txBody>
      </p:sp>
    </p:spTree>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6A69393E-B513-4483-A454-2F8B25A1DD2A}" type="slidenum">
              <a:rPr altLang="en-US" sz="1800" smtClean="0">
                <a:solidFill>
                  <a:srgbClr val="A50021"/>
                </a:solidFill>
                <a:ea typeface="MS PGothic" panose="020B0600070205080204" pitchFamily="34" charset="-128"/>
              </a:rPr>
              <a:pPr>
                <a:lnSpc>
                  <a:spcPct val="100000"/>
                </a:lnSpc>
                <a:spcBef>
                  <a:spcPct val="0"/>
                </a:spcBef>
                <a:buClrTx/>
                <a:buFontTx/>
                <a:buNone/>
              </a:pPr>
              <a:t>153</a:t>
            </a:fld>
            <a:endParaRPr lang="zh-CN" altLang="ja-JP" sz="1800" smtClean="0">
              <a:solidFill>
                <a:srgbClr val="A50021"/>
              </a:solidFill>
              <a:ea typeface="MS PGothic" panose="020B0600070205080204" pitchFamily="34" charset="-128"/>
            </a:endParaRPr>
          </a:p>
        </p:txBody>
      </p:sp>
      <p:sp>
        <p:nvSpPr>
          <p:cNvPr id="177155" name="Rectangle 2"/>
          <p:cNvSpPr>
            <a:spLocks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3600">
                <a:solidFill>
                  <a:schemeClr val="bg1"/>
                </a:solidFill>
                <a:latin typeface="Times New Roman" panose="02020603050405020304" pitchFamily="18" charset="0"/>
                <a:ea typeface="黑体" panose="02010609060101010101" pitchFamily="49" charset="-122"/>
              </a:rPr>
              <a:t>1.4  </a:t>
            </a:r>
            <a:r>
              <a:rPr lang="zh-CN" altLang="en-US" sz="3600">
                <a:solidFill>
                  <a:schemeClr val="bg1"/>
                </a:solidFill>
                <a:latin typeface="Times New Roman" panose="02020603050405020304" pitchFamily="18" charset="0"/>
                <a:ea typeface="黑体" panose="02010609060101010101" pitchFamily="49" charset="-122"/>
              </a:rPr>
              <a:t>人工智能的主要研究领域</a:t>
            </a:r>
          </a:p>
        </p:txBody>
      </p:sp>
      <p:sp>
        <p:nvSpPr>
          <p:cNvPr id="177156" name="Rectangle 12"/>
          <p:cNvSpPr>
            <a:spLocks noChangeArrowheads="1"/>
          </p:cNvSpPr>
          <p:nvPr/>
        </p:nvSpPr>
        <p:spPr bwMode="auto">
          <a:xfrm>
            <a:off x="304800" y="990600"/>
            <a:ext cx="3163888"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u"/>
            </a:pPr>
            <a:r>
              <a:rPr lang="zh-CN" altLang="en-US" sz="3200">
                <a:solidFill>
                  <a:srgbClr val="0000FF"/>
                </a:solidFill>
                <a:latin typeface="Times New Roman" panose="02020603050405020304" pitchFamily="18" charset="0"/>
              </a:rPr>
              <a:t>人工神经网络</a:t>
            </a:r>
            <a:r>
              <a:rPr lang="zh-CN" altLang="en-US" sz="3200">
                <a:latin typeface="Times New Roman" panose="02020603050405020304" pitchFamily="18" charset="0"/>
              </a:rPr>
              <a:t> </a:t>
            </a:r>
          </a:p>
        </p:txBody>
      </p:sp>
      <p:sp>
        <p:nvSpPr>
          <p:cNvPr id="177157" name="Rectangle 13"/>
          <p:cNvSpPr>
            <a:spLocks noChangeArrowheads="1"/>
          </p:cNvSpPr>
          <p:nvPr/>
        </p:nvSpPr>
        <p:spPr bwMode="auto">
          <a:xfrm>
            <a:off x="228600" y="1752600"/>
            <a:ext cx="8610600" cy="3884613"/>
          </a:xfrm>
          <a:prstGeom prst="rect">
            <a:avLst/>
          </a:prstGeom>
          <a:gradFill rotWithShape="0">
            <a:gsLst>
              <a:gs pos="0">
                <a:srgbClr val="CCFFFF"/>
              </a:gs>
              <a:gs pos="100000">
                <a:srgbClr val="FFFFFF"/>
              </a:gs>
            </a:gsLst>
            <a:path path="rect">
              <a:fillToRect l="100000" b="100000"/>
            </a:path>
          </a:gradFill>
          <a:ln w="9525">
            <a:solidFill>
              <a:srgbClr val="808080"/>
            </a:solidFill>
            <a:miter lim="800000"/>
            <a:headEnd/>
            <a:tailEnd/>
          </a:ln>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just" eaLnBrk="1" hangingPunct="1">
              <a:spcBef>
                <a:spcPct val="20000"/>
              </a:spcBef>
            </a:pPr>
            <a:r>
              <a:rPr lang="en-US" altLang="zh-CN" sz="2400">
                <a:latin typeface="Times New Roman" panose="02020603050405020304" pitchFamily="18" charset="0"/>
                <a:cs typeface="Times New Roman" panose="02020603050405020304" pitchFamily="18" charset="0"/>
              </a:rPr>
              <a:t> </a:t>
            </a:r>
            <a:r>
              <a:rPr lang="zh-CN" altLang="en-US" sz="2400">
                <a:latin typeface="Times New Roman" panose="02020603050405020304" pitchFamily="18" charset="0"/>
                <a:cs typeface="Times New Roman" panose="02020603050405020304" pitchFamily="18" charset="0"/>
              </a:rPr>
              <a:t>人工神经网络：一个用大量简单处理单元经广泛连接而组成的人工网络，用来模拟大脑神经系统的结构和功能。</a:t>
            </a:r>
            <a:endParaRPr lang="en-US" altLang="zh-CN" sz="2400">
              <a:latin typeface="Times New Roman" panose="02020603050405020304" pitchFamily="18" charset="0"/>
              <a:cs typeface="Times New Roman" panose="02020603050405020304" pitchFamily="18" charset="0"/>
            </a:endParaRPr>
          </a:p>
          <a:p>
            <a:pPr algn="just" eaLnBrk="1" hangingPunct="1">
              <a:spcBef>
                <a:spcPct val="20000"/>
              </a:spcBef>
            </a:pPr>
            <a:r>
              <a:rPr lang="zh-CN" altLang="en-US" sz="2400">
                <a:solidFill>
                  <a:srgbClr val="0000FF"/>
                </a:solidFill>
                <a:latin typeface="Times New Roman" panose="02020603050405020304" pitchFamily="18" charset="0"/>
                <a:cs typeface="Times New Roman" panose="02020603050405020304" pitchFamily="18" charset="0"/>
              </a:rPr>
              <a:t>神经元模型的研究</a:t>
            </a:r>
            <a:r>
              <a:rPr lang="zh-CN" altLang="en-US" sz="2400">
                <a:latin typeface="Times New Roman" panose="02020603050405020304" pitchFamily="18" charset="0"/>
                <a:cs typeface="Times New Roman" panose="02020603050405020304" pitchFamily="18" charset="0"/>
              </a:rPr>
              <a:t>（</a:t>
            </a:r>
            <a:r>
              <a:rPr lang="en-US" altLang="zh-CN" sz="2400">
                <a:solidFill>
                  <a:srgbClr val="FF0000"/>
                </a:solidFill>
                <a:latin typeface="Times New Roman" panose="02020603050405020304" pitchFamily="18" charset="0"/>
                <a:cs typeface="Times New Roman" panose="02020603050405020304" pitchFamily="18" charset="0"/>
              </a:rPr>
              <a:t>20</a:t>
            </a:r>
            <a:r>
              <a:rPr lang="zh-CN" altLang="en-US" sz="2400">
                <a:solidFill>
                  <a:srgbClr val="FF0000"/>
                </a:solidFill>
                <a:latin typeface="Times New Roman" panose="02020603050405020304" pitchFamily="18" charset="0"/>
                <a:cs typeface="Times New Roman" panose="02020603050405020304" pitchFamily="18" charset="0"/>
              </a:rPr>
              <a:t>世纪</a:t>
            </a:r>
            <a:r>
              <a:rPr lang="en-US" altLang="zh-CN" sz="2400">
                <a:solidFill>
                  <a:srgbClr val="FF0000"/>
                </a:solidFill>
                <a:latin typeface="Times New Roman" panose="02020603050405020304" pitchFamily="18" charset="0"/>
                <a:cs typeface="Times New Roman" panose="02020603050405020304" pitchFamily="18" charset="0"/>
              </a:rPr>
              <a:t>50</a:t>
            </a:r>
            <a:r>
              <a:rPr lang="zh-CN" altLang="en-US" sz="2400">
                <a:solidFill>
                  <a:srgbClr val="FF0000"/>
                </a:solidFill>
                <a:latin typeface="Times New Roman" panose="02020603050405020304" pitchFamily="18" charset="0"/>
                <a:cs typeface="Times New Roman" panose="02020603050405020304" pitchFamily="18" charset="0"/>
              </a:rPr>
              <a:t>年代中期</a:t>
            </a:r>
            <a:r>
              <a:rPr lang="en-US" altLang="zh-CN" sz="2400">
                <a:solidFill>
                  <a:srgbClr val="FF0000"/>
                </a:solidFill>
                <a:latin typeface="Times New Roman" panose="02020603050405020304" pitchFamily="18" charset="0"/>
                <a:cs typeface="Times New Roman" panose="02020603050405020304" pitchFamily="18" charset="0"/>
              </a:rPr>
              <a:t>------</a:t>
            </a:r>
            <a:r>
              <a:rPr lang="zh-CN" altLang="en-US" sz="2400">
                <a:latin typeface="Times New Roman" panose="02020603050405020304" pitchFamily="18" charset="0"/>
                <a:cs typeface="Times New Roman" panose="02020603050405020304" pitchFamily="18" charset="0"/>
              </a:rPr>
              <a:t>）</a:t>
            </a:r>
          </a:p>
          <a:p>
            <a:pPr algn="just" eaLnBrk="1" hangingPunct="1">
              <a:spcBef>
                <a:spcPct val="20000"/>
              </a:spcBef>
            </a:pPr>
            <a:r>
              <a:rPr lang="zh-CN" altLang="en-US" sz="2400">
                <a:latin typeface="Times New Roman" panose="02020603050405020304" pitchFamily="18" charset="0"/>
                <a:cs typeface="Times New Roman" panose="02020603050405020304" pitchFamily="18" charset="0"/>
              </a:rPr>
              <a:t> </a:t>
            </a:r>
            <a:r>
              <a:rPr lang="en-US" altLang="zh-CN" sz="2400">
                <a:latin typeface="Times New Roman" panose="02020603050405020304" pitchFamily="18" charset="0"/>
                <a:cs typeface="Times New Roman" panose="02020603050405020304" pitchFamily="18" charset="0"/>
              </a:rPr>
              <a:t>1943</a:t>
            </a:r>
            <a:r>
              <a:rPr lang="zh-CN" altLang="en-US" sz="2400">
                <a:latin typeface="Times New Roman" panose="02020603050405020304" pitchFamily="18" charset="0"/>
                <a:cs typeface="Times New Roman" panose="02020603050405020304" pitchFamily="18" charset="0"/>
              </a:rPr>
              <a:t>年，麦克洛奇和皮兹提出</a:t>
            </a:r>
            <a:r>
              <a:rPr lang="en-US" altLang="zh-CN" sz="2400">
                <a:latin typeface="Times New Roman" panose="02020603050405020304" pitchFamily="18" charset="0"/>
                <a:cs typeface="Times New Roman" panose="02020603050405020304" pitchFamily="18" charset="0"/>
              </a:rPr>
              <a:t>M-P</a:t>
            </a:r>
            <a:r>
              <a:rPr lang="zh-CN" altLang="en-US" sz="2400">
                <a:latin typeface="Times New Roman" panose="02020603050405020304" pitchFamily="18" charset="0"/>
                <a:cs typeface="Times New Roman" panose="02020603050405020304" pitchFamily="18" charset="0"/>
              </a:rPr>
              <a:t>模型，开创了人工神经网络研究。</a:t>
            </a:r>
            <a:endParaRPr lang="en-US" altLang="zh-CN" sz="2400">
              <a:latin typeface="Times New Roman" panose="02020603050405020304" pitchFamily="18" charset="0"/>
              <a:cs typeface="Times New Roman" panose="02020603050405020304" pitchFamily="18" charset="0"/>
            </a:endParaRPr>
          </a:p>
          <a:p>
            <a:pPr algn="just" eaLnBrk="1" hangingPunct="1">
              <a:spcBef>
                <a:spcPct val="20000"/>
              </a:spcBef>
            </a:pPr>
            <a:r>
              <a:rPr lang="en-US" altLang="zh-CN" sz="2400">
                <a:latin typeface="Times New Roman" panose="02020603050405020304" pitchFamily="18" charset="0"/>
                <a:cs typeface="Times New Roman" panose="02020603050405020304" pitchFamily="18" charset="0"/>
              </a:rPr>
              <a:t>1957</a:t>
            </a:r>
            <a:r>
              <a:rPr lang="zh-CN" altLang="en-US" sz="2400">
                <a:latin typeface="Times New Roman" panose="02020603050405020304" pitchFamily="18" charset="0"/>
                <a:cs typeface="Times New Roman" panose="02020603050405020304" pitchFamily="18" charset="0"/>
              </a:rPr>
              <a:t>年，罗森勃拉特提出感知器模型。</a:t>
            </a:r>
          </a:p>
          <a:p>
            <a:pPr algn="just" eaLnBrk="1" hangingPunct="1">
              <a:spcBef>
                <a:spcPct val="20000"/>
              </a:spcBef>
            </a:pPr>
            <a:r>
              <a:rPr lang="zh-CN" altLang="en-US" sz="2400">
                <a:latin typeface="Times New Roman" panose="02020603050405020304" pitchFamily="18" charset="0"/>
                <a:cs typeface="Times New Roman" panose="02020603050405020304" pitchFamily="18" charset="0"/>
              </a:rPr>
              <a:t> </a:t>
            </a:r>
            <a:r>
              <a:rPr lang="en-US" altLang="zh-CN" sz="2400">
                <a:latin typeface="Times New Roman" panose="02020603050405020304" pitchFamily="18" charset="0"/>
                <a:cs typeface="Times New Roman" panose="02020603050405020304" pitchFamily="18" charset="0"/>
              </a:rPr>
              <a:t>1969</a:t>
            </a:r>
            <a:r>
              <a:rPr lang="zh-CN" altLang="en-US" sz="2400">
                <a:latin typeface="Times New Roman" panose="02020603050405020304" pitchFamily="18" charset="0"/>
                <a:cs typeface="Times New Roman" panose="02020603050405020304" pitchFamily="18" charset="0"/>
              </a:rPr>
              <a:t>年，明斯基和佩珀特发表了</a:t>
            </a:r>
            <a:r>
              <a:rPr lang="en-US" altLang="zh-CN" sz="2400">
                <a:latin typeface="Times New Roman" panose="02020603050405020304" pitchFamily="18" charset="0"/>
                <a:cs typeface="Times New Roman" panose="02020603050405020304" pitchFamily="18" charset="0"/>
              </a:rPr>
              <a:t>《Perceptron》</a:t>
            </a:r>
            <a:r>
              <a:rPr lang="zh-CN" altLang="en-US" sz="2400">
                <a:latin typeface="Times New Roman" panose="02020603050405020304" pitchFamily="18" charset="0"/>
                <a:cs typeface="Times New Roman" panose="02020603050405020304" pitchFamily="18" charset="0"/>
              </a:rPr>
              <a:t>，对神经元模型的研究作出了悲观的论断。 </a:t>
            </a:r>
          </a:p>
        </p:txBody>
      </p:sp>
    </p:spTree>
  </p:cSld>
  <p:clrMapOvr>
    <a:masterClrMapping/>
  </p:clrMapOvr>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063ED215-255E-4DFB-A89F-17D48E0B8FA7}" type="slidenum">
              <a:rPr altLang="en-US" sz="1800" smtClean="0">
                <a:solidFill>
                  <a:srgbClr val="A50021"/>
                </a:solidFill>
                <a:ea typeface="MS PGothic" panose="020B0600070205080204" pitchFamily="34" charset="-128"/>
              </a:rPr>
              <a:pPr>
                <a:lnSpc>
                  <a:spcPct val="100000"/>
                </a:lnSpc>
                <a:spcBef>
                  <a:spcPct val="0"/>
                </a:spcBef>
                <a:buClrTx/>
                <a:buFontTx/>
                <a:buNone/>
              </a:pPr>
              <a:t>154</a:t>
            </a:fld>
            <a:endParaRPr lang="zh-CN" altLang="ja-JP" sz="1800" smtClean="0">
              <a:solidFill>
                <a:srgbClr val="A50021"/>
              </a:solidFill>
              <a:ea typeface="MS PGothic" panose="020B0600070205080204" pitchFamily="34" charset="-128"/>
            </a:endParaRPr>
          </a:p>
        </p:txBody>
      </p:sp>
      <p:sp>
        <p:nvSpPr>
          <p:cNvPr id="178179" name="Rectangle 2"/>
          <p:cNvSpPr>
            <a:spLocks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3600">
                <a:solidFill>
                  <a:schemeClr val="bg1"/>
                </a:solidFill>
                <a:latin typeface="Times New Roman" panose="02020603050405020304" pitchFamily="18" charset="0"/>
                <a:ea typeface="黑体" panose="02010609060101010101" pitchFamily="49" charset="-122"/>
              </a:rPr>
              <a:t>1.4  </a:t>
            </a:r>
            <a:r>
              <a:rPr lang="zh-CN" altLang="en-US" sz="3600">
                <a:solidFill>
                  <a:schemeClr val="bg1"/>
                </a:solidFill>
                <a:latin typeface="Times New Roman" panose="02020603050405020304" pitchFamily="18" charset="0"/>
                <a:ea typeface="黑体" panose="02010609060101010101" pitchFamily="49" charset="-122"/>
              </a:rPr>
              <a:t>人工智能的主要研究领域</a:t>
            </a:r>
          </a:p>
        </p:txBody>
      </p:sp>
      <p:pic>
        <p:nvPicPr>
          <p:cNvPr id="178180" name="Picture 1031" descr="banner"/>
          <p:cNvPicPr>
            <a:picLocks noChangeAspect="1" noChangeArrowheads="1"/>
          </p:cNvPicPr>
          <p:nvPr/>
        </p:nvPicPr>
        <p:blipFill>
          <a:blip r:embed="rId2">
            <a:lum bright="84000"/>
            <a:extLst>
              <a:ext uri="{28A0092B-C50C-407E-A947-70E740481C1C}">
                <a14:useLocalDpi xmlns:a14="http://schemas.microsoft.com/office/drawing/2010/main" val="0"/>
              </a:ext>
            </a:extLst>
          </a:blip>
          <a:srcRect l="21120" t="15799" r="75542" b="58855"/>
          <a:stretch>
            <a:fillRect/>
          </a:stretch>
        </p:blipFill>
        <p:spPr bwMode="auto">
          <a:xfrm>
            <a:off x="2124075" y="908050"/>
            <a:ext cx="28892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818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676400"/>
            <a:ext cx="5900738" cy="323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5"/>
          <p:cNvSpPr>
            <a:spLocks noChangeArrowheads="1"/>
          </p:cNvSpPr>
          <p:nvPr/>
        </p:nvSpPr>
        <p:spPr bwMode="auto">
          <a:xfrm>
            <a:off x="381000" y="990600"/>
            <a:ext cx="8229600"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85763" indent="-38576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buClr>
                <a:schemeClr val="tx1"/>
              </a:buClr>
              <a:buFontTx/>
              <a:buNone/>
            </a:pPr>
            <a:r>
              <a:rPr lang="zh-CN" altLang="en-US" sz="2600">
                <a:solidFill>
                  <a:srgbClr val="0000FF"/>
                </a:solidFill>
                <a:latin typeface="Verdana" panose="020B0604030504040204" pitchFamily="34" charset="0"/>
              </a:rPr>
              <a:t>机器学习的第二次</a:t>
            </a:r>
            <a:r>
              <a:rPr lang="zh-CN" altLang="zh-CN" sz="2600">
                <a:solidFill>
                  <a:srgbClr val="0000FF"/>
                </a:solidFill>
                <a:latin typeface="Verdana" panose="020B0604030504040204" pitchFamily="34" charset="0"/>
              </a:rPr>
              <a:t>浪</a:t>
            </a:r>
            <a:r>
              <a:rPr lang="zh-CN" altLang="en-US" sz="2600">
                <a:solidFill>
                  <a:srgbClr val="0000FF"/>
                </a:solidFill>
                <a:latin typeface="Verdana" panose="020B0604030504040204" pitchFamily="34" charset="0"/>
              </a:rPr>
              <a:t>潮：深度学习</a:t>
            </a:r>
          </a:p>
        </p:txBody>
      </p:sp>
      <p:sp>
        <p:nvSpPr>
          <p:cNvPr id="8" name="Rectangle 5"/>
          <p:cNvSpPr>
            <a:spLocks noChangeArrowheads="1"/>
          </p:cNvSpPr>
          <p:nvPr/>
        </p:nvSpPr>
        <p:spPr bwMode="auto">
          <a:xfrm>
            <a:off x="381000" y="5181600"/>
            <a:ext cx="8229600" cy="642938"/>
          </a:xfrm>
          <a:prstGeom prst="rect">
            <a:avLst/>
          </a:prstGeom>
          <a:noFill/>
          <a:ln w="9525">
            <a:noFill/>
            <a:miter lim="800000"/>
            <a:headEnd/>
            <a:tailEnd/>
          </a:ln>
        </p:spPr>
        <p:txBody>
          <a:bodyPr/>
          <a:lstStyle/>
          <a:p>
            <a:pPr indent="-469900" eaLnBrk="1" hangingPunct="1">
              <a:lnSpc>
                <a:spcPct val="120000"/>
              </a:lnSpc>
              <a:spcBef>
                <a:spcPct val="40000"/>
              </a:spcBef>
              <a:buClr>
                <a:schemeClr val="accent2"/>
              </a:buClr>
              <a:defRPr/>
            </a:pPr>
            <a:r>
              <a:rPr lang="zh-CN" altLang="en-US" sz="2400" kern="0" dirty="0">
                <a:solidFill>
                  <a:srgbClr val="FF3300"/>
                </a:solidFill>
              </a:rPr>
              <a:t>●</a:t>
            </a:r>
            <a:r>
              <a:rPr lang="zh-CN" altLang="en-US" sz="2400" kern="0" dirty="0"/>
              <a:t>诺贝尔医学奖获得者美国神经生物学家</a:t>
            </a:r>
            <a:r>
              <a:rPr lang="en-US" altLang="en-US" sz="2400" kern="0" dirty="0"/>
              <a:t>David Hubel</a:t>
            </a:r>
            <a:r>
              <a:rPr lang="zh-CN" altLang="en-US" sz="2400" kern="0" dirty="0"/>
              <a:t>和</a:t>
            </a:r>
            <a:r>
              <a:rPr lang="en-US" altLang="en-US" sz="2400" kern="0" dirty="0" err="1"/>
              <a:t>TorstenWiesel</a:t>
            </a:r>
            <a:r>
              <a:rPr lang="zh-CN" altLang="en-US" sz="2400" kern="0" dirty="0"/>
              <a:t>发现：</a:t>
            </a:r>
            <a:endParaRPr lang="en-US" altLang="zh-CN" sz="2400" kern="0" dirty="0"/>
          </a:p>
          <a:p>
            <a:pPr indent="-469900" eaLnBrk="1" hangingPunct="1">
              <a:lnSpc>
                <a:spcPct val="120000"/>
              </a:lnSpc>
              <a:spcBef>
                <a:spcPct val="40000"/>
              </a:spcBef>
              <a:buClr>
                <a:schemeClr val="accent2"/>
              </a:buClr>
              <a:defRPr/>
            </a:pPr>
            <a:r>
              <a:rPr lang="zh-CN" altLang="en-US" sz="2400" kern="0" dirty="0">
                <a:solidFill>
                  <a:srgbClr val="0000FF"/>
                </a:solidFill>
              </a:rPr>
              <a:t>人的视觉系统的信息处理是分级的</a:t>
            </a:r>
            <a:r>
              <a:rPr lang="zh-CN" altLang="en-US" sz="2400" kern="0" dirty="0"/>
              <a:t>。</a:t>
            </a:r>
            <a:endParaRPr lang="zh-CN" altLang="en-US" sz="2400" dirty="0">
              <a:solidFill>
                <a:srgbClr val="0000FF"/>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blinds(horizontal)">
                                      <p:cBhvr>
                                        <p:cTn id="12" dur="500"/>
                                        <p:tgtEl>
                                          <p:spTgt spid="8">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blinds(horizontal)">
                                      <p:cBhvr>
                                        <p:cTn id="17"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utoUpdateAnimBg="0"/>
      <p:bldP spid="8" grpId="0" build="p" autoUpdateAnimBg="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1CAE5EB4-ADCF-4CAB-81BA-EE35BDF48FE7}" type="slidenum">
              <a:rPr altLang="en-US" sz="1800" smtClean="0">
                <a:solidFill>
                  <a:srgbClr val="A50021"/>
                </a:solidFill>
                <a:ea typeface="MS PGothic" panose="020B0600070205080204" pitchFamily="34" charset="-128"/>
              </a:rPr>
              <a:pPr>
                <a:lnSpc>
                  <a:spcPct val="100000"/>
                </a:lnSpc>
                <a:spcBef>
                  <a:spcPct val="0"/>
                </a:spcBef>
                <a:buClrTx/>
                <a:buFontTx/>
                <a:buNone/>
              </a:pPr>
              <a:t>155</a:t>
            </a:fld>
            <a:endParaRPr lang="zh-CN" altLang="ja-JP" sz="1800" smtClean="0">
              <a:solidFill>
                <a:srgbClr val="A50021"/>
              </a:solidFill>
              <a:ea typeface="MS PGothic" panose="020B0600070205080204" pitchFamily="34" charset="-128"/>
            </a:endParaRPr>
          </a:p>
        </p:txBody>
      </p:sp>
      <p:sp>
        <p:nvSpPr>
          <p:cNvPr id="179203" name="Rectangle 2"/>
          <p:cNvSpPr>
            <a:spLocks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3600">
                <a:solidFill>
                  <a:schemeClr val="bg1"/>
                </a:solidFill>
                <a:latin typeface="Times New Roman" panose="02020603050405020304" pitchFamily="18" charset="0"/>
                <a:ea typeface="黑体" panose="02010609060101010101" pitchFamily="49" charset="-122"/>
              </a:rPr>
              <a:t>1.4  </a:t>
            </a:r>
            <a:r>
              <a:rPr lang="zh-CN" altLang="en-US" sz="3600">
                <a:solidFill>
                  <a:schemeClr val="bg1"/>
                </a:solidFill>
                <a:latin typeface="Times New Roman" panose="02020603050405020304" pitchFamily="18" charset="0"/>
                <a:ea typeface="黑体" panose="02010609060101010101" pitchFamily="49" charset="-122"/>
              </a:rPr>
              <a:t>人工智能的主要研究领域</a:t>
            </a:r>
          </a:p>
        </p:txBody>
      </p:sp>
      <p:sp>
        <p:nvSpPr>
          <p:cNvPr id="4" name="文本框 17"/>
          <p:cNvSpPr txBox="1">
            <a:spLocks noChangeArrowheads="1"/>
          </p:cNvSpPr>
          <p:nvPr/>
        </p:nvSpPr>
        <p:spPr bwMode="auto">
          <a:xfrm>
            <a:off x="500063" y="1071563"/>
            <a:ext cx="24288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2400">
                <a:solidFill>
                  <a:srgbClr val="262626"/>
                </a:solidFill>
                <a:latin typeface="微软雅黑" panose="020B0503020204020204" pitchFamily="34" charset="-122"/>
                <a:ea typeface="微软雅黑" panose="020B0503020204020204" pitchFamily="34" charset="-122"/>
              </a:rPr>
              <a:t>生成对抗网络</a:t>
            </a:r>
            <a:endParaRPr lang="en-US" altLang="zh-CN" sz="2400">
              <a:solidFill>
                <a:srgbClr val="262626"/>
              </a:solidFill>
              <a:latin typeface="微软雅黑" panose="020B0503020204020204" pitchFamily="34" charset="-122"/>
              <a:ea typeface="微软雅黑" panose="020B0503020204020204" pitchFamily="34" charset="-122"/>
            </a:endParaRPr>
          </a:p>
        </p:txBody>
      </p:sp>
      <p:pic>
        <p:nvPicPr>
          <p:cNvPr id="179205"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828800"/>
            <a:ext cx="6781800" cy="479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022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845AB185-FC34-489D-8C81-CD4D8B901BB5}" type="slidenum">
              <a:rPr altLang="en-US" sz="1800" smtClean="0">
                <a:solidFill>
                  <a:srgbClr val="A50021"/>
                </a:solidFill>
                <a:ea typeface="MS PGothic" panose="020B0600070205080204" pitchFamily="34" charset="-128"/>
              </a:rPr>
              <a:pPr>
                <a:lnSpc>
                  <a:spcPct val="100000"/>
                </a:lnSpc>
                <a:spcBef>
                  <a:spcPct val="0"/>
                </a:spcBef>
                <a:buClrTx/>
                <a:buFontTx/>
                <a:buNone/>
              </a:pPr>
              <a:t>156</a:t>
            </a:fld>
            <a:endParaRPr lang="zh-CN" altLang="ja-JP" sz="1800" smtClean="0">
              <a:solidFill>
                <a:srgbClr val="A50021"/>
              </a:solidFill>
              <a:ea typeface="MS PGothic" panose="020B0600070205080204" pitchFamily="34" charset="-128"/>
            </a:endParaRPr>
          </a:p>
        </p:txBody>
      </p:sp>
      <p:sp>
        <p:nvSpPr>
          <p:cNvPr id="180227" name="Rectangle 2"/>
          <p:cNvSpPr>
            <a:spLocks noGrp="1" noChangeArrowheads="1"/>
          </p:cNvSpPr>
          <p:nvPr>
            <p:ph type="title"/>
          </p:nvPr>
        </p:nvSpPr>
        <p:spPr/>
        <p:txBody>
          <a:bodyPr/>
          <a:lstStyle/>
          <a:p>
            <a:pPr eaLnBrk="1" hangingPunct="1"/>
            <a:r>
              <a:rPr lang="en-US" altLang="zh-CN" sz="3600" b="0" smtClean="0">
                <a:latin typeface="Times New Roman" panose="02020603050405020304" pitchFamily="18" charset="0"/>
                <a:ea typeface="黑体" panose="02010609060101010101" pitchFamily="49" charset="-122"/>
              </a:rPr>
              <a:t>1.4  </a:t>
            </a:r>
            <a:r>
              <a:rPr lang="zh-CN" altLang="en-US" sz="3600" b="0" smtClean="0">
                <a:latin typeface="Times New Roman" panose="02020603050405020304" pitchFamily="18" charset="0"/>
                <a:ea typeface="黑体" panose="02010609060101010101" pitchFamily="49" charset="-122"/>
              </a:rPr>
              <a:t>人工智能的主要研究领域</a:t>
            </a:r>
          </a:p>
        </p:txBody>
      </p:sp>
      <p:sp>
        <p:nvSpPr>
          <p:cNvPr id="180228" name="Rectangle 6"/>
          <p:cNvSpPr>
            <a:spLocks noChangeArrowheads="1"/>
          </p:cNvSpPr>
          <p:nvPr/>
        </p:nvSpPr>
        <p:spPr bwMode="auto">
          <a:xfrm>
            <a:off x="457200" y="1600200"/>
            <a:ext cx="8229600" cy="3127375"/>
          </a:xfrm>
          <a:prstGeom prst="rect">
            <a:avLst/>
          </a:prstGeom>
          <a:gradFill rotWithShape="0">
            <a:gsLst>
              <a:gs pos="0">
                <a:srgbClr val="CCFFCC"/>
              </a:gs>
              <a:gs pos="100000">
                <a:srgbClr val="FFFFFF"/>
              </a:gs>
            </a:gsLst>
            <a:path path="rect">
              <a:fillToRect t="100000" r="100000"/>
            </a:path>
          </a:gradFill>
          <a:ln w="9525">
            <a:solidFill>
              <a:srgbClr val="808080"/>
            </a:solidFill>
            <a:miter lim="800000"/>
            <a:headEnd/>
            <a:tailEnd/>
          </a:ln>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just" eaLnBrk="1" hangingPunct="1">
              <a:lnSpc>
                <a:spcPct val="130000"/>
              </a:lnSpc>
              <a:spcBef>
                <a:spcPct val="30000"/>
              </a:spcBef>
            </a:pPr>
            <a:r>
              <a:rPr lang="en-US" altLang="zh-CN" sz="2400">
                <a:latin typeface="宋体" panose="02010600030101010101" pitchFamily="2" charset="-122"/>
              </a:rPr>
              <a:t> </a:t>
            </a:r>
            <a:r>
              <a:rPr lang="zh-CN" altLang="en-US" sz="2400">
                <a:latin typeface="宋体" panose="02010600030101010101" pitchFamily="2" charset="-122"/>
              </a:rPr>
              <a:t>分布式人工智能系统以鲁棒性作为控制系统质量的标准，并具有互操作性，即不同的异构系统在快速变化的环境中，具有交换信息和协同工作的能力。 </a:t>
            </a:r>
          </a:p>
          <a:p>
            <a:pPr algn="just" eaLnBrk="1" hangingPunct="1">
              <a:lnSpc>
                <a:spcPct val="130000"/>
              </a:lnSpc>
              <a:spcBef>
                <a:spcPct val="30000"/>
              </a:spcBef>
            </a:pPr>
            <a:r>
              <a:rPr lang="zh-CN" altLang="en-US" sz="2400">
                <a:latin typeface="宋体" panose="02010600030101010101" pitchFamily="2" charset="-122"/>
              </a:rPr>
              <a:t> 分布式问题求解：把一个具体的求解问题划分为多个相互合作和知识共享的模块或者结点。 </a:t>
            </a:r>
          </a:p>
          <a:p>
            <a:pPr algn="just" eaLnBrk="1" hangingPunct="1">
              <a:lnSpc>
                <a:spcPct val="130000"/>
              </a:lnSpc>
              <a:spcBef>
                <a:spcPct val="30000"/>
              </a:spcBef>
            </a:pPr>
            <a:r>
              <a:rPr lang="zh-CN" altLang="en-US" sz="2400">
                <a:latin typeface="宋体" panose="02010600030101010101" pitchFamily="2" charset="-122"/>
              </a:rPr>
              <a:t> 多智能体系统：研究各智能体之间行为的协调。 </a:t>
            </a:r>
          </a:p>
        </p:txBody>
      </p:sp>
      <p:sp>
        <p:nvSpPr>
          <p:cNvPr id="180229" name="Rectangle 7"/>
          <p:cNvSpPr>
            <a:spLocks noGrp="1" noChangeArrowheads="1"/>
          </p:cNvSpPr>
          <p:nvPr>
            <p:ph type="body" idx="1"/>
          </p:nvPr>
        </p:nvSpPr>
        <p:spPr>
          <a:xfrm>
            <a:off x="381000" y="990600"/>
            <a:ext cx="8642350" cy="5400675"/>
          </a:xfrm>
        </p:spPr>
        <p:txBody>
          <a:bodyPr/>
          <a:lstStyle/>
          <a:p>
            <a:pPr eaLnBrk="1" hangingPunct="1">
              <a:lnSpc>
                <a:spcPct val="100000"/>
              </a:lnSpc>
              <a:spcBef>
                <a:spcPct val="0"/>
              </a:spcBef>
              <a:buClrTx/>
              <a:buFont typeface="Wingdings" panose="05000000000000000000" pitchFamily="2" charset="2"/>
              <a:buChar char="u"/>
            </a:pPr>
            <a:r>
              <a:rPr lang="zh-CN" altLang="en-US" b="1" smtClean="0">
                <a:solidFill>
                  <a:srgbClr val="0000FF"/>
                </a:solidFill>
                <a:latin typeface="Times New Roman" panose="02020603050405020304" pitchFamily="18" charset="0"/>
              </a:rPr>
              <a:t>分布式人工智能与多智能体</a:t>
            </a:r>
            <a:r>
              <a:rPr lang="zh-CN" altLang="en-US" b="1" smtClean="0">
                <a:solidFill>
                  <a:srgbClr val="0000FF"/>
                </a:solidFill>
                <a:latin typeface="宋体" panose="02010600030101010101" pitchFamily="2" charset="-122"/>
              </a:rPr>
              <a:t> </a:t>
            </a:r>
          </a:p>
        </p:txBody>
      </p:sp>
    </p:spTree>
  </p:cSld>
  <p:clrMapOvr>
    <a:masterClrMapping/>
  </p:clrMapOvr>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12501D61-B87D-4747-849D-B0A418CD2F96}" type="slidenum">
              <a:rPr altLang="en-US" sz="1800" smtClean="0">
                <a:solidFill>
                  <a:srgbClr val="A50021"/>
                </a:solidFill>
                <a:ea typeface="MS PGothic" panose="020B0600070205080204" pitchFamily="34" charset="-128"/>
              </a:rPr>
              <a:pPr>
                <a:lnSpc>
                  <a:spcPct val="100000"/>
                </a:lnSpc>
                <a:spcBef>
                  <a:spcPct val="0"/>
                </a:spcBef>
                <a:buClrTx/>
                <a:buFontTx/>
                <a:buNone/>
              </a:pPr>
              <a:t>157</a:t>
            </a:fld>
            <a:endParaRPr lang="zh-CN" altLang="ja-JP" sz="1800" smtClean="0">
              <a:solidFill>
                <a:srgbClr val="A50021"/>
              </a:solidFill>
              <a:ea typeface="MS PGothic" panose="020B0600070205080204" pitchFamily="34" charset="-128"/>
            </a:endParaRPr>
          </a:p>
        </p:txBody>
      </p:sp>
      <p:sp>
        <p:nvSpPr>
          <p:cNvPr id="181251" name="Rectangle 2"/>
          <p:cNvSpPr>
            <a:spLocks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3600">
                <a:solidFill>
                  <a:schemeClr val="bg1"/>
                </a:solidFill>
                <a:latin typeface="Times New Roman" panose="02020603050405020304" pitchFamily="18" charset="0"/>
                <a:ea typeface="黑体" panose="02010609060101010101" pitchFamily="49" charset="-122"/>
              </a:rPr>
              <a:t>1.4  </a:t>
            </a:r>
            <a:r>
              <a:rPr lang="zh-CN" altLang="en-US" sz="3600">
                <a:solidFill>
                  <a:schemeClr val="bg1"/>
                </a:solidFill>
                <a:latin typeface="Times New Roman" panose="02020603050405020304" pitchFamily="18" charset="0"/>
                <a:ea typeface="黑体" panose="02010609060101010101" pitchFamily="49" charset="-122"/>
              </a:rPr>
              <a:t>人工智能的主要研究领域</a:t>
            </a:r>
          </a:p>
        </p:txBody>
      </p:sp>
      <p:sp>
        <p:nvSpPr>
          <p:cNvPr id="181252" name="Rectangle 3"/>
          <p:cNvSpPr>
            <a:spLocks noChangeArrowheads="1"/>
          </p:cNvSpPr>
          <p:nvPr/>
        </p:nvSpPr>
        <p:spPr bwMode="auto">
          <a:xfrm>
            <a:off x="304800" y="1371600"/>
            <a:ext cx="8610600" cy="4583113"/>
          </a:xfrm>
          <a:prstGeom prst="rect">
            <a:avLst/>
          </a:prstGeom>
          <a:gradFill rotWithShape="0">
            <a:gsLst>
              <a:gs pos="0">
                <a:srgbClr val="CCFFCC"/>
              </a:gs>
              <a:gs pos="100000">
                <a:srgbClr val="FFFFFF"/>
              </a:gs>
            </a:gsLst>
            <a:path path="rect">
              <a:fillToRect t="100000" r="100000"/>
            </a:path>
          </a:gradFill>
          <a:ln w="9525">
            <a:solidFill>
              <a:srgbClr val="808080"/>
            </a:solidFill>
            <a:miter lim="800000"/>
            <a:headEnd/>
            <a:tailEnd/>
          </a:ln>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just" eaLnBrk="1" hangingPunct="1">
              <a:lnSpc>
                <a:spcPct val="130000"/>
              </a:lnSpc>
              <a:spcBef>
                <a:spcPct val="30000"/>
              </a:spcBef>
            </a:pPr>
            <a:r>
              <a:rPr lang="en-US" altLang="zh-CN" sz="2400">
                <a:latin typeface="Times New Roman" panose="02020603050405020304" pitchFamily="18" charset="0"/>
              </a:rPr>
              <a:t> </a:t>
            </a:r>
            <a:r>
              <a:rPr lang="zh-CN" altLang="en-US" sz="2400">
                <a:latin typeface="Times New Roman" panose="02020603050405020304" pitchFamily="18" charset="0"/>
              </a:rPr>
              <a:t>国际知名美籍华裔科学家傅京孙（</a:t>
            </a:r>
            <a:r>
              <a:rPr lang="en-US" altLang="zh-CN" sz="2400">
                <a:latin typeface="Times New Roman" panose="02020603050405020304" pitchFamily="18" charset="0"/>
              </a:rPr>
              <a:t>K S. Fu</a:t>
            </a:r>
            <a:r>
              <a:rPr lang="zh-CN" altLang="en-US" sz="2400">
                <a:latin typeface="Times New Roman" panose="02020603050405020304" pitchFamily="18" charset="0"/>
              </a:rPr>
              <a:t>）在</a:t>
            </a:r>
            <a:r>
              <a:rPr lang="en-US" altLang="zh-CN" sz="2400">
                <a:latin typeface="Times New Roman" panose="02020603050405020304" pitchFamily="18" charset="0"/>
              </a:rPr>
              <a:t>1965</a:t>
            </a:r>
            <a:r>
              <a:rPr lang="zh-CN" altLang="en-US" sz="2400">
                <a:latin typeface="Times New Roman" panose="02020603050405020304" pitchFamily="18" charset="0"/>
              </a:rPr>
              <a:t>年首先把人工智能的启发式推理规则用于学习控制系统。 </a:t>
            </a:r>
          </a:p>
          <a:p>
            <a:pPr algn="just" eaLnBrk="1" hangingPunct="1">
              <a:lnSpc>
                <a:spcPct val="130000"/>
              </a:lnSpc>
              <a:spcBef>
                <a:spcPct val="30000"/>
              </a:spcBef>
            </a:pPr>
            <a:r>
              <a:rPr lang="zh-CN" altLang="en-US" sz="2400">
                <a:latin typeface="Times New Roman" panose="02020603050405020304" pitchFamily="18" charset="0"/>
              </a:rPr>
              <a:t> 智能控制的两个显著特点：</a:t>
            </a:r>
          </a:p>
          <a:p>
            <a:pPr algn="just" eaLnBrk="1" hangingPunct="1">
              <a:lnSpc>
                <a:spcPct val="130000"/>
              </a:lnSpc>
              <a:spcBef>
                <a:spcPct val="0"/>
              </a:spcBef>
              <a:buFont typeface="Wingdings" panose="05000000000000000000" pitchFamily="2" charset="2"/>
              <a:buNone/>
            </a:pPr>
            <a:r>
              <a:rPr lang="zh-CN" altLang="en-US" sz="2400">
                <a:latin typeface="Times New Roman" panose="02020603050405020304" pitchFamily="18" charset="0"/>
              </a:rPr>
              <a:t>第一，智能控制是同时具有知识表示的非数学广义世界模型和传统数学模型混合表示的控制过程。</a:t>
            </a:r>
          </a:p>
          <a:p>
            <a:pPr algn="just" eaLnBrk="1" hangingPunct="1">
              <a:lnSpc>
                <a:spcPct val="130000"/>
              </a:lnSpc>
              <a:spcBef>
                <a:spcPct val="0"/>
              </a:spcBef>
              <a:buFont typeface="Wingdings" panose="05000000000000000000" pitchFamily="2" charset="2"/>
              <a:buNone/>
            </a:pPr>
            <a:r>
              <a:rPr lang="zh-CN" altLang="en-US" sz="2400">
                <a:latin typeface="Times New Roman" panose="02020603050405020304" pitchFamily="18" charset="0"/>
              </a:rPr>
              <a:t>第二，智能控制的核心在高层控制，其任务在于实际环境或过程进行组织，即决策与规划，以实现广义问题求解。</a:t>
            </a:r>
          </a:p>
          <a:p>
            <a:pPr algn="just" eaLnBrk="1" hangingPunct="1">
              <a:lnSpc>
                <a:spcPct val="130000"/>
              </a:lnSpc>
              <a:spcBef>
                <a:spcPct val="30000"/>
              </a:spcBef>
            </a:pPr>
            <a:r>
              <a:rPr lang="zh-CN" altLang="en-US" sz="2400">
                <a:latin typeface="Times New Roman" panose="02020603050405020304" pitchFamily="18" charset="0"/>
              </a:rPr>
              <a:t> 智能控制的基本类型：</a:t>
            </a:r>
          </a:p>
          <a:p>
            <a:pPr algn="just" eaLnBrk="1" hangingPunct="1">
              <a:lnSpc>
                <a:spcPct val="130000"/>
              </a:lnSpc>
              <a:spcBef>
                <a:spcPct val="0"/>
              </a:spcBef>
              <a:buFont typeface="Wingdings" panose="05000000000000000000" pitchFamily="2" charset="2"/>
              <a:buNone/>
            </a:pPr>
            <a:r>
              <a:rPr lang="zh-CN" altLang="en-US" sz="2400">
                <a:latin typeface="Times New Roman" panose="02020603050405020304" pitchFamily="18" charset="0"/>
              </a:rPr>
              <a:t>（</a:t>
            </a:r>
            <a:r>
              <a:rPr lang="en-US" altLang="zh-CN" sz="2400">
                <a:latin typeface="Times New Roman" panose="02020603050405020304" pitchFamily="18" charset="0"/>
              </a:rPr>
              <a:t>1</a:t>
            </a:r>
            <a:r>
              <a:rPr lang="zh-CN" altLang="en-US" sz="2400">
                <a:latin typeface="Times New Roman" panose="02020603050405020304" pitchFamily="18" charset="0"/>
              </a:rPr>
              <a:t>）专家智能控制 （</a:t>
            </a:r>
            <a:r>
              <a:rPr lang="en-US" altLang="zh-CN" sz="2400">
                <a:latin typeface="Times New Roman" panose="02020603050405020304" pitchFamily="18" charset="0"/>
              </a:rPr>
              <a:t>2</a:t>
            </a:r>
            <a:r>
              <a:rPr lang="zh-CN" altLang="en-US" sz="2400">
                <a:latin typeface="Times New Roman" panose="02020603050405020304" pitchFamily="18" charset="0"/>
              </a:rPr>
              <a:t>）模糊控制（</a:t>
            </a:r>
            <a:r>
              <a:rPr lang="en-US" altLang="zh-CN" sz="2400">
                <a:latin typeface="Times New Roman" panose="02020603050405020304" pitchFamily="18" charset="0"/>
              </a:rPr>
              <a:t>3</a:t>
            </a:r>
            <a:r>
              <a:rPr lang="zh-CN" altLang="en-US" sz="2400">
                <a:latin typeface="Times New Roman" panose="02020603050405020304" pitchFamily="18" charset="0"/>
              </a:rPr>
              <a:t>）神经网络控制</a:t>
            </a:r>
          </a:p>
        </p:txBody>
      </p:sp>
      <p:sp>
        <p:nvSpPr>
          <p:cNvPr id="181253" name="Rectangle 4"/>
          <p:cNvSpPr>
            <a:spLocks noChangeArrowheads="1"/>
          </p:cNvSpPr>
          <p:nvPr/>
        </p:nvSpPr>
        <p:spPr bwMode="auto">
          <a:xfrm>
            <a:off x="250825" y="847725"/>
            <a:ext cx="8642350" cy="562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Wingdings" panose="05000000000000000000" pitchFamily="2" charset="2"/>
              <a:buChar char="u"/>
            </a:pPr>
            <a:r>
              <a:rPr lang="zh-CN" altLang="en-US">
                <a:solidFill>
                  <a:srgbClr val="0000FF"/>
                </a:solidFill>
                <a:latin typeface="Times New Roman" panose="02020603050405020304" pitchFamily="18" charset="0"/>
              </a:rPr>
              <a:t>智能控制</a:t>
            </a:r>
            <a:r>
              <a:rPr lang="zh-CN" altLang="en-US">
                <a:latin typeface="宋体" panose="02010600030101010101" pitchFamily="2" charset="-122"/>
              </a:rPr>
              <a:t>  </a:t>
            </a:r>
          </a:p>
        </p:txBody>
      </p:sp>
    </p:spTree>
  </p:cSld>
  <p:clrMapOvr>
    <a:masterClrMapping/>
  </p:clrMapOvr>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F68FE645-6F71-438A-9094-586D1212C7E9}" type="slidenum">
              <a:rPr altLang="en-US" sz="1800" smtClean="0">
                <a:solidFill>
                  <a:srgbClr val="A50021"/>
                </a:solidFill>
                <a:ea typeface="MS PGothic" panose="020B0600070205080204" pitchFamily="34" charset="-128"/>
              </a:rPr>
              <a:pPr>
                <a:lnSpc>
                  <a:spcPct val="100000"/>
                </a:lnSpc>
                <a:spcBef>
                  <a:spcPct val="0"/>
                </a:spcBef>
                <a:buClrTx/>
                <a:buFontTx/>
                <a:buNone/>
              </a:pPr>
              <a:t>158</a:t>
            </a:fld>
            <a:endParaRPr lang="zh-CN" altLang="ja-JP" sz="1800" smtClean="0">
              <a:solidFill>
                <a:srgbClr val="A50021"/>
              </a:solidFill>
              <a:ea typeface="MS PGothic" panose="020B0600070205080204" pitchFamily="34" charset="-128"/>
            </a:endParaRPr>
          </a:p>
        </p:txBody>
      </p:sp>
      <p:sp>
        <p:nvSpPr>
          <p:cNvPr id="182275" name="Rectangle 2"/>
          <p:cNvSpPr>
            <a:spLocks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3600">
                <a:solidFill>
                  <a:schemeClr val="bg1"/>
                </a:solidFill>
                <a:latin typeface="Times New Roman" panose="02020603050405020304" pitchFamily="18" charset="0"/>
                <a:ea typeface="黑体" panose="02010609060101010101" pitchFamily="49" charset="-122"/>
              </a:rPr>
              <a:t>1.4  </a:t>
            </a:r>
            <a:r>
              <a:rPr lang="zh-CN" altLang="en-US" sz="3600">
                <a:solidFill>
                  <a:schemeClr val="bg1"/>
                </a:solidFill>
                <a:latin typeface="Times New Roman" panose="02020603050405020304" pitchFamily="18" charset="0"/>
                <a:ea typeface="黑体" panose="02010609060101010101" pitchFamily="49" charset="-122"/>
              </a:rPr>
              <a:t>人工智能的主要研究领域</a:t>
            </a:r>
          </a:p>
        </p:txBody>
      </p:sp>
      <p:sp>
        <p:nvSpPr>
          <p:cNvPr id="182276" name="Rectangle 3"/>
          <p:cNvSpPr>
            <a:spLocks noChangeArrowheads="1"/>
          </p:cNvSpPr>
          <p:nvPr/>
        </p:nvSpPr>
        <p:spPr bwMode="auto">
          <a:xfrm>
            <a:off x="228600" y="1341438"/>
            <a:ext cx="8610600" cy="4567237"/>
          </a:xfrm>
          <a:prstGeom prst="rect">
            <a:avLst/>
          </a:prstGeom>
          <a:gradFill rotWithShape="0">
            <a:gsLst>
              <a:gs pos="0">
                <a:srgbClr val="CCFFCC"/>
              </a:gs>
              <a:gs pos="100000">
                <a:srgbClr val="FFFFFF"/>
              </a:gs>
            </a:gsLst>
            <a:path path="rect">
              <a:fillToRect t="100000" r="100000"/>
            </a:path>
          </a:gradFill>
          <a:ln w="9525">
            <a:solidFill>
              <a:srgbClr val="808080"/>
            </a:solidFill>
            <a:miter lim="800000"/>
            <a:headEnd/>
            <a:tailEnd/>
          </a:ln>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just" eaLnBrk="1" hangingPunct="1">
              <a:lnSpc>
                <a:spcPct val="130000"/>
              </a:lnSpc>
              <a:spcBef>
                <a:spcPct val="30000"/>
              </a:spcBef>
            </a:pPr>
            <a:r>
              <a:rPr lang="en-US" altLang="zh-CN" sz="2400">
                <a:latin typeface="Times New Roman" panose="02020603050405020304" pitchFamily="18" charset="0"/>
              </a:rPr>
              <a:t> </a:t>
            </a:r>
            <a:r>
              <a:rPr lang="zh-CN" altLang="en-US" sz="2400">
                <a:latin typeface="Times New Roman" panose="02020603050405020304" pitchFamily="18" charset="0"/>
              </a:rPr>
              <a:t>智能仿真是将</a:t>
            </a:r>
            <a:r>
              <a:rPr lang="en-US" altLang="zh-CN" sz="2400">
                <a:latin typeface="Times New Roman" panose="02020603050405020304" pitchFamily="18" charset="0"/>
              </a:rPr>
              <a:t>AI</a:t>
            </a:r>
            <a:r>
              <a:rPr lang="zh-CN" altLang="en-US" sz="2400">
                <a:latin typeface="Times New Roman" panose="02020603050405020304" pitchFamily="18" charset="0"/>
              </a:rPr>
              <a:t>引入仿真领域，建立智能仿真系统。</a:t>
            </a:r>
          </a:p>
          <a:p>
            <a:pPr algn="just" eaLnBrk="1" hangingPunct="1">
              <a:lnSpc>
                <a:spcPct val="130000"/>
              </a:lnSpc>
              <a:spcBef>
                <a:spcPct val="30000"/>
              </a:spcBef>
            </a:pPr>
            <a:r>
              <a:rPr lang="zh-CN" altLang="en-US" sz="2400">
                <a:latin typeface="Times New Roman" panose="02020603050405020304" pitchFamily="18" charset="0"/>
              </a:rPr>
              <a:t> 仿真是对动态模型的实验，即行为产生器在规定的实验条件下驱动模型，从而产生模型行为。仿真是在描述性知识、目的性知识及处理知识的基础上产生结论性知识。</a:t>
            </a:r>
          </a:p>
          <a:p>
            <a:pPr algn="just" eaLnBrk="1" hangingPunct="1">
              <a:lnSpc>
                <a:spcPct val="130000"/>
              </a:lnSpc>
              <a:spcBef>
                <a:spcPct val="30000"/>
              </a:spcBef>
            </a:pPr>
            <a:r>
              <a:rPr lang="zh-CN" altLang="en-US" sz="2400">
                <a:latin typeface="Times New Roman" panose="02020603050405020304" pitchFamily="18" charset="0"/>
              </a:rPr>
              <a:t> 利用</a:t>
            </a:r>
            <a:r>
              <a:rPr lang="en-US" altLang="zh-CN" sz="2400">
                <a:latin typeface="Times New Roman" panose="02020603050405020304" pitchFamily="18" charset="0"/>
              </a:rPr>
              <a:t>AI</a:t>
            </a:r>
            <a:r>
              <a:rPr lang="zh-CN" altLang="en-US" sz="2400">
                <a:latin typeface="Times New Roman" panose="02020603050405020304" pitchFamily="18" charset="0"/>
              </a:rPr>
              <a:t>对整个仿真过程（建模、实验运行及结果分析）进行指导，在仿真模型中引进知识表示，改善仿真模型的描述能力，为研究面向目标的建模语言打下基础，提高仿真工具面向用户、面向问题的能力，使仿真更有效地用于决策，更好地用于分析、设计及评价知识库系统。</a:t>
            </a:r>
            <a:endParaRPr lang="zh-CN" altLang="en-US" sz="2400">
              <a:latin typeface="宋体" panose="02010600030101010101" pitchFamily="2" charset="-122"/>
            </a:endParaRPr>
          </a:p>
        </p:txBody>
      </p:sp>
      <p:sp>
        <p:nvSpPr>
          <p:cNvPr id="182277" name="Rectangle 4"/>
          <p:cNvSpPr>
            <a:spLocks noChangeArrowheads="1"/>
          </p:cNvSpPr>
          <p:nvPr/>
        </p:nvSpPr>
        <p:spPr bwMode="auto">
          <a:xfrm>
            <a:off x="250825" y="847725"/>
            <a:ext cx="86423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Wingdings" panose="05000000000000000000" pitchFamily="2" charset="2"/>
              <a:buChar char="u"/>
            </a:pPr>
            <a:r>
              <a:rPr lang="zh-CN" altLang="en-US">
                <a:solidFill>
                  <a:srgbClr val="0000FF"/>
                </a:solidFill>
                <a:latin typeface="Times New Roman" panose="02020603050405020304" pitchFamily="18" charset="0"/>
              </a:rPr>
              <a:t>智能仿真</a:t>
            </a:r>
            <a:r>
              <a:rPr lang="zh-CN" altLang="en-US">
                <a:latin typeface="宋体" panose="02010600030101010101" pitchFamily="2" charset="-122"/>
              </a:rPr>
              <a:t> </a:t>
            </a:r>
          </a:p>
        </p:txBody>
      </p:sp>
    </p:spTree>
  </p:cSld>
  <p:clrMapOvr>
    <a:masterClrMapping/>
  </p:clrMapOvr>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020CB1BB-C215-401B-92B7-5CE1C125A100}" type="slidenum">
              <a:rPr altLang="en-US" sz="1800" smtClean="0">
                <a:solidFill>
                  <a:srgbClr val="A50021"/>
                </a:solidFill>
                <a:ea typeface="MS PGothic" panose="020B0600070205080204" pitchFamily="34" charset="-128"/>
              </a:rPr>
              <a:pPr>
                <a:lnSpc>
                  <a:spcPct val="100000"/>
                </a:lnSpc>
                <a:spcBef>
                  <a:spcPct val="0"/>
                </a:spcBef>
                <a:buClrTx/>
                <a:buFontTx/>
                <a:buNone/>
              </a:pPr>
              <a:t>159</a:t>
            </a:fld>
            <a:endParaRPr lang="zh-CN" altLang="ja-JP" sz="1800" smtClean="0">
              <a:solidFill>
                <a:srgbClr val="A50021"/>
              </a:solidFill>
              <a:ea typeface="MS PGothic" panose="020B0600070205080204" pitchFamily="34" charset="-128"/>
            </a:endParaRPr>
          </a:p>
        </p:txBody>
      </p:sp>
      <p:sp>
        <p:nvSpPr>
          <p:cNvPr id="183299" name="Rectangle 2"/>
          <p:cNvSpPr>
            <a:spLocks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3600">
                <a:solidFill>
                  <a:schemeClr val="bg1"/>
                </a:solidFill>
                <a:latin typeface="Times New Roman" panose="02020603050405020304" pitchFamily="18" charset="0"/>
                <a:ea typeface="黑体" panose="02010609060101010101" pitchFamily="49" charset="-122"/>
              </a:rPr>
              <a:t>1.4  </a:t>
            </a:r>
            <a:r>
              <a:rPr lang="zh-CN" altLang="en-US" sz="3600">
                <a:solidFill>
                  <a:schemeClr val="bg1"/>
                </a:solidFill>
                <a:latin typeface="Times New Roman" panose="02020603050405020304" pitchFamily="18" charset="0"/>
                <a:ea typeface="黑体" panose="02010609060101010101" pitchFamily="49" charset="-122"/>
              </a:rPr>
              <a:t>人工智能的主要研究领域</a:t>
            </a:r>
          </a:p>
        </p:txBody>
      </p:sp>
      <p:sp>
        <p:nvSpPr>
          <p:cNvPr id="183300" name="Rectangle 3"/>
          <p:cNvSpPr>
            <a:spLocks noChangeArrowheads="1"/>
          </p:cNvSpPr>
          <p:nvPr/>
        </p:nvSpPr>
        <p:spPr bwMode="auto">
          <a:xfrm>
            <a:off x="304800" y="1524000"/>
            <a:ext cx="8382000" cy="4324350"/>
          </a:xfrm>
          <a:prstGeom prst="rect">
            <a:avLst/>
          </a:prstGeom>
          <a:gradFill rotWithShape="0">
            <a:gsLst>
              <a:gs pos="0">
                <a:srgbClr val="CCFFCC"/>
              </a:gs>
              <a:gs pos="100000">
                <a:srgbClr val="FFFFFF"/>
              </a:gs>
            </a:gsLst>
            <a:path path="rect">
              <a:fillToRect t="100000" r="100000"/>
            </a:path>
          </a:gradFill>
          <a:ln w="9525">
            <a:solidFill>
              <a:srgbClr val="808080"/>
            </a:solidFill>
            <a:miter lim="800000"/>
            <a:headEnd/>
            <a:tailEnd/>
          </a:ln>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just" eaLnBrk="1" hangingPunct="1">
              <a:lnSpc>
                <a:spcPct val="130000"/>
              </a:lnSpc>
              <a:spcBef>
                <a:spcPct val="30000"/>
              </a:spcBef>
            </a:pPr>
            <a:r>
              <a:rPr lang="en-US" altLang="zh-CN" sz="2400">
                <a:latin typeface="Times New Roman" panose="02020603050405020304" pitchFamily="18" charset="0"/>
              </a:rPr>
              <a:t>  </a:t>
            </a:r>
            <a:r>
              <a:rPr lang="zh-CN" altLang="en-US" sz="2400">
                <a:latin typeface="Times New Roman" panose="02020603050405020304" pitchFamily="18" charset="0"/>
              </a:rPr>
              <a:t>智能</a:t>
            </a:r>
            <a:r>
              <a:rPr lang="en-US" altLang="zh-CN" sz="2400">
                <a:latin typeface="Times New Roman" panose="02020603050405020304" pitchFamily="18" charset="0"/>
              </a:rPr>
              <a:t>CAD</a:t>
            </a:r>
            <a:r>
              <a:rPr lang="zh-CN" altLang="en-US" sz="2400">
                <a:latin typeface="Times New Roman" panose="02020603050405020304" pitchFamily="18" charset="0"/>
              </a:rPr>
              <a:t>（简称</a:t>
            </a:r>
            <a:r>
              <a:rPr lang="en-US" altLang="zh-CN" sz="2400">
                <a:latin typeface="Times New Roman" panose="02020603050405020304" pitchFamily="18" charset="0"/>
              </a:rPr>
              <a:t>ICAD</a:t>
            </a:r>
            <a:r>
              <a:rPr lang="zh-CN" altLang="en-US" sz="2400">
                <a:latin typeface="Times New Roman" panose="02020603050405020304" pitchFamily="18" charset="0"/>
              </a:rPr>
              <a:t>）就是把人工智能技术引入计算机辅助设计领域，建立智能</a:t>
            </a:r>
            <a:r>
              <a:rPr lang="en-US" altLang="zh-CN" sz="2400">
                <a:latin typeface="Times New Roman" panose="02020603050405020304" pitchFamily="18" charset="0"/>
              </a:rPr>
              <a:t>CAD</a:t>
            </a:r>
            <a:r>
              <a:rPr lang="zh-CN" altLang="en-US" sz="2400">
                <a:latin typeface="Times New Roman" panose="02020603050405020304" pitchFamily="18" charset="0"/>
              </a:rPr>
              <a:t>系统。</a:t>
            </a:r>
            <a:r>
              <a:rPr lang="en-US" altLang="zh-CN" sz="2400">
                <a:latin typeface="Times New Roman" panose="02020603050405020304" pitchFamily="18" charset="0"/>
              </a:rPr>
              <a:t>AI</a:t>
            </a:r>
            <a:r>
              <a:rPr lang="zh-CN" altLang="en-US" sz="2400">
                <a:latin typeface="Times New Roman" panose="02020603050405020304" pitchFamily="18" charset="0"/>
              </a:rPr>
              <a:t>几乎可以应用到</a:t>
            </a:r>
            <a:r>
              <a:rPr lang="en-US" altLang="zh-CN" sz="2400">
                <a:latin typeface="Times New Roman" panose="02020603050405020304" pitchFamily="18" charset="0"/>
              </a:rPr>
              <a:t>CAD</a:t>
            </a:r>
            <a:r>
              <a:rPr lang="zh-CN" altLang="en-US" sz="2400">
                <a:latin typeface="Times New Roman" panose="02020603050405020304" pitchFamily="18" charset="0"/>
              </a:rPr>
              <a:t>技术的各个方面。从目前发展的趋势来看，至少有下述四个方面：</a:t>
            </a:r>
          </a:p>
          <a:p>
            <a:pPr algn="just" eaLnBrk="1" hangingPunct="1">
              <a:lnSpc>
                <a:spcPct val="130000"/>
              </a:lnSpc>
              <a:spcBef>
                <a:spcPct val="30000"/>
              </a:spcBef>
              <a:buFont typeface="Wingdings" panose="05000000000000000000" pitchFamily="2" charset="2"/>
              <a:buNone/>
            </a:pPr>
            <a:r>
              <a:rPr lang="zh-CN" altLang="en-US" sz="2400">
                <a:latin typeface="Times New Roman" panose="02020603050405020304" pitchFamily="18" charset="0"/>
              </a:rPr>
              <a:t>      （</a:t>
            </a:r>
            <a:r>
              <a:rPr lang="en-US" altLang="zh-CN" sz="2400">
                <a:latin typeface="Times New Roman" panose="02020603050405020304" pitchFamily="18" charset="0"/>
              </a:rPr>
              <a:t>1</a:t>
            </a:r>
            <a:r>
              <a:rPr lang="zh-CN" altLang="en-US" sz="2400">
                <a:latin typeface="Times New Roman" panose="02020603050405020304" pitchFamily="18" charset="0"/>
              </a:rPr>
              <a:t>）设计自动化。</a:t>
            </a:r>
          </a:p>
          <a:p>
            <a:pPr algn="just" eaLnBrk="1" hangingPunct="1">
              <a:lnSpc>
                <a:spcPct val="130000"/>
              </a:lnSpc>
              <a:spcBef>
                <a:spcPct val="30000"/>
              </a:spcBef>
              <a:buFont typeface="Wingdings" panose="05000000000000000000" pitchFamily="2" charset="2"/>
              <a:buNone/>
            </a:pPr>
            <a:r>
              <a:rPr lang="zh-CN" altLang="en-US" sz="2400">
                <a:latin typeface="Times New Roman" panose="02020603050405020304" pitchFamily="18" charset="0"/>
              </a:rPr>
              <a:t>      （</a:t>
            </a:r>
            <a:r>
              <a:rPr lang="en-US" altLang="zh-CN" sz="2400">
                <a:latin typeface="Times New Roman" panose="02020603050405020304" pitchFamily="18" charset="0"/>
              </a:rPr>
              <a:t>2</a:t>
            </a:r>
            <a:r>
              <a:rPr lang="zh-CN" altLang="en-US" sz="2400">
                <a:latin typeface="Times New Roman" panose="02020603050405020304" pitchFamily="18" charset="0"/>
              </a:rPr>
              <a:t>）智能交互。</a:t>
            </a:r>
          </a:p>
          <a:p>
            <a:pPr algn="just" eaLnBrk="1" hangingPunct="1">
              <a:lnSpc>
                <a:spcPct val="130000"/>
              </a:lnSpc>
              <a:spcBef>
                <a:spcPct val="30000"/>
              </a:spcBef>
              <a:buFont typeface="Wingdings" panose="05000000000000000000" pitchFamily="2" charset="2"/>
              <a:buNone/>
            </a:pPr>
            <a:r>
              <a:rPr lang="zh-CN" altLang="en-US" sz="2400">
                <a:latin typeface="Times New Roman" panose="02020603050405020304" pitchFamily="18" charset="0"/>
              </a:rPr>
              <a:t>      （</a:t>
            </a:r>
            <a:r>
              <a:rPr lang="en-US" altLang="zh-CN" sz="2400">
                <a:latin typeface="Times New Roman" panose="02020603050405020304" pitchFamily="18" charset="0"/>
              </a:rPr>
              <a:t>3</a:t>
            </a:r>
            <a:r>
              <a:rPr lang="zh-CN" altLang="en-US" sz="2400">
                <a:latin typeface="Times New Roman" panose="02020603050405020304" pitchFamily="18" charset="0"/>
              </a:rPr>
              <a:t>）智能图形学。</a:t>
            </a:r>
          </a:p>
          <a:p>
            <a:pPr algn="just" eaLnBrk="1" hangingPunct="1">
              <a:lnSpc>
                <a:spcPct val="130000"/>
              </a:lnSpc>
              <a:spcBef>
                <a:spcPct val="30000"/>
              </a:spcBef>
              <a:buFont typeface="Wingdings" panose="05000000000000000000" pitchFamily="2" charset="2"/>
              <a:buNone/>
            </a:pPr>
            <a:r>
              <a:rPr lang="zh-CN" altLang="en-US" sz="2400">
                <a:latin typeface="Times New Roman" panose="02020603050405020304" pitchFamily="18" charset="0"/>
              </a:rPr>
              <a:t>      （</a:t>
            </a:r>
            <a:r>
              <a:rPr lang="en-US" altLang="zh-CN" sz="2400">
                <a:latin typeface="Times New Roman" panose="02020603050405020304" pitchFamily="18" charset="0"/>
              </a:rPr>
              <a:t>4</a:t>
            </a:r>
            <a:r>
              <a:rPr lang="zh-CN" altLang="en-US" sz="2400">
                <a:latin typeface="Times New Roman" panose="02020603050405020304" pitchFamily="18" charset="0"/>
              </a:rPr>
              <a:t>）自动数据采集。</a:t>
            </a:r>
          </a:p>
        </p:txBody>
      </p:sp>
      <p:sp>
        <p:nvSpPr>
          <p:cNvPr id="183301" name="Rectangle 4"/>
          <p:cNvSpPr>
            <a:spLocks noChangeArrowheads="1"/>
          </p:cNvSpPr>
          <p:nvPr/>
        </p:nvSpPr>
        <p:spPr bwMode="auto">
          <a:xfrm>
            <a:off x="273050" y="923925"/>
            <a:ext cx="86423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Wingdings" panose="05000000000000000000" pitchFamily="2" charset="2"/>
              <a:buChar char="u"/>
            </a:pPr>
            <a:r>
              <a:rPr lang="zh-CN" altLang="en-US">
                <a:solidFill>
                  <a:srgbClr val="0000FF"/>
                </a:solidFill>
                <a:latin typeface="Times New Roman" panose="02020603050405020304" pitchFamily="18" charset="0"/>
              </a:rPr>
              <a:t>智能</a:t>
            </a:r>
            <a:r>
              <a:rPr lang="en-US" altLang="zh-CN">
                <a:solidFill>
                  <a:srgbClr val="0000FF"/>
                </a:solidFill>
                <a:latin typeface="Times New Roman" panose="02020603050405020304" pitchFamily="18" charset="0"/>
              </a:rPr>
              <a:t>CAD</a:t>
            </a:r>
            <a:r>
              <a:rPr lang="en-US" altLang="zh-CN">
                <a:solidFill>
                  <a:srgbClr val="0000FF"/>
                </a:solidFill>
                <a:latin typeface="宋体" panose="02010600030101010101" pitchFamily="2" charset="-122"/>
              </a:rPr>
              <a:t> </a:t>
            </a: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idx="1"/>
          </p:nvPr>
        </p:nvSpPr>
        <p:spPr/>
        <p:txBody>
          <a:bodyPr/>
          <a:lstStyle/>
          <a:p>
            <a:pPr eaLnBrk="1" hangingPunct="1">
              <a:lnSpc>
                <a:spcPct val="170000"/>
              </a:lnSpc>
            </a:pPr>
            <a:r>
              <a:rPr lang="zh-CN" altLang="en-US" sz="4000" b="1" smtClean="0">
                <a:latin typeface="Times New Roman" panose="02020603050405020304" pitchFamily="18" charset="0"/>
                <a:ea typeface="楷体" panose="02010609060101010101" pitchFamily="49" charset="-122"/>
              </a:rPr>
              <a:t>图灵测试</a:t>
            </a:r>
            <a:r>
              <a:rPr lang="zh-CN" altLang="en-US" sz="3600" smtClean="0">
                <a:latin typeface="Times New Roman" panose="02020603050405020304" pitchFamily="18" charset="0"/>
                <a:ea typeface="楷体" panose="02010609060101010101" pitchFamily="49" charset="-122"/>
              </a:rPr>
              <a:t>（</a:t>
            </a:r>
            <a:r>
              <a:rPr lang="en-US" altLang="zh-CN" sz="3600" smtClean="0">
                <a:latin typeface="Times New Roman" panose="02020603050405020304" pitchFamily="18" charset="0"/>
                <a:ea typeface="楷体" panose="02010609060101010101" pitchFamily="49" charset="-122"/>
              </a:rPr>
              <a:t>1950</a:t>
            </a:r>
            <a:r>
              <a:rPr lang="zh-CN" altLang="en-US" sz="3600" smtClean="0">
                <a:latin typeface="Times New Roman" panose="02020603050405020304" pitchFamily="18" charset="0"/>
                <a:ea typeface="楷体" panose="02010609060101010101" pitchFamily="49" charset="-122"/>
              </a:rPr>
              <a:t>年）</a:t>
            </a:r>
          </a:p>
          <a:p>
            <a:pPr lvl="1" eaLnBrk="1" hangingPunct="1">
              <a:lnSpc>
                <a:spcPct val="170000"/>
              </a:lnSpc>
            </a:pPr>
            <a:r>
              <a:rPr lang="zh-CN" altLang="en-US" sz="2800" b="1" smtClean="0">
                <a:latin typeface="Times New Roman" panose="02020603050405020304" pitchFamily="18" charset="0"/>
                <a:ea typeface="楷体" panose="02010609060101010101" pitchFamily="49" charset="-122"/>
              </a:rPr>
              <a:t>采用</a:t>
            </a:r>
            <a:r>
              <a:rPr lang="zh-CN" altLang="en-US" sz="2800" b="1" smtClean="0">
                <a:latin typeface="楷体" panose="02010609060101010101" pitchFamily="49" charset="-122"/>
                <a:ea typeface="楷体" panose="02010609060101010101" pitchFamily="49" charset="-122"/>
              </a:rPr>
              <a:t>“</a:t>
            </a:r>
            <a:r>
              <a:rPr lang="zh-CN" altLang="en-US" sz="2800" b="1" smtClean="0">
                <a:latin typeface="Times New Roman" panose="02020603050405020304" pitchFamily="18" charset="0"/>
                <a:ea typeface="楷体" panose="02010609060101010101" pitchFamily="49" charset="-122"/>
              </a:rPr>
              <a:t>问</a:t>
            </a:r>
            <a:r>
              <a:rPr lang="zh-CN" altLang="en-US" sz="2800" b="1" smtClean="0">
                <a:latin typeface="楷体" panose="02010609060101010101" pitchFamily="49" charset="-122"/>
                <a:ea typeface="楷体" panose="02010609060101010101" pitchFamily="49" charset="-122"/>
              </a:rPr>
              <a:t>”</a:t>
            </a:r>
            <a:r>
              <a:rPr lang="zh-CN" altLang="en-US" sz="2800" b="1" smtClean="0">
                <a:latin typeface="Times New Roman" panose="02020603050405020304" pitchFamily="18" charset="0"/>
                <a:ea typeface="楷体" panose="02010609060101010101" pitchFamily="49" charset="-122"/>
              </a:rPr>
              <a:t>与</a:t>
            </a:r>
            <a:r>
              <a:rPr lang="zh-CN" altLang="en-US" sz="2800" b="1" smtClean="0">
                <a:latin typeface="楷体" panose="02010609060101010101" pitchFamily="49" charset="-122"/>
                <a:ea typeface="楷体" panose="02010609060101010101" pitchFamily="49" charset="-122"/>
              </a:rPr>
              <a:t>“</a:t>
            </a:r>
            <a:r>
              <a:rPr lang="zh-CN" altLang="en-US" sz="2800" b="1" smtClean="0">
                <a:latin typeface="Times New Roman" panose="02020603050405020304" pitchFamily="18" charset="0"/>
                <a:ea typeface="楷体" panose="02010609060101010101" pitchFamily="49" charset="-122"/>
              </a:rPr>
              <a:t>答</a:t>
            </a:r>
            <a:r>
              <a:rPr lang="zh-CN" altLang="en-US" sz="2800" b="1" smtClean="0">
                <a:latin typeface="楷体" panose="02010609060101010101" pitchFamily="49" charset="-122"/>
                <a:ea typeface="楷体" panose="02010609060101010101" pitchFamily="49" charset="-122"/>
              </a:rPr>
              <a:t>”</a:t>
            </a:r>
            <a:r>
              <a:rPr lang="zh-CN" altLang="en-US" sz="2800" b="1" smtClean="0">
                <a:latin typeface="Times New Roman" panose="02020603050405020304" pitchFamily="18" charset="0"/>
                <a:ea typeface="楷体" panose="02010609060101010101" pitchFamily="49" charset="-122"/>
              </a:rPr>
              <a:t>模式，即观察者通过控制打字机向两个测试对象通话。</a:t>
            </a:r>
          </a:p>
          <a:p>
            <a:pPr lvl="1" eaLnBrk="1" hangingPunct="1">
              <a:lnSpc>
                <a:spcPct val="170000"/>
              </a:lnSpc>
            </a:pPr>
            <a:r>
              <a:rPr lang="zh-CN" altLang="en-US" sz="2800" b="1" smtClean="0">
                <a:latin typeface="Times New Roman" panose="02020603050405020304" pitchFamily="18" charset="0"/>
                <a:ea typeface="楷体" panose="02010609060101010101" pitchFamily="49" charset="-122"/>
              </a:rPr>
              <a:t>其中一个是人，另一个是机器。要求观察者不断提出各种问题，从而辨别回答者是人还是机器。</a:t>
            </a:r>
            <a:r>
              <a:rPr lang="zh-CN" altLang="en-US" sz="2800" b="1" smtClean="0"/>
              <a:t> </a:t>
            </a:r>
          </a:p>
          <a:p>
            <a:pPr eaLnBrk="1" hangingPunct="1"/>
            <a:endParaRPr lang="zh-CN" altLang="en-US" b="1" smtClean="0">
              <a:latin typeface="Times New Roman" panose="02020603050405020304" pitchFamily="18" charset="0"/>
              <a:ea typeface="楷体_GB2312" pitchFamily="49" charset="-122"/>
            </a:endParaRPr>
          </a:p>
        </p:txBody>
      </p:sp>
      <p:sp>
        <p:nvSpPr>
          <p:cNvPr id="28675"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1.1</a:t>
            </a:r>
            <a:r>
              <a:rPr lang="zh-CN" altLang="en-US" sz="3800">
                <a:solidFill>
                  <a:schemeClr val="bg1"/>
                </a:solidFill>
                <a:ea typeface="宋体" panose="02010600030101010101" pitchFamily="2" charset="-122"/>
              </a:rPr>
              <a:t> 什么是人工智能</a:t>
            </a:r>
          </a:p>
        </p:txBody>
      </p:sp>
    </p:spTree>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13B1C007-35E7-4ED6-9059-1408581135E6}" type="slidenum">
              <a:rPr altLang="en-US" sz="1800" smtClean="0">
                <a:solidFill>
                  <a:srgbClr val="A50021"/>
                </a:solidFill>
                <a:ea typeface="MS PGothic" panose="020B0600070205080204" pitchFamily="34" charset="-128"/>
              </a:rPr>
              <a:pPr>
                <a:lnSpc>
                  <a:spcPct val="100000"/>
                </a:lnSpc>
                <a:spcBef>
                  <a:spcPct val="0"/>
                </a:spcBef>
                <a:buClrTx/>
                <a:buFontTx/>
                <a:buNone/>
              </a:pPr>
              <a:t>160</a:t>
            </a:fld>
            <a:endParaRPr lang="zh-CN" altLang="ja-JP" sz="1800" smtClean="0">
              <a:solidFill>
                <a:srgbClr val="A50021"/>
              </a:solidFill>
              <a:ea typeface="MS PGothic" panose="020B0600070205080204" pitchFamily="34" charset="-128"/>
            </a:endParaRPr>
          </a:p>
        </p:txBody>
      </p:sp>
      <p:sp>
        <p:nvSpPr>
          <p:cNvPr id="184323" name="Rectangle 2"/>
          <p:cNvSpPr>
            <a:spLocks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3600">
                <a:solidFill>
                  <a:schemeClr val="bg1"/>
                </a:solidFill>
                <a:latin typeface="Times New Roman" panose="02020603050405020304" pitchFamily="18" charset="0"/>
                <a:ea typeface="黑体" panose="02010609060101010101" pitchFamily="49" charset="-122"/>
              </a:rPr>
              <a:t>1.4  </a:t>
            </a:r>
            <a:r>
              <a:rPr lang="zh-CN" altLang="en-US" sz="3600">
                <a:solidFill>
                  <a:schemeClr val="bg1"/>
                </a:solidFill>
                <a:latin typeface="Times New Roman" panose="02020603050405020304" pitchFamily="18" charset="0"/>
                <a:ea typeface="黑体" panose="02010609060101010101" pitchFamily="49" charset="-122"/>
              </a:rPr>
              <a:t>人工智能的主要研究领域</a:t>
            </a:r>
          </a:p>
        </p:txBody>
      </p:sp>
      <p:sp>
        <p:nvSpPr>
          <p:cNvPr id="184324" name="Rectangle 3"/>
          <p:cNvSpPr>
            <a:spLocks noChangeArrowheads="1"/>
          </p:cNvSpPr>
          <p:nvPr/>
        </p:nvSpPr>
        <p:spPr bwMode="auto">
          <a:xfrm>
            <a:off x="228600" y="1371600"/>
            <a:ext cx="8686800" cy="5322888"/>
          </a:xfrm>
          <a:prstGeom prst="rect">
            <a:avLst/>
          </a:prstGeom>
          <a:gradFill rotWithShape="0">
            <a:gsLst>
              <a:gs pos="0">
                <a:srgbClr val="CCFFCC"/>
              </a:gs>
              <a:gs pos="100000">
                <a:srgbClr val="FFFFFF"/>
              </a:gs>
            </a:gsLst>
            <a:path path="rect">
              <a:fillToRect t="100000" r="100000"/>
            </a:path>
          </a:gradFill>
          <a:ln w="9525">
            <a:solidFill>
              <a:srgbClr val="808080"/>
            </a:solidFill>
            <a:miter lim="800000"/>
            <a:headEnd/>
            <a:tailEnd/>
          </a:ln>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just" eaLnBrk="1" hangingPunct="1">
              <a:lnSpc>
                <a:spcPct val="130000"/>
              </a:lnSpc>
              <a:spcBef>
                <a:spcPct val="0"/>
              </a:spcBef>
            </a:pPr>
            <a:r>
              <a:rPr lang="en-US" altLang="zh-CN" sz="2400">
                <a:latin typeface="Times New Roman" panose="02020603050405020304" pitchFamily="18" charset="0"/>
              </a:rPr>
              <a:t> </a:t>
            </a:r>
            <a:r>
              <a:rPr lang="zh-CN" altLang="en-US" sz="2400">
                <a:latin typeface="Times New Roman" panose="02020603050405020304" pitchFamily="18" charset="0"/>
              </a:rPr>
              <a:t>智能</a:t>
            </a:r>
            <a:r>
              <a:rPr lang="en-US" altLang="zh-CN" sz="2400">
                <a:latin typeface="Times New Roman" panose="02020603050405020304" pitchFamily="18" charset="0"/>
              </a:rPr>
              <a:t>CAI</a:t>
            </a:r>
            <a:r>
              <a:rPr lang="zh-CN" altLang="en-US" sz="2400">
                <a:latin typeface="Times New Roman" panose="02020603050405020304" pitchFamily="18" charset="0"/>
              </a:rPr>
              <a:t>就是把</a:t>
            </a:r>
            <a:r>
              <a:rPr lang="en-US" altLang="zh-CN" sz="2400">
                <a:latin typeface="Times New Roman" panose="02020603050405020304" pitchFamily="18" charset="0"/>
              </a:rPr>
              <a:t>AI</a:t>
            </a:r>
            <a:r>
              <a:rPr lang="zh-CN" altLang="en-US" sz="2400">
                <a:latin typeface="Times New Roman" panose="02020603050405020304" pitchFamily="18" charset="0"/>
              </a:rPr>
              <a:t>引入计算机辅助教学领域。 </a:t>
            </a:r>
            <a:r>
              <a:rPr lang="en-US" altLang="zh-CN" sz="2400">
                <a:latin typeface="Times New Roman" panose="02020603050405020304" pitchFamily="18" charset="0"/>
              </a:rPr>
              <a:t>ICAI</a:t>
            </a:r>
            <a:r>
              <a:rPr lang="zh-CN" altLang="en-US" sz="2400">
                <a:latin typeface="Times New Roman" panose="02020603050405020304" pitchFamily="18" charset="0"/>
              </a:rPr>
              <a:t>系统一般分成专门知识、教导策略和学生模型和自然语言的智能接口。</a:t>
            </a:r>
          </a:p>
          <a:p>
            <a:pPr algn="just" eaLnBrk="1" hangingPunct="1">
              <a:lnSpc>
                <a:spcPct val="130000"/>
              </a:lnSpc>
              <a:spcBef>
                <a:spcPct val="0"/>
              </a:spcBef>
            </a:pPr>
            <a:r>
              <a:rPr lang="zh-CN" altLang="en-US" sz="2400">
                <a:latin typeface="Times New Roman" panose="02020603050405020304" pitchFamily="18" charset="0"/>
              </a:rPr>
              <a:t> </a:t>
            </a:r>
            <a:r>
              <a:rPr lang="en-US" altLang="zh-CN" sz="2400">
                <a:latin typeface="Times New Roman" panose="02020603050405020304" pitchFamily="18" charset="0"/>
              </a:rPr>
              <a:t>ICAI</a:t>
            </a:r>
            <a:r>
              <a:rPr lang="zh-CN" altLang="en-US" sz="2400">
                <a:latin typeface="Times New Roman" panose="02020603050405020304" pitchFamily="18" charset="0"/>
              </a:rPr>
              <a:t>应具备下列智能特征：</a:t>
            </a:r>
          </a:p>
          <a:p>
            <a:pPr algn="just" eaLnBrk="1" hangingPunct="1">
              <a:lnSpc>
                <a:spcPct val="130000"/>
              </a:lnSpc>
              <a:spcBef>
                <a:spcPct val="0"/>
              </a:spcBef>
              <a:buFont typeface="Wingdings" panose="05000000000000000000" pitchFamily="2" charset="2"/>
              <a:buNone/>
            </a:pPr>
            <a:r>
              <a:rPr lang="zh-CN" altLang="en-US" sz="2400">
                <a:latin typeface="Times New Roman" panose="02020603050405020304" pitchFamily="18" charset="0"/>
              </a:rPr>
              <a:t>（</a:t>
            </a:r>
            <a:r>
              <a:rPr lang="en-US" altLang="zh-CN" sz="2400">
                <a:latin typeface="Times New Roman" panose="02020603050405020304" pitchFamily="18" charset="0"/>
              </a:rPr>
              <a:t>1</a:t>
            </a:r>
            <a:r>
              <a:rPr lang="zh-CN" altLang="en-US" sz="2400">
                <a:latin typeface="Times New Roman" panose="02020603050405020304" pitchFamily="18" charset="0"/>
              </a:rPr>
              <a:t>）自动生成各种问题与练习。</a:t>
            </a:r>
          </a:p>
          <a:p>
            <a:pPr algn="just" eaLnBrk="1" hangingPunct="1">
              <a:lnSpc>
                <a:spcPct val="130000"/>
              </a:lnSpc>
              <a:spcBef>
                <a:spcPct val="0"/>
              </a:spcBef>
              <a:buFont typeface="Wingdings" panose="05000000000000000000" pitchFamily="2" charset="2"/>
              <a:buNone/>
            </a:pPr>
            <a:r>
              <a:rPr lang="zh-CN" altLang="en-US" sz="2400">
                <a:latin typeface="Times New Roman" panose="02020603050405020304" pitchFamily="18" charset="0"/>
              </a:rPr>
              <a:t>（</a:t>
            </a:r>
            <a:r>
              <a:rPr lang="en-US" altLang="zh-CN" sz="2400">
                <a:latin typeface="Times New Roman" panose="02020603050405020304" pitchFamily="18" charset="0"/>
              </a:rPr>
              <a:t>2</a:t>
            </a:r>
            <a:r>
              <a:rPr lang="zh-CN" altLang="en-US" sz="2400">
                <a:latin typeface="Times New Roman" panose="02020603050405020304" pitchFamily="18" charset="0"/>
              </a:rPr>
              <a:t>）根据学生的学习情况自动选择与调整教学内容与进度。</a:t>
            </a:r>
          </a:p>
          <a:p>
            <a:pPr algn="just" eaLnBrk="1" hangingPunct="1">
              <a:lnSpc>
                <a:spcPct val="130000"/>
              </a:lnSpc>
              <a:spcBef>
                <a:spcPct val="0"/>
              </a:spcBef>
              <a:buFont typeface="Wingdings" panose="05000000000000000000" pitchFamily="2" charset="2"/>
              <a:buNone/>
            </a:pPr>
            <a:r>
              <a:rPr lang="zh-CN" altLang="en-US" sz="2400">
                <a:latin typeface="Times New Roman" panose="02020603050405020304" pitchFamily="18" charset="0"/>
              </a:rPr>
              <a:t>（</a:t>
            </a:r>
            <a:r>
              <a:rPr lang="en-US" altLang="zh-CN" sz="2400">
                <a:latin typeface="Times New Roman" panose="02020603050405020304" pitchFamily="18" charset="0"/>
              </a:rPr>
              <a:t>3</a:t>
            </a:r>
            <a:r>
              <a:rPr lang="zh-CN" altLang="en-US" sz="2400">
                <a:latin typeface="Times New Roman" panose="02020603050405020304" pitchFamily="18" charset="0"/>
              </a:rPr>
              <a:t>）在理解教学内容的基础上自动解决问题生成解答。</a:t>
            </a:r>
          </a:p>
          <a:p>
            <a:pPr algn="just" eaLnBrk="1" hangingPunct="1">
              <a:lnSpc>
                <a:spcPct val="130000"/>
              </a:lnSpc>
              <a:spcBef>
                <a:spcPct val="0"/>
              </a:spcBef>
              <a:buFont typeface="Wingdings" panose="05000000000000000000" pitchFamily="2" charset="2"/>
              <a:buNone/>
            </a:pPr>
            <a:r>
              <a:rPr lang="zh-CN" altLang="en-US" sz="2400">
                <a:latin typeface="Times New Roman" panose="02020603050405020304" pitchFamily="18" charset="0"/>
              </a:rPr>
              <a:t>（</a:t>
            </a:r>
            <a:r>
              <a:rPr lang="en-US" altLang="zh-CN" sz="2400">
                <a:latin typeface="Times New Roman" panose="02020603050405020304" pitchFamily="18" charset="0"/>
              </a:rPr>
              <a:t>4</a:t>
            </a:r>
            <a:r>
              <a:rPr lang="zh-CN" altLang="en-US" sz="2400">
                <a:latin typeface="Times New Roman" panose="02020603050405020304" pitchFamily="18" charset="0"/>
              </a:rPr>
              <a:t>）具有自然语言生成和理解能力。</a:t>
            </a:r>
          </a:p>
          <a:p>
            <a:pPr algn="just" eaLnBrk="1" hangingPunct="1">
              <a:lnSpc>
                <a:spcPct val="130000"/>
              </a:lnSpc>
              <a:spcBef>
                <a:spcPct val="0"/>
              </a:spcBef>
              <a:buFont typeface="Wingdings" panose="05000000000000000000" pitchFamily="2" charset="2"/>
              <a:buNone/>
            </a:pPr>
            <a:r>
              <a:rPr lang="zh-CN" altLang="en-US" sz="2400">
                <a:latin typeface="Times New Roman" panose="02020603050405020304" pitchFamily="18" charset="0"/>
              </a:rPr>
              <a:t>（</a:t>
            </a:r>
            <a:r>
              <a:rPr lang="en-US" altLang="zh-CN" sz="2400">
                <a:latin typeface="Times New Roman" panose="02020603050405020304" pitchFamily="18" charset="0"/>
              </a:rPr>
              <a:t>5</a:t>
            </a:r>
            <a:r>
              <a:rPr lang="zh-CN" altLang="en-US" sz="2400">
                <a:latin typeface="Times New Roman" panose="02020603050405020304" pitchFamily="18" charset="0"/>
              </a:rPr>
              <a:t>）对教学内容有理解咨询能力。</a:t>
            </a:r>
          </a:p>
          <a:p>
            <a:pPr algn="just" eaLnBrk="1" hangingPunct="1">
              <a:lnSpc>
                <a:spcPct val="130000"/>
              </a:lnSpc>
              <a:spcBef>
                <a:spcPct val="0"/>
              </a:spcBef>
              <a:buFont typeface="Wingdings" panose="05000000000000000000" pitchFamily="2" charset="2"/>
              <a:buNone/>
            </a:pPr>
            <a:r>
              <a:rPr lang="zh-CN" altLang="en-US" sz="2400">
                <a:latin typeface="Times New Roman" panose="02020603050405020304" pitchFamily="18" charset="0"/>
              </a:rPr>
              <a:t>（</a:t>
            </a:r>
            <a:r>
              <a:rPr lang="en-US" altLang="zh-CN" sz="2400">
                <a:latin typeface="Times New Roman" panose="02020603050405020304" pitchFamily="18" charset="0"/>
              </a:rPr>
              <a:t>6</a:t>
            </a:r>
            <a:r>
              <a:rPr lang="zh-CN" altLang="en-US" sz="2400">
                <a:latin typeface="Times New Roman" panose="02020603050405020304" pitchFamily="18" charset="0"/>
              </a:rPr>
              <a:t>）能诊断学生错误，分析原因并采取纠正措施。</a:t>
            </a:r>
          </a:p>
          <a:p>
            <a:pPr algn="just" eaLnBrk="1" hangingPunct="1">
              <a:lnSpc>
                <a:spcPct val="130000"/>
              </a:lnSpc>
              <a:spcBef>
                <a:spcPct val="0"/>
              </a:spcBef>
              <a:buFont typeface="Wingdings" panose="05000000000000000000" pitchFamily="2" charset="2"/>
              <a:buNone/>
            </a:pPr>
            <a:r>
              <a:rPr lang="zh-CN" altLang="en-US" sz="2400">
                <a:latin typeface="Times New Roman" panose="02020603050405020304" pitchFamily="18" charset="0"/>
              </a:rPr>
              <a:t>（</a:t>
            </a:r>
            <a:r>
              <a:rPr lang="en-US" altLang="zh-CN" sz="2400">
                <a:latin typeface="Times New Roman" panose="02020603050405020304" pitchFamily="18" charset="0"/>
              </a:rPr>
              <a:t>7</a:t>
            </a:r>
            <a:r>
              <a:rPr lang="zh-CN" altLang="en-US" sz="2400">
                <a:latin typeface="Times New Roman" panose="02020603050405020304" pitchFamily="18" charset="0"/>
              </a:rPr>
              <a:t>）能评价学生的学习行为。</a:t>
            </a:r>
          </a:p>
          <a:p>
            <a:pPr algn="just" eaLnBrk="1" hangingPunct="1">
              <a:lnSpc>
                <a:spcPct val="130000"/>
              </a:lnSpc>
              <a:spcBef>
                <a:spcPct val="0"/>
              </a:spcBef>
              <a:buFont typeface="Wingdings" panose="05000000000000000000" pitchFamily="2" charset="2"/>
              <a:buNone/>
            </a:pPr>
            <a:r>
              <a:rPr lang="zh-CN" altLang="en-US" sz="2400">
                <a:latin typeface="Times New Roman" panose="02020603050405020304" pitchFamily="18" charset="0"/>
              </a:rPr>
              <a:t>（</a:t>
            </a:r>
            <a:r>
              <a:rPr lang="en-US" altLang="zh-CN" sz="2400">
                <a:latin typeface="Times New Roman" panose="02020603050405020304" pitchFamily="18" charset="0"/>
              </a:rPr>
              <a:t>8</a:t>
            </a:r>
            <a:r>
              <a:rPr lang="zh-CN" altLang="en-US" sz="2400">
                <a:latin typeface="Times New Roman" panose="02020603050405020304" pitchFamily="18" charset="0"/>
              </a:rPr>
              <a:t>）能不断地在教学中改善教学策略。</a:t>
            </a:r>
            <a:endParaRPr lang="zh-CN" altLang="en-US" sz="2400">
              <a:latin typeface="宋体" panose="02010600030101010101" pitchFamily="2" charset="-122"/>
            </a:endParaRPr>
          </a:p>
        </p:txBody>
      </p:sp>
      <p:sp>
        <p:nvSpPr>
          <p:cNvPr id="184325" name="Rectangle 4"/>
          <p:cNvSpPr>
            <a:spLocks noChangeArrowheads="1"/>
          </p:cNvSpPr>
          <p:nvPr/>
        </p:nvSpPr>
        <p:spPr bwMode="auto">
          <a:xfrm>
            <a:off x="250825" y="838200"/>
            <a:ext cx="8642350" cy="594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Wingdings" panose="05000000000000000000" pitchFamily="2" charset="2"/>
              <a:buChar char="u"/>
            </a:pPr>
            <a:r>
              <a:rPr lang="zh-CN" altLang="en-US">
                <a:solidFill>
                  <a:srgbClr val="0000FF"/>
                </a:solidFill>
                <a:latin typeface="Times New Roman" panose="02020603050405020304" pitchFamily="18" charset="0"/>
              </a:rPr>
              <a:t>智能</a:t>
            </a:r>
            <a:r>
              <a:rPr lang="en-US" altLang="zh-CN">
                <a:solidFill>
                  <a:srgbClr val="0000FF"/>
                </a:solidFill>
                <a:latin typeface="Times New Roman" panose="02020603050405020304" pitchFamily="18" charset="0"/>
              </a:rPr>
              <a:t>CAI</a:t>
            </a:r>
            <a:r>
              <a:rPr lang="en-US" altLang="zh-CN">
                <a:solidFill>
                  <a:srgbClr val="0000FF"/>
                </a:solidFill>
                <a:latin typeface="宋体" panose="02010600030101010101" pitchFamily="2" charset="-122"/>
              </a:rPr>
              <a:t>  </a:t>
            </a:r>
          </a:p>
        </p:txBody>
      </p:sp>
    </p:spTree>
  </p:cSld>
  <p:clrMapOvr>
    <a:masterClrMapping/>
  </p:clrMapOvr>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9654407B-8183-4512-9529-26F695DE033F}" type="slidenum">
              <a:rPr altLang="en-US" sz="1800" smtClean="0">
                <a:solidFill>
                  <a:srgbClr val="A50021"/>
                </a:solidFill>
                <a:ea typeface="MS PGothic" panose="020B0600070205080204" pitchFamily="34" charset="-128"/>
              </a:rPr>
              <a:pPr>
                <a:lnSpc>
                  <a:spcPct val="100000"/>
                </a:lnSpc>
                <a:spcBef>
                  <a:spcPct val="0"/>
                </a:spcBef>
                <a:buClrTx/>
                <a:buFontTx/>
                <a:buNone/>
              </a:pPr>
              <a:t>161</a:t>
            </a:fld>
            <a:endParaRPr lang="zh-CN" altLang="ja-JP" sz="1800" smtClean="0">
              <a:solidFill>
                <a:srgbClr val="A50021"/>
              </a:solidFill>
              <a:ea typeface="MS PGothic" panose="020B0600070205080204" pitchFamily="34" charset="-128"/>
            </a:endParaRPr>
          </a:p>
        </p:txBody>
      </p:sp>
      <p:sp>
        <p:nvSpPr>
          <p:cNvPr id="185347" name="Rectangle 2"/>
          <p:cNvSpPr>
            <a:spLocks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3600">
                <a:solidFill>
                  <a:schemeClr val="bg1"/>
                </a:solidFill>
                <a:latin typeface="Times New Roman" panose="02020603050405020304" pitchFamily="18" charset="0"/>
                <a:ea typeface="黑体" panose="02010609060101010101" pitchFamily="49" charset="-122"/>
              </a:rPr>
              <a:t>1.4  </a:t>
            </a:r>
            <a:r>
              <a:rPr lang="zh-CN" altLang="en-US" sz="3600">
                <a:solidFill>
                  <a:schemeClr val="bg1"/>
                </a:solidFill>
                <a:latin typeface="Times New Roman" panose="02020603050405020304" pitchFamily="18" charset="0"/>
                <a:ea typeface="黑体" panose="02010609060101010101" pitchFamily="49" charset="-122"/>
              </a:rPr>
              <a:t>人工智能的主要研究领域</a:t>
            </a:r>
          </a:p>
        </p:txBody>
      </p:sp>
      <p:sp>
        <p:nvSpPr>
          <p:cNvPr id="185348" name="Rectangle 3"/>
          <p:cNvSpPr>
            <a:spLocks noChangeArrowheads="1"/>
          </p:cNvSpPr>
          <p:nvPr/>
        </p:nvSpPr>
        <p:spPr bwMode="auto">
          <a:xfrm>
            <a:off x="381000" y="1600200"/>
            <a:ext cx="8382000" cy="4214813"/>
          </a:xfrm>
          <a:prstGeom prst="rect">
            <a:avLst/>
          </a:prstGeom>
          <a:gradFill rotWithShape="0">
            <a:gsLst>
              <a:gs pos="0">
                <a:srgbClr val="CCFFCC"/>
              </a:gs>
              <a:gs pos="100000">
                <a:srgbClr val="FFFFFF"/>
              </a:gs>
            </a:gsLst>
            <a:path path="rect">
              <a:fillToRect t="100000" r="100000"/>
            </a:path>
          </a:gradFill>
          <a:ln w="9525">
            <a:solidFill>
              <a:srgbClr val="808080"/>
            </a:solidFill>
            <a:miter lim="800000"/>
            <a:headEnd/>
            <a:tailEnd/>
          </a:ln>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just" eaLnBrk="1" hangingPunct="1">
              <a:lnSpc>
                <a:spcPct val="130000"/>
              </a:lnSpc>
              <a:spcBef>
                <a:spcPct val="30000"/>
              </a:spcBef>
            </a:pPr>
            <a:r>
              <a:rPr lang="en-US" altLang="zh-CN" sz="2400">
                <a:solidFill>
                  <a:schemeClr val="accent2"/>
                </a:solidFill>
                <a:latin typeface="宋体" panose="02010600030101010101" pitchFamily="2" charset="-122"/>
              </a:rPr>
              <a:t> </a:t>
            </a:r>
            <a:r>
              <a:rPr lang="zh-CN" altLang="en-US" sz="2400">
                <a:solidFill>
                  <a:schemeClr val="accent2"/>
                </a:solidFill>
                <a:latin typeface="宋体" panose="02010600030101010101" pitchFamily="2" charset="-122"/>
              </a:rPr>
              <a:t>智能管理</a:t>
            </a:r>
            <a:r>
              <a:rPr lang="zh-CN" altLang="en-US" sz="2400">
                <a:latin typeface="宋体" panose="02010600030101010101" pitchFamily="2" charset="-122"/>
              </a:rPr>
              <a:t>就是把人工智能技术引入管理领域，建立智能管理系统，研究如何提高计算机管理系统的智能水平，以及智能管理系统的设计理论、方法与实现技术。 </a:t>
            </a:r>
          </a:p>
          <a:p>
            <a:pPr algn="just" eaLnBrk="1" hangingPunct="1">
              <a:lnSpc>
                <a:spcPct val="130000"/>
              </a:lnSpc>
              <a:spcBef>
                <a:spcPct val="30000"/>
              </a:spcBef>
            </a:pPr>
            <a:r>
              <a:rPr lang="zh-CN" altLang="en-US" sz="2400">
                <a:solidFill>
                  <a:schemeClr val="accent2"/>
                </a:solidFill>
                <a:latin typeface="Times New Roman" panose="02020603050405020304" pitchFamily="18" charset="0"/>
              </a:rPr>
              <a:t> 智能决策</a:t>
            </a:r>
            <a:r>
              <a:rPr lang="zh-CN" altLang="en-US" sz="2400">
                <a:latin typeface="Times New Roman" panose="02020603050405020304" pitchFamily="18" charset="0"/>
              </a:rPr>
              <a:t>就是把人工智能技术引入决策过程，建立智能决策支持系统。</a:t>
            </a:r>
          </a:p>
          <a:p>
            <a:pPr algn="just" eaLnBrk="1" hangingPunct="1">
              <a:lnSpc>
                <a:spcPct val="130000"/>
              </a:lnSpc>
              <a:spcBef>
                <a:spcPct val="30000"/>
              </a:spcBef>
            </a:pPr>
            <a:r>
              <a:rPr lang="zh-CN" altLang="en-US" sz="2400">
                <a:solidFill>
                  <a:schemeClr val="accent2"/>
                </a:solidFill>
                <a:latin typeface="Times New Roman" panose="02020603050405020304" pitchFamily="18" charset="0"/>
              </a:rPr>
              <a:t> 智能决策支持系统</a:t>
            </a:r>
            <a:r>
              <a:rPr lang="zh-CN" altLang="en-US" sz="2400">
                <a:latin typeface="Times New Roman" panose="02020603050405020304" pitchFamily="18" charset="0"/>
              </a:rPr>
              <a:t>是由传统决策支持系统再加上相应的智能部件就构成了智能决策支持系统。</a:t>
            </a:r>
          </a:p>
          <a:p>
            <a:pPr algn="just" eaLnBrk="1" hangingPunct="1">
              <a:lnSpc>
                <a:spcPct val="130000"/>
              </a:lnSpc>
              <a:spcBef>
                <a:spcPct val="30000"/>
              </a:spcBef>
            </a:pPr>
            <a:r>
              <a:rPr lang="zh-CN" altLang="en-US" sz="2400">
                <a:solidFill>
                  <a:schemeClr val="accent2"/>
                </a:solidFill>
                <a:latin typeface="Times New Roman" panose="02020603050405020304" pitchFamily="18" charset="0"/>
              </a:rPr>
              <a:t> 智能部件</a:t>
            </a:r>
            <a:r>
              <a:rPr lang="zh-CN" altLang="en-US" sz="2400">
                <a:latin typeface="Times New Roman" panose="02020603050405020304" pitchFamily="18" charset="0"/>
              </a:rPr>
              <a:t>可以是专家系统模式、知识库模式等。</a:t>
            </a:r>
            <a:r>
              <a:rPr lang="zh-CN" altLang="en-US" sz="2400">
                <a:latin typeface="宋体" panose="02010600030101010101" pitchFamily="2" charset="-122"/>
              </a:rPr>
              <a:t> </a:t>
            </a:r>
          </a:p>
        </p:txBody>
      </p:sp>
      <p:sp>
        <p:nvSpPr>
          <p:cNvPr id="185349" name="Rectangle 4"/>
          <p:cNvSpPr>
            <a:spLocks noChangeArrowheads="1"/>
          </p:cNvSpPr>
          <p:nvPr/>
        </p:nvSpPr>
        <p:spPr bwMode="auto">
          <a:xfrm>
            <a:off x="349250" y="1000125"/>
            <a:ext cx="86423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Wingdings" panose="05000000000000000000" pitchFamily="2" charset="2"/>
              <a:buChar char="u"/>
            </a:pPr>
            <a:r>
              <a:rPr lang="zh-CN" altLang="en-US">
                <a:solidFill>
                  <a:srgbClr val="0000FF"/>
                </a:solidFill>
                <a:latin typeface="Times New Roman" panose="02020603050405020304" pitchFamily="18" charset="0"/>
              </a:rPr>
              <a:t>智能管理与智能决策</a:t>
            </a:r>
            <a:r>
              <a:rPr lang="zh-CN" altLang="en-US">
                <a:solidFill>
                  <a:srgbClr val="0000FF"/>
                </a:solidFill>
                <a:latin typeface="宋体" panose="02010600030101010101" pitchFamily="2" charset="-122"/>
              </a:rPr>
              <a:t> </a:t>
            </a:r>
          </a:p>
        </p:txBody>
      </p:sp>
    </p:spTree>
  </p:cSld>
  <p:clrMapOvr>
    <a:masterClrMapping/>
  </p:clrMapOvr>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58CBAE93-48C7-461F-90CA-5775F05D782E}" type="slidenum">
              <a:rPr altLang="en-US" sz="1800" smtClean="0">
                <a:solidFill>
                  <a:srgbClr val="A50021"/>
                </a:solidFill>
                <a:ea typeface="MS PGothic" panose="020B0600070205080204" pitchFamily="34" charset="-128"/>
              </a:rPr>
              <a:pPr>
                <a:lnSpc>
                  <a:spcPct val="100000"/>
                </a:lnSpc>
                <a:spcBef>
                  <a:spcPct val="0"/>
                </a:spcBef>
                <a:buClrTx/>
                <a:buFontTx/>
                <a:buNone/>
              </a:pPr>
              <a:t>162</a:t>
            </a:fld>
            <a:endParaRPr lang="zh-CN" altLang="ja-JP" sz="1800" smtClean="0">
              <a:solidFill>
                <a:srgbClr val="A50021"/>
              </a:solidFill>
              <a:ea typeface="MS PGothic" panose="020B0600070205080204" pitchFamily="34" charset="-128"/>
            </a:endParaRPr>
          </a:p>
        </p:txBody>
      </p:sp>
      <p:sp>
        <p:nvSpPr>
          <p:cNvPr id="186371" name="Rectangle 2"/>
          <p:cNvSpPr>
            <a:spLocks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3600">
                <a:solidFill>
                  <a:schemeClr val="bg1"/>
                </a:solidFill>
                <a:latin typeface="Times New Roman" panose="02020603050405020304" pitchFamily="18" charset="0"/>
                <a:ea typeface="黑体" panose="02010609060101010101" pitchFamily="49" charset="-122"/>
              </a:rPr>
              <a:t>1.4  </a:t>
            </a:r>
            <a:r>
              <a:rPr lang="zh-CN" altLang="en-US" sz="3600">
                <a:solidFill>
                  <a:schemeClr val="bg1"/>
                </a:solidFill>
                <a:latin typeface="Times New Roman" panose="02020603050405020304" pitchFamily="18" charset="0"/>
                <a:ea typeface="黑体" panose="02010609060101010101" pitchFamily="49" charset="-122"/>
              </a:rPr>
              <a:t>人工智能的主要研究领域</a:t>
            </a:r>
          </a:p>
        </p:txBody>
      </p:sp>
      <p:sp>
        <p:nvSpPr>
          <p:cNvPr id="186372" name="Rectangle 3"/>
          <p:cNvSpPr>
            <a:spLocks noChangeArrowheads="1"/>
          </p:cNvSpPr>
          <p:nvPr/>
        </p:nvSpPr>
        <p:spPr bwMode="auto">
          <a:xfrm>
            <a:off x="381000" y="1524000"/>
            <a:ext cx="8534400" cy="4117975"/>
          </a:xfrm>
          <a:prstGeom prst="rect">
            <a:avLst/>
          </a:prstGeom>
          <a:gradFill rotWithShape="0">
            <a:gsLst>
              <a:gs pos="0">
                <a:srgbClr val="CCFFCC"/>
              </a:gs>
              <a:gs pos="100000">
                <a:srgbClr val="FFFFFF"/>
              </a:gs>
            </a:gsLst>
            <a:path path="rect">
              <a:fillToRect t="100000" r="100000"/>
            </a:path>
          </a:gradFill>
          <a:ln w="9525">
            <a:solidFill>
              <a:srgbClr val="808080"/>
            </a:solidFill>
            <a:miter lim="800000"/>
            <a:headEnd/>
            <a:tailEnd/>
          </a:ln>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just" eaLnBrk="1" hangingPunct="1">
              <a:lnSpc>
                <a:spcPct val="130000"/>
              </a:lnSpc>
              <a:spcBef>
                <a:spcPct val="30000"/>
              </a:spcBef>
            </a:pPr>
            <a:r>
              <a:rPr lang="en-US" altLang="zh-CN" sz="2400">
                <a:latin typeface="Times New Roman" panose="02020603050405020304" pitchFamily="18" charset="0"/>
              </a:rPr>
              <a:t> </a:t>
            </a:r>
            <a:r>
              <a:rPr lang="zh-CN" altLang="en-US" sz="2400">
                <a:latin typeface="Times New Roman" panose="02020603050405020304" pitchFamily="18" charset="0"/>
              </a:rPr>
              <a:t>多媒体计算机系统就是能综合处理文字、图形、图像和声音等多种媒体信息的计算机系统。</a:t>
            </a:r>
          </a:p>
          <a:p>
            <a:pPr algn="just" eaLnBrk="1" hangingPunct="1">
              <a:lnSpc>
                <a:spcPct val="130000"/>
              </a:lnSpc>
              <a:spcBef>
                <a:spcPct val="30000"/>
              </a:spcBef>
            </a:pPr>
            <a:r>
              <a:rPr lang="zh-CN" altLang="en-US" sz="2400">
                <a:latin typeface="Times New Roman" panose="02020603050405020304" pitchFamily="18" charset="0"/>
              </a:rPr>
              <a:t> 智能多媒体就是将人工智能技术引入多媒体系统，使其功能和性能得到进一步发展和提高。</a:t>
            </a:r>
          </a:p>
          <a:p>
            <a:pPr algn="just" eaLnBrk="1" hangingPunct="1">
              <a:lnSpc>
                <a:spcPct val="130000"/>
              </a:lnSpc>
              <a:spcBef>
                <a:spcPct val="30000"/>
              </a:spcBef>
            </a:pPr>
            <a:r>
              <a:rPr lang="zh-CN" altLang="en-US" sz="2400">
                <a:latin typeface="Times New Roman" panose="02020603050405020304" pitchFamily="18" charset="0"/>
              </a:rPr>
              <a:t> 多媒体技术与人工智能所研究的机器感知、机器理解等技术不谋而合。人工智能的计算机视听觉、语音识别与理解、语音对译、信息智能压缩等技术运用于多媒体系统，将会使现在的多媒体系统产生质的飞跃。</a:t>
            </a:r>
            <a:endParaRPr lang="zh-CN" altLang="en-US" sz="2400">
              <a:latin typeface="宋体" panose="02010600030101010101" pitchFamily="2" charset="-122"/>
            </a:endParaRPr>
          </a:p>
        </p:txBody>
      </p:sp>
      <p:sp>
        <p:nvSpPr>
          <p:cNvPr id="186373" name="Rectangle 4"/>
          <p:cNvSpPr>
            <a:spLocks noChangeArrowheads="1"/>
          </p:cNvSpPr>
          <p:nvPr/>
        </p:nvSpPr>
        <p:spPr bwMode="auto">
          <a:xfrm>
            <a:off x="349250" y="923925"/>
            <a:ext cx="84899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Wingdings" panose="05000000000000000000" pitchFamily="2" charset="2"/>
              <a:buChar char="u"/>
            </a:pPr>
            <a:r>
              <a:rPr lang="zh-CN" altLang="en-US">
                <a:solidFill>
                  <a:srgbClr val="0000FF"/>
                </a:solidFill>
                <a:latin typeface="Times New Roman" panose="02020603050405020304" pitchFamily="18" charset="0"/>
              </a:rPr>
              <a:t>智能多媒体系统</a:t>
            </a:r>
            <a:r>
              <a:rPr lang="zh-CN" altLang="en-US">
                <a:solidFill>
                  <a:srgbClr val="0000FF"/>
                </a:solidFill>
                <a:latin typeface="宋体" panose="02010600030101010101" pitchFamily="2" charset="-122"/>
              </a:rPr>
              <a:t> </a:t>
            </a:r>
          </a:p>
        </p:txBody>
      </p:sp>
    </p:spTree>
  </p:cSld>
  <p:clrMapOvr>
    <a:masterClrMapping/>
  </p:clrMapOvr>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ACF3C642-A461-4B05-A7C0-27E557B1EE3C}" type="slidenum">
              <a:rPr altLang="en-US" sz="1800" smtClean="0">
                <a:solidFill>
                  <a:srgbClr val="A50021"/>
                </a:solidFill>
                <a:ea typeface="MS PGothic" panose="020B0600070205080204" pitchFamily="34" charset="-128"/>
              </a:rPr>
              <a:pPr>
                <a:lnSpc>
                  <a:spcPct val="100000"/>
                </a:lnSpc>
                <a:spcBef>
                  <a:spcPct val="0"/>
                </a:spcBef>
                <a:buClrTx/>
                <a:buFontTx/>
                <a:buNone/>
              </a:pPr>
              <a:t>163</a:t>
            </a:fld>
            <a:endParaRPr lang="zh-CN" altLang="ja-JP" sz="1800" smtClean="0">
              <a:solidFill>
                <a:srgbClr val="A50021"/>
              </a:solidFill>
              <a:ea typeface="MS PGothic" panose="020B0600070205080204" pitchFamily="34" charset="-128"/>
            </a:endParaRPr>
          </a:p>
        </p:txBody>
      </p:sp>
      <p:sp>
        <p:nvSpPr>
          <p:cNvPr id="187395" name="Rectangle 2"/>
          <p:cNvSpPr>
            <a:spLocks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3600">
                <a:solidFill>
                  <a:schemeClr val="bg1"/>
                </a:solidFill>
                <a:latin typeface="Times New Roman" panose="02020603050405020304" pitchFamily="18" charset="0"/>
                <a:ea typeface="黑体" panose="02010609060101010101" pitchFamily="49" charset="-122"/>
              </a:rPr>
              <a:t>1.4  </a:t>
            </a:r>
            <a:r>
              <a:rPr lang="zh-CN" altLang="en-US" sz="3600">
                <a:solidFill>
                  <a:schemeClr val="bg1"/>
                </a:solidFill>
                <a:latin typeface="Times New Roman" panose="02020603050405020304" pitchFamily="18" charset="0"/>
                <a:ea typeface="黑体" panose="02010609060101010101" pitchFamily="49" charset="-122"/>
              </a:rPr>
              <a:t>人工智能的主要研究领域</a:t>
            </a:r>
          </a:p>
        </p:txBody>
      </p:sp>
      <p:sp>
        <p:nvSpPr>
          <p:cNvPr id="187396" name="Rectangle 3"/>
          <p:cNvSpPr>
            <a:spLocks noChangeArrowheads="1"/>
          </p:cNvSpPr>
          <p:nvPr/>
        </p:nvSpPr>
        <p:spPr bwMode="auto">
          <a:xfrm>
            <a:off x="228600" y="1425575"/>
            <a:ext cx="8686800" cy="4881563"/>
          </a:xfrm>
          <a:prstGeom prst="rect">
            <a:avLst/>
          </a:prstGeom>
          <a:gradFill rotWithShape="0">
            <a:gsLst>
              <a:gs pos="0">
                <a:srgbClr val="CCFFCC"/>
              </a:gs>
              <a:gs pos="100000">
                <a:srgbClr val="FFFFFF"/>
              </a:gs>
            </a:gsLst>
            <a:path path="rect">
              <a:fillToRect t="100000" r="100000"/>
            </a:path>
          </a:gradFill>
          <a:ln w="9525">
            <a:solidFill>
              <a:srgbClr val="808080"/>
            </a:solidFill>
            <a:miter lim="800000"/>
            <a:headEnd/>
            <a:tailEnd/>
          </a:ln>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just" eaLnBrk="1" hangingPunct="1">
              <a:lnSpc>
                <a:spcPct val="130000"/>
              </a:lnSpc>
              <a:spcBef>
                <a:spcPct val="30000"/>
              </a:spcBef>
            </a:pPr>
            <a:r>
              <a:rPr lang="en-US" altLang="zh-CN" sz="2400">
                <a:latin typeface="Times New Roman" panose="02020603050405020304" pitchFamily="18" charset="0"/>
              </a:rPr>
              <a:t> </a:t>
            </a:r>
            <a:r>
              <a:rPr lang="zh-CN" altLang="en-US" sz="2400">
                <a:latin typeface="Times New Roman" panose="02020603050405020304" pitchFamily="18" charset="0"/>
              </a:rPr>
              <a:t>智能操作系统的基本模型：以智能机为基础，能支撑外层的</a:t>
            </a:r>
            <a:r>
              <a:rPr lang="en-US" altLang="zh-CN" sz="2400">
                <a:latin typeface="Times New Roman" panose="02020603050405020304" pitchFamily="18" charset="0"/>
              </a:rPr>
              <a:t>AI</a:t>
            </a:r>
            <a:r>
              <a:rPr lang="zh-CN" altLang="en-US" sz="2400">
                <a:latin typeface="Times New Roman" panose="02020603050405020304" pitchFamily="18" charset="0"/>
              </a:rPr>
              <a:t>应用程序，实现多用户的知识处理和并行推理。</a:t>
            </a:r>
          </a:p>
          <a:p>
            <a:pPr algn="just" eaLnBrk="1" hangingPunct="1">
              <a:lnSpc>
                <a:spcPct val="130000"/>
              </a:lnSpc>
              <a:spcBef>
                <a:spcPct val="30000"/>
              </a:spcBef>
            </a:pPr>
            <a:r>
              <a:rPr lang="zh-CN" altLang="en-US" sz="2400">
                <a:latin typeface="Times New Roman" panose="02020603050405020304" pitchFamily="18" charset="0"/>
              </a:rPr>
              <a:t> 智能操作系统三大特点：</a:t>
            </a:r>
          </a:p>
          <a:p>
            <a:pPr algn="just" eaLnBrk="1" hangingPunct="1">
              <a:lnSpc>
                <a:spcPct val="130000"/>
              </a:lnSpc>
              <a:spcBef>
                <a:spcPct val="0"/>
              </a:spcBef>
              <a:buFont typeface="Wingdings" panose="05000000000000000000" pitchFamily="2" charset="2"/>
              <a:buNone/>
            </a:pPr>
            <a:r>
              <a:rPr lang="zh-CN" altLang="en-US" sz="2400">
                <a:solidFill>
                  <a:schemeClr val="accent2"/>
                </a:solidFill>
                <a:latin typeface="Times New Roman" panose="02020603050405020304" pitchFamily="18" charset="0"/>
              </a:rPr>
              <a:t>并行性</a:t>
            </a:r>
            <a:r>
              <a:rPr lang="zh-CN" altLang="en-US" sz="2400">
                <a:latin typeface="Times New Roman" panose="02020603050405020304" pitchFamily="18" charset="0"/>
              </a:rPr>
              <a:t>：</a:t>
            </a:r>
            <a:r>
              <a:rPr lang="zh-CN" altLang="en-US" sz="2300">
                <a:latin typeface="Times New Roman" panose="02020603050405020304" pitchFamily="18" charset="0"/>
              </a:rPr>
              <a:t>支持多用户、多进程，同时进行逻辑推理等</a:t>
            </a:r>
            <a:r>
              <a:rPr lang="en-US" altLang="zh-CN" sz="2300">
                <a:latin typeface="Times New Roman" panose="02020603050405020304" pitchFamily="18" charset="0"/>
              </a:rPr>
              <a:t>;</a:t>
            </a:r>
          </a:p>
          <a:p>
            <a:pPr algn="just" eaLnBrk="1" hangingPunct="1">
              <a:lnSpc>
                <a:spcPct val="130000"/>
              </a:lnSpc>
              <a:spcBef>
                <a:spcPct val="0"/>
              </a:spcBef>
              <a:buFont typeface="Wingdings" panose="05000000000000000000" pitchFamily="2" charset="2"/>
              <a:buNone/>
            </a:pPr>
            <a:r>
              <a:rPr lang="zh-CN" altLang="en-US" sz="2400">
                <a:solidFill>
                  <a:schemeClr val="accent2"/>
                </a:solidFill>
                <a:latin typeface="Times New Roman" panose="02020603050405020304" pitchFamily="18" charset="0"/>
              </a:rPr>
              <a:t>分布性</a:t>
            </a:r>
            <a:r>
              <a:rPr lang="zh-CN" altLang="en-US" sz="2400">
                <a:latin typeface="Times New Roman" panose="02020603050405020304" pitchFamily="18" charset="0"/>
              </a:rPr>
              <a:t>：</a:t>
            </a:r>
            <a:r>
              <a:rPr lang="zh-CN" altLang="en-US" sz="2300">
                <a:latin typeface="Times New Roman" panose="02020603050405020304" pitchFamily="18" charset="0"/>
              </a:rPr>
              <a:t>把计算机硬件和软件资源分散而又有联系地组织起来，能支持局域网和远程网处理</a:t>
            </a:r>
            <a:r>
              <a:rPr lang="en-US" altLang="zh-CN" sz="2300">
                <a:latin typeface="Times New Roman" panose="02020603050405020304" pitchFamily="18" charset="0"/>
              </a:rPr>
              <a:t>;</a:t>
            </a:r>
          </a:p>
          <a:p>
            <a:pPr algn="just" eaLnBrk="1" hangingPunct="1">
              <a:lnSpc>
                <a:spcPct val="130000"/>
              </a:lnSpc>
              <a:spcBef>
                <a:spcPct val="0"/>
              </a:spcBef>
              <a:buFont typeface="Wingdings" panose="05000000000000000000" pitchFamily="2" charset="2"/>
              <a:buNone/>
            </a:pPr>
            <a:r>
              <a:rPr lang="zh-CN" altLang="en-US" sz="2400">
                <a:solidFill>
                  <a:schemeClr val="accent2"/>
                </a:solidFill>
                <a:latin typeface="Times New Roman" panose="02020603050405020304" pitchFamily="18" charset="0"/>
              </a:rPr>
              <a:t>智能性</a:t>
            </a:r>
            <a:r>
              <a:rPr lang="zh-CN" altLang="en-US" sz="2400">
                <a:latin typeface="Times New Roman" panose="02020603050405020304" pitchFamily="18" charset="0"/>
              </a:rPr>
              <a:t>：</a:t>
            </a:r>
            <a:r>
              <a:rPr lang="zh-CN" altLang="en-US" sz="2300">
                <a:latin typeface="Times New Roman" panose="02020603050405020304" pitchFamily="18" charset="0"/>
              </a:rPr>
              <a:t>一是操作系统处理的是知识对象，具有并行推理功能，支持智能应用程序运行</a:t>
            </a:r>
            <a:r>
              <a:rPr lang="en-US" altLang="zh-CN" sz="2300">
                <a:latin typeface="Times New Roman" panose="02020603050405020304" pitchFamily="18" charset="0"/>
              </a:rPr>
              <a:t>;</a:t>
            </a:r>
            <a:r>
              <a:rPr lang="zh-CN" altLang="en-US" sz="2300">
                <a:latin typeface="Times New Roman" panose="02020603050405020304" pitchFamily="18" charset="0"/>
              </a:rPr>
              <a:t>二是操作系统的绝大部分程序使用</a:t>
            </a:r>
            <a:r>
              <a:rPr lang="en-US" altLang="zh-CN" sz="2300">
                <a:latin typeface="Times New Roman" panose="02020603050405020304" pitchFamily="18" charset="0"/>
              </a:rPr>
              <a:t>AI</a:t>
            </a:r>
            <a:r>
              <a:rPr lang="zh-CN" altLang="en-US" sz="2300">
                <a:latin typeface="Times New Roman" panose="02020603050405020304" pitchFamily="18" charset="0"/>
              </a:rPr>
              <a:t>程序编制，充分利用硬件并行推理功能</a:t>
            </a:r>
            <a:r>
              <a:rPr lang="en-US" altLang="zh-CN" sz="2300">
                <a:latin typeface="Times New Roman" panose="02020603050405020304" pitchFamily="18" charset="0"/>
              </a:rPr>
              <a:t>;</a:t>
            </a:r>
            <a:r>
              <a:rPr lang="zh-CN" altLang="en-US" sz="2300">
                <a:latin typeface="Times New Roman" panose="02020603050405020304" pitchFamily="18" charset="0"/>
              </a:rPr>
              <a:t>三是具有较高智能程序的自动管理维护功能，如故障的监控分析等，帮助维护人员决策。 </a:t>
            </a:r>
          </a:p>
        </p:txBody>
      </p:sp>
      <p:sp>
        <p:nvSpPr>
          <p:cNvPr id="187397" name="Rectangle 4"/>
          <p:cNvSpPr>
            <a:spLocks noChangeArrowheads="1"/>
          </p:cNvSpPr>
          <p:nvPr/>
        </p:nvSpPr>
        <p:spPr bwMode="auto">
          <a:xfrm>
            <a:off x="196850" y="923925"/>
            <a:ext cx="86423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Wingdings" panose="05000000000000000000" pitchFamily="2" charset="2"/>
              <a:buChar char="u"/>
            </a:pPr>
            <a:r>
              <a:rPr lang="zh-CN" altLang="en-US">
                <a:solidFill>
                  <a:srgbClr val="0000FF"/>
                </a:solidFill>
                <a:latin typeface="Times New Roman" panose="02020603050405020304" pitchFamily="18" charset="0"/>
              </a:rPr>
              <a:t>智能操作系统</a:t>
            </a:r>
            <a:r>
              <a:rPr lang="zh-CN" altLang="en-US">
                <a:latin typeface="宋体" panose="02010600030101010101" pitchFamily="2" charset="-122"/>
              </a:rPr>
              <a:t> </a:t>
            </a:r>
          </a:p>
        </p:txBody>
      </p:sp>
    </p:spTree>
  </p:cSld>
  <p:clrMapOvr>
    <a:masterClrMapping/>
  </p:clrMapOvr>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fld id="{A505FD87-836C-40D6-A7E7-66ACF5899CBC}" type="slidenum">
              <a:rPr altLang="en-US" sz="1800" smtClean="0">
                <a:solidFill>
                  <a:srgbClr val="A50021"/>
                </a:solidFill>
                <a:ea typeface="MS PGothic" panose="020B0600070205080204" pitchFamily="34" charset="-128"/>
              </a:rPr>
              <a:pPr>
                <a:lnSpc>
                  <a:spcPct val="100000"/>
                </a:lnSpc>
                <a:spcBef>
                  <a:spcPct val="0"/>
                </a:spcBef>
                <a:buClrTx/>
                <a:buFontTx/>
                <a:buNone/>
              </a:pPr>
              <a:t>164</a:t>
            </a:fld>
            <a:endParaRPr lang="zh-CN" altLang="ja-JP" sz="1800" smtClean="0">
              <a:solidFill>
                <a:srgbClr val="A50021"/>
              </a:solidFill>
              <a:ea typeface="MS PGothic" panose="020B0600070205080204" pitchFamily="34" charset="-128"/>
            </a:endParaRPr>
          </a:p>
        </p:txBody>
      </p:sp>
      <p:sp>
        <p:nvSpPr>
          <p:cNvPr id="188419" name="Rectangle 2"/>
          <p:cNvSpPr>
            <a:spLocks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3600">
                <a:solidFill>
                  <a:schemeClr val="bg1"/>
                </a:solidFill>
                <a:latin typeface="Times New Roman" panose="02020603050405020304" pitchFamily="18" charset="0"/>
                <a:ea typeface="黑体" panose="02010609060101010101" pitchFamily="49" charset="-122"/>
              </a:rPr>
              <a:t>1.4  </a:t>
            </a:r>
            <a:r>
              <a:rPr lang="zh-CN" altLang="en-US" sz="3600">
                <a:solidFill>
                  <a:schemeClr val="bg1"/>
                </a:solidFill>
                <a:latin typeface="Times New Roman" panose="02020603050405020304" pitchFamily="18" charset="0"/>
                <a:ea typeface="黑体" panose="02010609060101010101" pitchFamily="49" charset="-122"/>
              </a:rPr>
              <a:t>人工智能的主要研究领域</a:t>
            </a:r>
          </a:p>
        </p:txBody>
      </p:sp>
      <p:sp>
        <p:nvSpPr>
          <p:cNvPr id="188420" name="Rectangle 3"/>
          <p:cNvSpPr>
            <a:spLocks noChangeArrowheads="1"/>
          </p:cNvSpPr>
          <p:nvPr/>
        </p:nvSpPr>
        <p:spPr bwMode="auto">
          <a:xfrm>
            <a:off x="304800" y="1676400"/>
            <a:ext cx="8534400" cy="2584450"/>
          </a:xfrm>
          <a:prstGeom prst="rect">
            <a:avLst/>
          </a:prstGeom>
          <a:gradFill rotWithShape="0">
            <a:gsLst>
              <a:gs pos="0">
                <a:srgbClr val="CCFFCC"/>
              </a:gs>
              <a:gs pos="100000">
                <a:srgbClr val="FFFFFF"/>
              </a:gs>
            </a:gsLst>
            <a:path path="rect">
              <a:fillToRect t="100000" r="100000"/>
            </a:path>
          </a:gradFill>
          <a:ln w="9525">
            <a:solidFill>
              <a:srgbClr val="808080"/>
            </a:solidFill>
            <a:miter lim="800000"/>
            <a:headEnd/>
            <a:tailEnd/>
          </a:ln>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just" eaLnBrk="1" hangingPunct="1">
              <a:lnSpc>
                <a:spcPct val="130000"/>
              </a:lnSpc>
              <a:spcBef>
                <a:spcPct val="30000"/>
              </a:spcBef>
            </a:pPr>
            <a:r>
              <a:rPr lang="en-US" altLang="zh-CN" sz="2400">
                <a:latin typeface="Times New Roman" panose="02020603050405020304" pitchFamily="18" charset="0"/>
              </a:rPr>
              <a:t>  </a:t>
            </a:r>
            <a:r>
              <a:rPr lang="zh-CN" altLang="en-US" sz="2400">
                <a:latin typeface="Times New Roman" panose="02020603050405020304" pitchFamily="18" charset="0"/>
              </a:rPr>
              <a:t>智能计算机系统就是人们正在研制的新一代计算机系统。</a:t>
            </a:r>
          </a:p>
          <a:p>
            <a:pPr algn="just" eaLnBrk="1" hangingPunct="1">
              <a:lnSpc>
                <a:spcPct val="130000"/>
              </a:lnSpc>
              <a:spcBef>
                <a:spcPct val="30000"/>
              </a:spcBef>
            </a:pPr>
            <a:r>
              <a:rPr lang="zh-CN" altLang="en-US" sz="2400">
                <a:latin typeface="Times New Roman" panose="02020603050405020304" pitchFamily="18" charset="0"/>
              </a:rPr>
              <a:t>  智能计算机系统从基本元件到体系结构，从处理对象到编程语言，从使用方法到应用范围，同当前的诺依曼型计算机相比，都有质的飞跃和提高，它将全面支持智能应用开发，且自身就具有智能。 </a:t>
            </a:r>
          </a:p>
        </p:txBody>
      </p:sp>
      <p:sp>
        <p:nvSpPr>
          <p:cNvPr id="188421" name="Rectangle 4"/>
          <p:cNvSpPr>
            <a:spLocks noChangeArrowheads="1"/>
          </p:cNvSpPr>
          <p:nvPr/>
        </p:nvSpPr>
        <p:spPr bwMode="auto">
          <a:xfrm>
            <a:off x="304800" y="990600"/>
            <a:ext cx="86423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Wingdings" panose="05000000000000000000" pitchFamily="2" charset="2"/>
              <a:buChar char="u"/>
            </a:pPr>
            <a:r>
              <a:rPr lang="zh-CN" altLang="en-US">
                <a:solidFill>
                  <a:srgbClr val="0000FF"/>
                </a:solidFill>
                <a:latin typeface="Times New Roman" panose="02020603050405020304" pitchFamily="18" charset="0"/>
              </a:rPr>
              <a:t>智能计算机系统</a:t>
            </a:r>
            <a:r>
              <a:rPr lang="zh-CN" altLang="en-US">
                <a:solidFill>
                  <a:srgbClr val="0000FF"/>
                </a:solidFill>
                <a:latin typeface="宋体" panose="02010600030101010101" pitchFamily="2" charset="-122"/>
              </a:rPr>
              <a:t> </a:t>
            </a: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cebd00172ccbfe3e4a90a7a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025" y="1196975"/>
            <a:ext cx="7040563" cy="367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Text Box 3"/>
          <p:cNvSpPr txBox="1">
            <a:spLocks noChangeArrowheads="1"/>
          </p:cNvSpPr>
          <p:nvPr/>
        </p:nvSpPr>
        <p:spPr bwMode="auto">
          <a:xfrm>
            <a:off x="2195513" y="5373688"/>
            <a:ext cx="4537075"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algn="ctr" eaLnBrk="1" hangingPunct="1">
              <a:spcBef>
                <a:spcPct val="50000"/>
              </a:spcBef>
            </a:pPr>
            <a:r>
              <a:rPr lang="zh-CN" altLang="en-US" sz="3200">
                <a:solidFill>
                  <a:srgbClr val="0000FF"/>
                </a:solidFill>
                <a:ea typeface="楷体" panose="02010609060101010101" pitchFamily="49" charset="-122"/>
              </a:rPr>
              <a:t>图灵测试示意图</a:t>
            </a:r>
          </a:p>
        </p:txBody>
      </p:sp>
      <p:sp>
        <p:nvSpPr>
          <p:cNvPr id="30724"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1.1</a:t>
            </a:r>
            <a:r>
              <a:rPr lang="zh-CN" altLang="en-US" sz="3800">
                <a:solidFill>
                  <a:schemeClr val="bg1"/>
                </a:solidFill>
                <a:ea typeface="宋体" panose="02010600030101010101" pitchFamily="2" charset="-122"/>
              </a:rPr>
              <a:t> 什么是人工智能</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Grp="1" noChangeArrowheads="1"/>
          </p:cNvSpPr>
          <p:nvPr>
            <p:ph idx="1"/>
          </p:nvPr>
        </p:nvSpPr>
        <p:spPr>
          <a:xfrm>
            <a:off x="733425" y="962025"/>
            <a:ext cx="7677150" cy="5400675"/>
          </a:xfrm>
        </p:spPr>
        <p:txBody>
          <a:bodyPr/>
          <a:lstStyle/>
          <a:p>
            <a:pPr marL="0" indent="0" algn="ctr" eaLnBrk="1" hangingPunct="1">
              <a:buFont typeface="Wingdings" panose="05000000000000000000" pitchFamily="2" charset="2"/>
              <a:buNone/>
            </a:pPr>
            <a:r>
              <a:rPr lang="zh-CN" altLang="en-US" sz="3200" b="1" smtClean="0">
                <a:latin typeface="楷体" panose="02010609060101010101" pitchFamily="49" charset="-122"/>
                <a:ea typeface="楷体" panose="02010609060101010101" pitchFamily="49" charset="-122"/>
              </a:rPr>
              <a:t>典型问答</a:t>
            </a:r>
          </a:p>
          <a:p>
            <a:pPr marL="0" indent="0" eaLnBrk="1" hangingPunct="1"/>
            <a:r>
              <a:rPr lang="zh-CN" altLang="en-US" b="1" smtClean="0">
                <a:latin typeface="楷体" panose="02010609060101010101" pitchFamily="49" charset="-122"/>
                <a:ea typeface="楷体" panose="02010609060101010101" pitchFamily="49" charset="-122"/>
              </a:rPr>
              <a:t>问： 请给我写出有关“第四号桥”主题的十四行诗。</a:t>
            </a:r>
          </a:p>
          <a:p>
            <a:pPr marL="0" indent="0" eaLnBrk="1" hangingPunct="1"/>
            <a:r>
              <a:rPr lang="zh-CN" altLang="en-US" b="1" smtClean="0">
                <a:latin typeface="楷体" panose="02010609060101010101" pitchFamily="49" charset="-122"/>
                <a:ea typeface="楷体" panose="02010609060101010101" pitchFamily="49" charset="-122"/>
              </a:rPr>
              <a:t>答：不要问我这道题，我从来不会写诗。</a:t>
            </a:r>
          </a:p>
          <a:p>
            <a:pPr marL="0" indent="0" eaLnBrk="1" hangingPunct="1"/>
            <a:r>
              <a:rPr lang="zh-CN" altLang="en-US" b="1" smtClean="0">
                <a:latin typeface="楷体" panose="02010609060101010101" pitchFamily="49" charset="-122"/>
                <a:ea typeface="楷体" panose="02010609060101010101" pitchFamily="49" charset="-122"/>
              </a:rPr>
              <a:t>问：</a:t>
            </a:r>
            <a:r>
              <a:rPr lang="en-US" altLang="zh-CN" b="1" smtClean="0">
                <a:latin typeface="楷体" panose="02010609060101010101" pitchFamily="49" charset="-122"/>
                <a:ea typeface="楷体" panose="02010609060101010101" pitchFamily="49" charset="-122"/>
              </a:rPr>
              <a:t>34957</a:t>
            </a:r>
            <a:r>
              <a:rPr lang="zh-CN" altLang="en-US" b="1" smtClean="0">
                <a:latin typeface="楷体" panose="02010609060101010101" pitchFamily="49" charset="-122"/>
                <a:ea typeface="楷体" panose="02010609060101010101" pitchFamily="49" charset="-122"/>
              </a:rPr>
              <a:t>加</a:t>
            </a:r>
            <a:r>
              <a:rPr lang="en-US" altLang="zh-CN" b="1" smtClean="0">
                <a:latin typeface="楷体" panose="02010609060101010101" pitchFamily="49" charset="-122"/>
                <a:ea typeface="楷体" panose="02010609060101010101" pitchFamily="49" charset="-122"/>
              </a:rPr>
              <a:t>70764</a:t>
            </a:r>
            <a:r>
              <a:rPr lang="zh-CN" altLang="en-US" b="1" smtClean="0">
                <a:latin typeface="楷体" panose="02010609060101010101" pitchFamily="49" charset="-122"/>
                <a:ea typeface="楷体" panose="02010609060101010101" pitchFamily="49" charset="-122"/>
              </a:rPr>
              <a:t>等于多少？</a:t>
            </a:r>
          </a:p>
          <a:p>
            <a:pPr marL="0" indent="0" eaLnBrk="1" hangingPunct="1"/>
            <a:r>
              <a:rPr lang="zh-CN" altLang="en-US" b="1" smtClean="0">
                <a:latin typeface="楷体" panose="02010609060101010101" pitchFamily="49" charset="-122"/>
                <a:ea typeface="楷体" panose="02010609060101010101" pitchFamily="49" charset="-122"/>
              </a:rPr>
              <a:t>答：（停</a:t>
            </a:r>
            <a:r>
              <a:rPr lang="en-US" altLang="zh-CN" b="1" smtClean="0">
                <a:latin typeface="楷体" panose="02010609060101010101" pitchFamily="49" charset="-122"/>
                <a:ea typeface="楷体" panose="02010609060101010101" pitchFamily="49" charset="-122"/>
              </a:rPr>
              <a:t>30</a:t>
            </a:r>
            <a:r>
              <a:rPr lang="zh-CN" altLang="en-US" b="1" smtClean="0">
                <a:latin typeface="楷体" panose="02010609060101010101" pitchFamily="49" charset="-122"/>
                <a:ea typeface="楷体" panose="02010609060101010101" pitchFamily="49" charset="-122"/>
              </a:rPr>
              <a:t>秒后）</a:t>
            </a:r>
            <a:r>
              <a:rPr lang="en-US" altLang="zh-CN" b="1" smtClean="0">
                <a:latin typeface="楷体" panose="02010609060101010101" pitchFamily="49" charset="-122"/>
                <a:ea typeface="楷体" panose="02010609060101010101" pitchFamily="49" charset="-122"/>
              </a:rPr>
              <a:t>105721</a:t>
            </a:r>
          </a:p>
          <a:p>
            <a:pPr marL="0" indent="0" eaLnBrk="1" hangingPunct="1"/>
            <a:r>
              <a:rPr lang="zh-CN" altLang="en-US" b="1" smtClean="0">
                <a:latin typeface="楷体" panose="02010609060101010101" pitchFamily="49" charset="-122"/>
                <a:ea typeface="楷体" panose="02010609060101010101" pitchFamily="49" charset="-122"/>
              </a:rPr>
              <a:t>问：你会下国际象棋吗？</a:t>
            </a:r>
          </a:p>
          <a:p>
            <a:pPr marL="0" indent="0" eaLnBrk="1" hangingPunct="1"/>
            <a:r>
              <a:rPr lang="zh-CN" altLang="en-US" b="1" smtClean="0">
                <a:latin typeface="楷体" panose="02010609060101010101" pitchFamily="49" charset="-122"/>
                <a:ea typeface="楷体" panose="02010609060101010101" pitchFamily="49" charset="-122"/>
              </a:rPr>
              <a:t>答：是的。</a:t>
            </a:r>
            <a:r>
              <a:rPr lang="zh-CN" altLang="en-US" b="1" smtClean="0">
                <a:latin typeface="楷体_GB2312" pitchFamily="49" charset="-122"/>
                <a:ea typeface="楷体_GB2312" pitchFamily="49" charset="-122"/>
              </a:rPr>
              <a:t> </a:t>
            </a:r>
          </a:p>
        </p:txBody>
      </p:sp>
      <p:sp>
        <p:nvSpPr>
          <p:cNvPr id="31747"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1.1</a:t>
            </a:r>
            <a:r>
              <a:rPr lang="zh-CN" altLang="en-US" sz="3800">
                <a:solidFill>
                  <a:schemeClr val="bg1"/>
                </a:solidFill>
                <a:ea typeface="宋体" panose="02010600030101010101" pitchFamily="2" charset="-122"/>
              </a:rPr>
              <a:t> 什么是人工智能</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noChangeArrowheads="1"/>
          </p:cNvSpPr>
          <p:nvPr>
            <p:ph idx="1"/>
          </p:nvPr>
        </p:nvSpPr>
        <p:spPr>
          <a:xfrm>
            <a:off x="752475" y="952500"/>
            <a:ext cx="7640638" cy="5400675"/>
          </a:xfrm>
        </p:spPr>
        <p:txBody>
          <a:bodyPr/>
          <a:lstStyle/>
          <a:p>
            <a:pPr marL="0" indent="0" algn="ctr" eaLnBrk="1" hangingPunct="1">
              <a:buFont typeface="Wingdings" panose="05000000000000000000" pitchFamily="2" charset="2"/>
              <a:buNone/>
            </a:pPr>
            <a:r>
              <a:rPr lang="zh-CN" altLang="en-US" sz="3200" b="1" smtClean="0">
                <a:latin typeface="Times New Roman" panose="02020603050405020304" pitchFamily="18" charset="0"/>
                <a:ea typeface="楷体" panose="02010609060101010101" pitchFamily="49" charset="-122"/>
              </a:rPr>
              <a:t>典型问答</a:t>
            </a:r>
            <a:r>
              <a:rPr lang="en-US" altLang="zh-CN" sz="3200" b="1" smtClean="0">
                <a:latin typeface="Times New Roman" panose="02020603050405020304" pitchFamily="18" charset="0"/>
                <a:ea typeface="楷体" panose="02010609060101010101" pitchFamily="49" charset="-122"/>
              </a:rPr>
              <a:t>2</a:t>
            </a:r>
            <a:endParaRPr lang="zh-CN" altLang="en-US" sz="3200" b="1" smtClean="0">
              <a:latin typeface="Times New Roman" panose="02020603050405020304" pitchFamily="18" charset="0"/>
              <a:ea typeface="楷体" panose="02010609060101010101" pitchFamily="49" charset="-122"/>
            </a:endParaRPr>
          </a:p>
          <a:p>
            <a:pPr marL="0" indent="0" eaLnBrk="1" hangingPunct="1"/>
            <a:r>
              <a:rPr lang="zh-CN" altLang="en-US" b="1" smtClean="0">
                <a:latin typeface="Times New Roman" panose="02020603050405020304" pitchFamily="18" charset="0"/>
                <a:ea typeface="楷体" panose="02010609060101010101" pitchFamily="49" charset="-122"/>
              </a:rPr>
              <a:t>问：你会下国际象棋吗？</a:t>
            </a:r>
          </a:p>
          <a:p>
            <a:pPr marL="0" indent="0" eaLnBrk="1" hangingPunct="1"/>
            <a:r>
              <a:rPr lang="zh-CN" altLang="en-US" b="1" smtClean="0">
                <a:latin typeface="Times New Roman" panose="02020603050405020304" pitchFamily="18" charset="0"/>
                <a:ea typeface="楷体" panose="02010609060101010101" pitchFamily="49" charset="-122"/>
              </a:rPr>
              <a:t>答：是的。</a:t>
            </a:r>
          </a:p>
          <a:p>
            <a:pPr marL="0" indent="0" eaLnBrk="1" hangingPunct="1"/>
            <a:r>
              <a:rPr lang="zh-CN" altLang="en-US" b="1" smtClean="0">
                <a:latin typeface="Times New Roman" panose="02020603050405020304" pitchFamily="18" charset="0"/>
                <a:ea typeface="楷体" panose="02010609060101010101" pitchFamily="49" charset="-122"/>
              </a:rPr>
              <a:t>问：你会下国际象棋吗？</a:t>
            </a:r>
          </a:p>
          <a:p>
            <a:pPr marL="0" indent="0" eaLnBrk="1" hangingPunct="1"/>
            <a:r>
              <a:rPr lang="zh-CN" altLang="en-US" b="1" smtClean="0">
                <a:latin typeface="Times New Roman" panose="02020603050405020304" pitchFamily="18" charset="0"/>
                <a:ea typeface="楷体" panose="02010609060101010101" pitchFamily="49" charset="-122"/>
              </a:rPr>
              <a:t>答：是的。</a:t>
            </a:r>
          </a:p>
          <a:p>
            <a:pPr marL="0" indent="0" eaLnBrk="1" hangingPunct="1"/>
            <a:r>
              <a:rPr lang="zh-CN" altLang="en-US" b="1" smtClean="0">
                <a:latin typeface="Times New Roman" panose="02020603050405020304" pitchFamily="18" charset="0"/>
                <a:ea typeface="楷体" panose="02010609060101010101" pitchFamily="49" charset="-122"/>
              </a:rPr>
              <a:t>问：请再次回答，你会下国际象棋吗？</a:t>
            </a:r>
          </a:p>
          <a:p>
            <a:pPr marL="0" indent="0" eaLnBrk="1" hangingPunct="1"/>
            <a:r>
              <a:rPr lang="zh-CN" altLang="en-US" b="1" smtClean="0">
                <a:latin typeface="Times New Roman" panose="02020603050405020304" pitchFamily="18" charset="0"/>
                <a:ea typeface="楷体" panose="02010609060101010101" pitchFamily="49" charset="-122"/>
              </a:rPr>
              <a:t>答：是的。</a:t>
            </a:r>
            <a:r>
              <a:rPr lang="zh-CN" altLang="en-US" b="1" smtClean="0">
                <a:latin typeface="Times New Roman" panose="02020603050405020304" pitchFamily="18" charset="0"/>
                <a:ea typeface="楷体_GB2312" pitchFamily="49" charset="-122"/>
              </a:rPr>
              <a:t/>
            </a:r>
            <a:br>
              <a:rPr lang="zh-CN" altLang="en-US" b="1" smtClean="0">
                <a:latin typeface="Times New Roman" panose="02020603050405020304" pitchFamily="18" charset="0"/>
                <a:ea typeface="楷体_GB2312" pitchFamily="49" charset="-122"/>
              </a:rPr>
            </a:br>
            <a:endParaRPr lang="zh-CN" altLang="en-US" b="1" smtClean="0">
              <a:latin typeface="Times New Roman" panose="02020603050405020304" pitchFamily="18" charset="0"/>
              <a:ea typeface="楷体_GB2312" pitchFamily="49" charset="-122"/>
            </a:endParaRPr>
          </a:p>
        </p:txBody>
      </p:sp>
      <p:sp>
        <p:nvSpPr>
          <p:cNvPr id="32771"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1.1</a:t>
            </a:r>
            <a:r>
              <a:rPr lang="zh-CN" altLang="en-US" sz="3800">
                <a:solidFill>
                  <a:schemeClr val="bg1"/>
                </a:solidFill>
                <a:ea typeface="宋体" panose="02010600030101010101" pitchFamily="2" charset="-122"/>
              </a:rPr>
              <a:t> 什么是人工智能</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3"/>
          <p:cNvSpPr>
            <a:spLocks noChangeArrowheads="1"/>
          </p:cNvSpPr>
          <p:nvPr/>
        </p:nvSpPr>
        <p:spPr bwMode="auto">
          <a:xfrm>
            <a:off x="1220788" y="1524000"/>
            <a:ext cx="71628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lnSpc>
                <a:spcPct val="110000"/>
              </a:lnSpc>
              <a:spcBef>
                <a:spcPct val="20000"/>
              </a:spcBef>
              <a:buClr>
                <a:schemeClr val="hlink"/>
              </a:buClr>
              <a:buSzPct val="70000"/>
              <a:buFont typeface="Wingdings" panose="05000000000000000000" pitchFamily="2" charset="2"/>
              <a:buChar char="§"/>
            </a:pPr>
            <a:r>
              <a:rPr lang="zh-CN" altLang="en-US" sz="3200">
                <a:solidFill>
                  <a:schemeClr val="tx1"/>
                </a:solidFill>
                <a:latin typeface="楷体_GB2312" pitchFamily="49" charset="-122"/>
                <a:ea typeface="楷体_GB2312" pitchFamily="49" charset="-122"/>
              </a:rPr>
              <a:t>主要内容：</a:t>
            </a:r>
          </a:p>
          <a:p>
            <a:pPr lvl="1" eaLnBrk="1" hangingPunct="1">
              <a:lnSpc>
                <a:spcPct val="110000"/>
              </a:lnSpc>
              <a:spcBef>
                <a:spcPct val="20000"/>
              </a:spcBef>
              <a:buClr>
                <a:schemeClr val="hlink"/>
              </a:buClr>
              <a:buSzPct val="70000"/>
              <a:buFont typeface="Wingdings" panose="05000000000000000000" pitchFamily="2" charset="2"/>
              <a:buChar char="§"/>
            </a:pPr>
            <a:r>
              <a:rPr lang="zh-CN" altLang="en-US" sz="3200">
                <a:solidFill>
                  <a:schemeClr val="tx1"/>
                </a:solidFill>
                <a:latin typeface="楷体_GB2312" pitchFamily="49" charset="-122"/>
                <a:ea typeface="楷体_GB2312" pitchFamily="49" charset="-122"/>
              </a:rPr>
              <a:t>人工智能的概念</a:t>
            </a:r>
          </a:p>
          <a:p>
            <a:pPr lvl="1" eaLnBrk="1" hangingPunct="1">
              <a:lnSpc>
                <a:spcPct val="110000"/>
              </a:lnSpc>
              <a:spcBef>
                <a:spcPct val="20000"/>
              </a:spcBef>
              <a:buClr>
                <a:schemeClr val="hlink"/>
              </a:buClr>
              <a:buSzPct val="70000"/>
              <a:buFont typeface="Wingdings" panose="05000000000000000000" pitchFamily="2" charset="2"/>
              <a:buChar char="§"/>
            </a:pPr>
            <a:r>
              <a:rPr lang="zh-CN" altLang="en-US" sz="3200">
                <a:solidFill>
                  <a:schemeClr val="tx1"/>
                </a:solidFill>
                <a:latin typeface="楷体_GB2312" pitchFamily="49" charset="-122"/>
                <a:ea typeface="楷体_GB2312" pitchFamily="49" charset="-122"/>
              </a:rPr>
              <a:t>人工智能的研究途径与方法 </a:t>
            </a:r>
          </a:p>
          <a:p>
            <a:pPr lvl="1" eaLnBrk="1" hangingPunct="1">
              <a:lnSpc>
                <a:spcPct val="110000"/>
              </a:lnSpc>
              <a:spcBef>
                <a:spcPct val="20000"/>
              </a:spcBef>
              <a:buClr>
                <a:schemeClr val="hlink"/>
              </a:buClr>
              <a:buSzPct val="70000"/>
              <a:buFont typeface="Wingdings" panose="05000000000000000000" pitchFamily="2" charset="2"/>
              <a:buChar char="§"/>
            </a:pPr>
            <a:r>
              <a:rPr lang="zh-CN" altLang="en-US" sz="3200">
                <a:solidFill>
                  <a:schemeClr val="tx1"/>
                </a:solidFill>
                <a:latin typeface="楷体_GB2312" pitchFamily="49" charset="-122"/>
                <a:ea typeface="楷体_GB2312" pitchFamily="49" charset="-122"/>
              </a:rPr>
              <a:t>人工智能的分支领域</a:t>
            </a:r>
          </a:p>
          <a:p>
            <a:pPr lvl="1" eaLnBrk="1" hangingPunct="1">
              <a:lnSpc>
                <a:spcPct val="110000"/>
              </a:lnSpc>
              <a:spcBef>
                <a:spcPct val="20000"/>
              </a:spcBef>
              <a:buClr>
                <a:schemeClr val="hlink"/>
              </a:buClr>
              <a:buSzPct val="70000"/>
              <a:buFont typeface="Wingdings" panose="05000000000000000000" pitchFamily="2" charset="2"/>
              <a:buChar char="§"/>
            </a:pPr>
            <a:r>
              <a:rPr lang="zh-CN" altLang="en-US" sz="3200">
                <a:solidFill>
                  <a:schemeClr val="tx1"/>
                </a:solidFill>
                <a:latin typeface="楷体_GB2312" pitchFamily="49" charset="-122"/>
                <a:ea typeface="楷体_GB2312" pitchFamily="49" charset="-122"/>
              </a:rPr>
              <a:t>人工智能的基本技术 </a:t>
            </a:r>
          </a:p>
          <a:p>
            <a:pPr lvl="1" eaLnBrk="1" hangingPunct="1">
              <a:lnSpc>
                <a:spcPct val="110000"/>
              </a:lnSpc>
              <a:spcBef>
                <a:spcPct val="20000"/>
              </a:spcBef>
              <a:buClr>
                <a:schemeClr val="hlink"/>
              </a:buClr>
              <a:buSzPct val="70000"/>
              <a:buFont typeface="Wingdings" panose="05000000000000000000" pitchFamily="2" charset="2"/>
              <a:buChar char="§"/>
            </a:pPr>
            <a:r>
              <a:rPr lang="zh-CN" altLang="en-US" sz="3200">
                <a:solidFill>
                  <a:schemeClr val="tx1"/>
                </a:solidFill>
                <a:latin typeface="楷体_GB2312" pitchFamily="49" charset="-122"/>
                <a:ea typeface="楷体_GB2312" pitchFamily="49" charset="-122"/>
              </a:rPr>
              <a:t>人工智能的发展概况</a:t>
            </a:r>
            <a:r>
              <a:rPr lang="zh-CN" altLang="en-US" sz="3600">
                <a:solidFill>
                  <a:schemeClr val="tx1"/>
                </a:solidFill>
                <a:latin typeface="华文新魏" panose="02010800040101010101" pitchFamily="2" charset="-122"/>
                <a:ea typeface="华文新魏" panose="02010800040101010101" pitchFamily="2" charset="-122"/>
              </a:rPr>
              <a:t> </a:t>
            </a:r>
          </a:p>
        </p:txBody>
      </p:sp>
      <p:sp>
        <p:nvSpPr>
          <p:cNvPr id="11267"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zh-CN" altLang="en-US" sz="3800">
                <a:solidFill>
                  <a:schemeClr val="bg1"/>
                </a:solidFill>
                <a:ea typeface="宋体" panose="02010600030101010101" pitchFamily="2" charset="-122"/>
              </a:rPr>
              <a:t>第一讲：人工智能概论</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idx="1"/>
          </p:nvPr>
        </p:nvSpPr>
        <p:spPr>
          <a:xfrm>
            <a:off x="752475" y="1066800"/>
            <a:ext cx="7640638" cy="4927600"/>
          </a:xfrm>
        </p:spPr>
        <p:txBody>
          <a:bodyPr/>
          <a:lstStyle/>
          <a:p>
            <a:pPr marL="0" indent="0" algn="ctr" eaLnBrk="1" hangingPunct="1">
              <a:buFont typeface="Wingdings" panose="05000000000000000000" pitchFamily="2" charset="2"/>
              <a:buNone/>
            </a:pPr>
            <a:r>
              <a:rPr lang="zh-CN" altLang="en-US" sz="3200" b="1" smtClean="0">
                <a:latin typeface="楷体" panose="02010609060101010101" pitchFamily="49" charset="-122"/>
                <a:ea typeface="楷体" panose="02010609060101010101" pitchFamily="49" charset="-122"/>
              </a:rPr>
              <a:t>典型问答</a:t>
            </a:r>
            <a:r>
              <a:rPr lang="en-US" altLang="zh-CN" sz="3200" b="1" smtClean="0">
                <a:latin typeface="楷体" panose="02010609060101010101" pitchFamily="49" charset="-122"/>
                <a:ea typeface="楷体" panose="02010609060101010101" pitchFamily="49" charset="-122"/>
              </a:rPr>
              <a:t>3</a:t>
            </a:r>
            <a:endParaRPr lang="zh-CN" altLang="en-US" sz="3200" b="1" smtClean="0">
              <a:latin typeface="楷体" panose="02010609060101010101" pitchFamily="49" charset="-122"/>
              <a:ea typeface="楷体" panose="02010609060101010101" pitchFamily="49" charset="-122"/>
            </a:endParaRPr>
          </a:p>
          <a:p>
            <a:pPr marL="0" indent="0" eaLnBrk="1" hangingPunct="1"/>
            <a:r>
              <a:rPr lang="zh-CN" altLang="en-US" b="1" smtClean="0">
                <a:latin typeface="楷体" panose="02010609060101010101" pitchFamily="49" charset="-122"/>
                <a:ea typeface="楷体" panose="02010609060101010101" pitchFamily="49" charset="-122"/>
              </a:rPr>
              <a:t>问： 你会下国际象棋吗？</a:t>
            </a:r>
          </a:p>
          <a:p>
            <a:pPr marL="0" indent="0" eaLnBrk="1" hangingPunct="1"/>
            <a:r>
              <a:rPr lang="zh-CN" altLang="en-US" b="1" smtClean="0">
                <a:latin typeface="楷体" panose="02010609060101010101" pitchFamily="49" charset="-122"/>
                <a:ea typeface="楷体" panose="02010609060101010101" pitchFamily="49" charset="-122"/>
              </a:rPr>
              <a:t>答：是的。</a:t>
            </a:r>
          </a:p>
          <a:p>
            <a:pPr marL="0" indent="0" eaLnBrk="1" hangingPunct="1"/>
            <a:r>
              <a:rPr lang="zh-CN" altLang="en-US" b="1" smtClean="0">
                <a:latin typeface="楷体" panose="02010609060101010101" pitchFamily="49" charset="-122"/>
                <a:ea typeface="楷体" panose="02010609060101010101" pitchFamily="49" charset="-122"/>
              </a:rPr>
              <a:t>问：你会下国际象棋吗？</a:t>
            </a:r>
          </a:p>
          <a:p>
            <a:pPr marL="0" indent="0" eaLnBrk="1" hangingPunct="1"/>
            <a:r>
              <a:rPr lang="zh-CN" altLang="en-US" b="1" smtClean="0">
                <a:latin typeface="楷体" panose="02010609060101010101" pitchFamily="49" charset="-122"/>
                <a:ea typeface="楷体" panose="02010609060101010101" pitchFamily="49" charset="-122"/>
              </a:rPr>
              <a:t>答：是的，我不是已经说过了吗？</a:t>
            </a:r>
          </a:p>
          <a:p>
            <a:pPr marL="0" indent="0" eaLnBrk="1" hangingPunct="1"/>
            <a:r>
              <a:rPr lang="zh-CN" altLang="en-US" b="1" smtClean="0">
                <a:latin typeface="楷体" panose="02010609060101010101" pitchFamily="49" charset="-122"/>
                <a:ea typeface="楷体" panose="02010609060101010101" pitchFamily="49" charset="-122"/>
              </a:rPr>
              <a:t>问：请再次回答，你会下国际象棋吗？</a:t>
            </a:r>
          </a:p>
          <a:p>
            <a:pPr marL="0" indent="0" eaLnBrk="1" hangingPunct="1"/>
            <a:r>
              <a:rPr lang="zh-CN" altLang="en-US" b="1" smtClean="0">
                <a:latin typeface="楷体" panose="02010609060101010101" pitchFamily="49" charset="-122"/>
                <a:ea typeface="楷体" panose="02010609060101010101" pitchFamily="49" charset="-122"/>
              </a:rPr>
              <a:t>答：你烦不烦，干嘛老提同样的问题。</a:t>
            </a:r>
            <a:r>
              <a:rPr lang="zh-CN" altLang="en-US" b="1" smtClean="0"/>
              <a:t/>
            </a:r>
            <a:br>
              <a:rPr lang="zh-CN" altLang="en-US" b="1" smtClean="0"/>
            </a:br>
            <a:endParaRPr lang="zh-CN" altLang="en-US" b="1" smtClean="0"/>
          </a:p>
        </p:txBody>
      </p:sp>
      <p:sp>
        <p:nvSpPr>
          <p:cNvPr id="33795"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1.1</a:t>
            </a:r>
            <a:r>
              <a:rPr lang="zh-CN" altLang="en-US" sz="3800">
                <a:solidFill>
                  <a:schemeClr val="bg1"/>
                </a:solidFill>
                <a:ea typeface="宋体" panose="02010600030101010101" pitchFamily="2" charset="-122"/>
              </a:rPr>
              <a:t> 什么是人工智能</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1"/>
          <p:cNvSpPr txBox="1">
            <a:spLocks noGrp="1" noChangeArrowheads="1"/>
          </p:cNvSpPr>
          <p:nvPr/>
        </p:nvSpPr>
        <p:spPr bwMode="auto">
          <a:xfrm>
            <a:off x="6934200" y="6477000"/>
            <a:ext cx="19812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algn="r" eaLnBrk="1" hangingPunct="1"/>
            <a:fld id="{636EFE63-2AA1-42AC-9A43-FF1F8771E402}" type="slidenum">
              <a:rPr lang="ja-JP" altLang="en-US" sz="1800" b="0">
                <a:solidFill>
                  <a:srgbClr val="A50021"/>
                </a:solidFill>
                <a:ea typeface="MS PGothic" panose="020B0600070205080204" pitchFamily="34" charset="-128"/>
              </a:rPr>
              <a:pPr algn="r" eaLnBrk="1" hangingPunct="1"/>
              <a:t>21</a:t>
            </a:fld>
            <a:endParaRPr lang="ja-JP" altLang="en-US" sz="1800" b="0">
              <a:solidFill>
                <a:srgbClr val="A50021"/>
              </a:solidFill>
              <a:ea typeface="MS PGothic" panose="020B0600070205080204" pitchFamily="34" charset="-128"/>
            </a:endParaRPr>
          </a:p>
        </p:txBody>
      </p:sp>
      <p:pic>
        <p:nvPicPr>
          <p:cNvPr id="34819" name="Picture 7" descr="f4df228d5ca4e9fb2bf4bfa7c0e6ad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0" y="895350"/>
            <a:ext cx="6788150" cy="408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Text Box 6"/>
          <p:cNvSpPr txBox="1">
            <a:spLocks noChangeArrowheads="1"/>
          </p:cNvSpPr>
          <p:nvPr/>
        </p:nvSpPr>
        <p:spPr bwMode="auto">
          <a:xfrm>
            <a:off x="684213" y="5092700"/>
            <a:ext cx="777557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2800">
                <a:solidFill>
                  <a:schemeClr val="tx1"/>
                </a:solidFill>
                <a:latin typeface="Times New Roman" panose="02020603050405020304" pitchFamily="18" charset="0"/>
                <a:ea typeface="宋体" panose="02010600030101010101" pitchFamily="2" charset="-122"/>
              </a:rPr>
              <a:t>        2014</a:t>
            </a:r>
            <a:r>
              <a:rPr lang="zh-CN" altLang="en-US" sz="2800">
                <a:solidFill>
                  <a:schemeClr val="tx1"/>
                </a:solidFill>
                <a:latin typeface="Times New Roman" panose="02020603050405020304" pitchFamily="18" charset="0"/>
                <a:ea typeface="宋体" panose="02010600030101010101" pitchFamily="2" charset="-122"/>
              </a:rPr>
              <a:t>年</a:t>
            </a:r>
            <a:r>
              <a:rPr lang="en-US" altLang="zh-CN" sz="2800">
                <a:solidFill>
                  <a:schemeClr val="tx1"/>
                </a:solidFill>
                <a:latin typeface="Times New Roman" panose="02020603050405020304" pitchFamily="18" charset="0"/>
                <a:ea typeface="宋体" panose="02010600030101010101" pitchFamily="2" charset="-122"/>
              </a:rPr>
              <a:t>6</a:t>
            </a:r>
            <a:r>
              <a:rPr lang="zh-CN" altLang="en-US" sz="2800">
                <a:solidFill>
                  <a:schemeClr val="tx1"/>
                </a:solidFill>
                <a:latin typeface="Times New Roman" panose="02020603050405020304" pitchFamily="18" charset="0"/>
                <a:ea typeface="宋体" panose="02010600030101010101" pitchFamily="2" charset="-122"/>
              </a:rPr>
              <a:t>月</a:t>
            </a:r>
            <a:r>
              <a:rPr lang="en-US" altLang="zh-CN" sz="2800">
                <a:solidFill>
                  <a:schemeClr val="tx1"/>
                </a:solidFill>
                <a:latin typeface="Times New Roman" panose="02020603050405020304" pitchFamily="18" charset="0"/>
                <a:ea typeface="宋体" panose="02010600030101010101" pitchFamily="2" charset="-122"/>
              </a:rPr>
              <a:t>9</a:t>
            </a:r>
            <a:r>
              <a:rPr lang="zh-CN" altLang="en-US" sz="2800">
                <a:solidFill>
                  <a:schemeClr val="tx1"/>
                </a:solidFill>
                <a:latin typeface="Times New Roman" panose="02020603050405020304" pitchFamily="18" charset="0"/>
                <a:ea typeface="宋体" panose="02010600030101010101" pitchFamily="2" charset="-122"/>
              </a:rPr>
              <a:t>日英国雷丁大学宣称俄罗斯人弗拉基米尔</a:t>
            </a:r>
            <a:r>
              <a:rPr lang="en-US" altLang="zh-CN" sz="2800">
                <a:solidFill>
                  <a:schemeClr val="tx1"/>
                </a:solidFill>
                <a:latin typeface="Times New Roman" panose="02020603050405020304" pitchFamily="18" charset="0"/>
                <a:ea typeface="宋体" panose="02010600030101010101" pitchFamily="2" charset="-122"/>
              </a:rPr>
              <a:t>·</a:t>
            </a:r>
            <a:r>
              <a:rPr lang="zh-CN" altLang="en-US" sz="2800">
                <a:solidFill>
                  <a:schemeClr val="tx1"/>
                </a:solidFill>
                <a:latin typeface="Times New Roman" panose="02020603050405020304" pitchFamily="18" charset="0"/>
                <a:ea typeface="宋体" panose="02010600030101010101" pitchFamily="2" charset="-122"/>
              </a:rPr>
              <a:t>维西罗夫创立的</a:t>
            </a:r>
            <a:r>
              <a:rPr lang="en-US" altLang="zh-CN" sz="2800">
                <a:solidFill>
                  <a:srgbClr val="FF0000"/>
                </a:solidFill>
                <a:latin typeface="Times New Roman" panose="02020603050405020304" pitchFamily="18" charset="0"/>
                <a:ea typeface="宋体" panose="02010600030101010101" pitchFamily="2" charset="-122"/>
              </a:rPr>
              <a:t>AI</a:t>
            </a:r>
            <a:r>
              <a:rPr lang="zh-CN" altLang="en-US" sz="2800">
                <a:solidFill>
                  <a:srgbClr val="FF0000"/>
                </a:solidFill>
                <a:latin typeface="Times New Roman" panose="02020603050405020304" pitchFamily="18" charset="0"/>
                <a:ea typeface="宋体" panose="02010600030101010101" pitchFamily="2" charset="-122"/>
              </a:rPr>
              <a:t>软件尤金</a:t>
            </a:r>
            <a:r>
              <a:rPr lang="en-US" altLang="zh-CN" sz="2800">
                <a:solidFill>
                  <a:srgbClr val="FF0000"/>
                </a:solidFill>
                <a:latin typeface="Times New Roman" panose="02020603050405020304" pitchFamily="18" charset="0"/>
                <a:ea typeface="宋体" panose="02010600030101010101" pitchFamily="2" charset="-122"/>
              </a:rPr>
              <a:t>•</a:t>
            </a:r>
            <a:r>
              <a:rPr lang="zh-CN" altLang="en-US" sz="2800">
                <a:solidFill>
                  <a:srgbClr val="FF0000"/>
                </a:solidFill>
                <a:latin typeface="Times New Roman" panose="02020603050405020304" pitchFamily="18" charset="0"/>
                <a:ea typeface="宋体" panose="02010600030101010101" pitchFamily="2" charset="-122"/>
              </a:rPr>
              <a:t>古斯特曼通过图灵测试</a:t>
            </a:r>
            <a:r>
              <a:rPr lang="zh-CN" altLang="en-US" sz="2800">
                <a:solidFill>
                  <a:schemeClr val="tx1"/>
                </a:solidFill>
                <a:latin typeface="Verdana" panose="020B0604030504040204" pitchFamily="34" charset="0"/>
                <a:ea typeface="宋体" panose="02010600030101010101" pitchFamily="2" charset="-122"/>
              </a:rPr>
              <a:t>。</a:t>
            </a:r>
            <a:r>
              <a:rPr lang="zh-CN" altLang="en-US" sz="2800">
                <a:solidFill>
                  <a:schemeClr val="tx1"/>
                </a:solidFill>
                <a:latin typeface="Times New Roman" panose="02020603050405020304" pitchFamily="18" charset="0"/>
                <a:ea typeface="宋体" panose="02010600030101010101" pitchFamily="2" charset="-122"/>
              </a:rPr>
              <a:t>（</a:t>
            </a:r>
            <a:r>
              <a:rPr lang="en-US" altLang="zh-CN" sz="2800">
                <a:solidFill>
                  <a:schemeClr val="tx1"/>
                </a:solidFill>
                <a:latin typeface="Times New Roman" panose="02020603050405020304" pitchFamily="18" charset="0"/>
                <a:ea typeface="宋体" panose="02010600030101010101" pitchFamily="2" charset="-122"/>
              </a:rPr>
              <a:t>5</a:t>
            </a:r>
            <a:r>
              <a:rPr lang="zh-CN" altLang="en-US" sz="2800">
                <a:solidFill>
                  <a:schemeClr val="tx1"/>
                </a:solidFill>
                <a:latin typeface="Times New Roman" panose="02020603050405020304" pitchFamily="18" charset="0"/>
                <a:ea typeface="宋体" panose="02010600030101010101" pitchFamily="2" charset="-122"/>
              </a:rPr>
              <a:t>分钟，</a:t>
            </a:r>
            <a:r>
              <a:rPr lang="en-US" altLang="zh-CN" sz="2800">
                <a:solidFill>
                  <a:schemeClr val="tx1"/>
                </a:solidFill>
                <a:latin typeface="Times New Roman" panose="02020603050405020304" pitchFamily="18" charset="0"/>
                <a:ea typeface="宋体" panose="02010600030101010101" pitchFamily="2" charset="-122"/>
              </a:rPr>
              <a:t>30%</a:t>
            </a:r>
            <a:r>
              <a:rPr lang="zh-CN" altLang="en-US" sz="2800">
                <a:solidFill>
                  <a:schemeClr val="tx1"/>
                </a:solidFill>
                <a:latin typeface="Times New Roman" panose="02020603050405020304" pitchFamily="18" charset="0"/>
                <a:ea typeface="宋体" panose="02010600030101010101" pitchFamily="2" charset="-122"/>
              </a:rPr>
              <a:t>）</a:t>
            </a:r>
          </a:p>
        </p:txBody>
      </p:sp>
      <p:sp>
        <p:nvSpPr>
          <p:cNvPr id="34821"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1.1</a:t>
            </a:r>
            <a:r>
              <a:rPr lang="zh-CN" altLang="en-US" sz="3800">
                <a:solidFill>
                  <a:schemeClr val="bg1"/>
                </a:solidFill>
                <a:ea typeface="宋体" panose="02010600030101010101" pitchFamily="2" charset="-122"/>
              </a:rPr>
              <a:t> 什么是人工智能</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ChangeArrowheads="1"/>
          </p:cNvSpPr>
          <p:nvPr>
            <p:ph idx="1"/>
          </p:nvPr>
        </p:nvSpPr>
        <p:spPr>
          <a:xfrm>
            <a:off x="2089150" y="1254125"/>
            <a:ext cx="4964113" cy="714375"/>
          </a:xfrm>
        </p:spPr>
        <p:txBody>
          <a:bodyPr/>
          <a:lstStyle/>
          <a:p>
            <a:pPr marL="0" indent="0" eaLnBrk="1" hangingPunct="1">
              <a:buFont typeface="Wingdings" panose="05000000000000000000" charset="0"/>
              <a:buNone/>
              <a:defRPr/>
            </a:pPr>
            <a:r>
              <a:rPr lang="zh-CN" altLang="en-US" b="1" noProof="1">
                <a:latin typeface="楷体" panose="02010609060101010101" pitchFamily="6" charset="-122"/>
                <a:ea typeface="楷体" panose="02010609060101010101" pitchFamily="6" charset="-122"/>
              </a:rPr>
              <a:t>人类和人工智能，谁更聪明？</a:t>
            </a:r>
            <a:endParaRPr lang="en-US" altLang="zh-CN" b="1" noProof="1">
              <a:latin typeface="楷体" panose="02010609060101010101" pitchFamily="6" charset="-122"/>
              <a:ea typeface="楷体" panose="02010609060101010101" pitchFamily="6" charset="-122"/>
            </a:endParaRPr>
          </a:p>
          <a:p>
            <a:pPr eaLnBrk="1" hangingPunct="1">
              <a:buFont typeface="Wingdings" panose="05000000000000000000" charset="0"/>
              <a:buNone/>
              <a:defRPr/>
            </a:pPr>
            <a:endParaRPr lang="zh-CN" altLang="en-US" b="1" noProof="1">
              <a:latin typeface="楷体" panose="02010609060101010101" pitchFamily="6" charset="-122"/>
              <a:ea typeface="楷体" panose="02010609060101010101" pitchFamily="6" charset="-122"/>
            </a:endParaRPr>
          </a:p>
        </p:txBody>
      </p:sp>
      <p:pic>
        <p:nvPicPr>
          <p:cNvPr id="36867"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50" y="2132013"/>
            <a:ext cx="6361113" cy="357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1.1</a:t>
            </a:r>
            <a:r>
              <a:rPr lang="zh-CN" altLang="en-US" sz="3800">
                <a:solidFill>
                  <a:schemeClr val="bg1"/>
                </a:solidFill>
                <a:ea typeface="宋体" panose="02010600030101010101" pitchFamily="2" charset="-122"/>
              </a:rPr>
              <a:t> 什么是人工智能</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Grp="1" noChangeArrowheads="1"/>
          </p:cNvSpPr>
          <p:nvPr>
            <p:ph idx="1"/>
          </p:nvPr>
        </p:nvSpPr>
        <p:spPr>
          <a:xfrm>
            <a:off x="1325563" y="1035050"/>
            <a:ext cx="6494462" cy="5400675"/>
          </a:xfrm>
        </p:spPr>
        <p:txBody>
          <a:bodyPr/>
          <a:lstStyle/>
          <a:p>
            <a:pPr marL="0" indent="0" algn="ctr" eaLnBrk="1" hangingPunct="1">
              <a:lnSpc>
                <a:spcPct val="130000"/>
              </a:lnSpc>
              <a:buFont typeface="Wingdings" panose="05000000000000000000" charset="0"/>
              <a:buNone/>
              <a:defRPr/>
            </a:pPr>
            <a:r>
              <a:rPr lang="zh-CN" altLang="en-US" sz="3200" b="1" noProof="1">
                <a:latin typeface="楷体" panose="02010609060101010101" pitchFamily="6" charset="-122"/>
                <a:ea typeface="楷体" panose="02010609060101010101" pitchFamily="6" charset="-122"/>
              </a:rPr>
              <a:t>强人工智能和弱人工智能</a:t>
            </a:r>
          </a:p>
          <a:p>
            <a:pPr eaLnBrk="1" hangingPunct="1">
              <a:lnSpc>
                <a:spcPct val="130000"/>
              </a:lnSpc>
              <a:buFont typeface="Wingdings" panose="05000000000000000000" charset="0"/>
              <a:buChar char="o"/>
              <a:defRPr/>
            </a:pPr>
            <a:r>
              <a:rPr lang="zh-CN" altLang="en-US" b="1" noProof="1">
                <a:latin typeface="楷体" panose="02010609060101010101" pitchFamily="6" charset="-122"/>
                <a:ea typeface="楷体" panose="02010609060101010101" pitchFamily="6" charset="-122"/>
              </a:rPr>
              <a:t>强人工智能</a:t>
            </a:r>
          </a:p>
          <a:p>
            <a:pPr lvl="1" indent="-436880" eaLnBrk="1" hangingPunct="1">
              <a:lnSpc>
                <a:spcPct val="130000"/>
              </a:lnSpc>
              <a:buFont typeface="Wingdings" panose="05000000000000000000" charset="0"/>
              <a:buChar char="n"/>
              <a:defRPr/>
            </a:pPr>
            <a:r>
              <a:rPr lang="zh-CN" altLang="en-US" b="1" noProof="1">
                <a:latin typeface="楷体" panose="02010609060101010101" pitchFamily="6" charset="-122"/>
                <a:ea typeface="楷体" panose="02010609060101010101" pitchFamily="6" charset="-122"/>
                <a:cs typeface="+mn-ea"/>
              </a:rPr>
              <a:t>机器</a:t>
            </a:r>
            <a:r>
              <a:rPr lang="zh-CN" altLang="en-US" b="1" noProof="1">
                <a:solidFill>
                  <a:srgbClr val="0000FF"/>
                </a:solidFill>
                <a:latin typeface="楷体" panose="02010609060101010101" pitchFamily="6" charset="-122"/>
                <a:ea typeface="楷体" panose="02010609060101010101" pitchFamily="6" charset="-122"/>
                <a:cs typeface="+mn-ea"/>
              </a:rPr>
              <a:t>真正具有人的感知、思维和意识</a:t>
            </a:r>
          </a:p>
          <a:p>
            <a:pPr eaLnBrk="1" hangingPunct="1">
              <a:lnSpc>
                <a:spcPct val="130000"/>
              </a:lnSpc>
              <a:buFont typeface="Wingdings" panose="05000000000000000000" charset="0"/>
              <a:buChar char="o"/>
              <a:defRPr/>
            </a:pPr>
            <a:r>
              <a:rPr lang="zh-CN" altLang="en-US" b="1" noProof="1">
                <a:latin typeface="楷体" panose="02010609060101010101" pitchFamily="6" charset="-122"/>
                <a:ea typeface="楷体" panose="02010609060101010101" pitchFamily="6" charset="-122"/>
              </a:rPr>
              <a:t>弱人工智能</a:t>
            </a:r>
          </a:p>
          <a:p>
            <a:pPr lvl="1" indent="-436880" eaLnBrk="1" hangingPunct="1">
              <a:lnSpc>
                <a:spcPct val="130000"/>
              </a:lnSpc>
              <a:buFont typeface="Wingdings" panose="05000000000000000000" charset="0"/>
              <a:buChar char="n"/>
              <a:defRPr/>
            </a:pPr>
            <a:r>
              <a:rPr lang="zh-CN" altLang="en-US" b="1" noProof="1">
                <a:latin typeface="楷体" panose="02010609060101010101" pitchFamily="6" charset="-122"/>
                <a:ea typeface="楷体" panose="02010609060101010101" pitchFamily="6" charset="-122"/>
                <a:cs typeface="+mn-ea"/>
              </a:rPr>
              <a:t>机器只能</a:t>
            </a:r>
            <a:r>
              <a:rPr lang="zh-CN" altLang="en-US" b="1" noProof="1">
                <a:solidFill>
                  <a:srgbClr val="0000FF"/>
                </a:solidFill>
                <a:latin typeface="楷体" panose="02010609060101010101" pitchFamily="6" charset="-122"/>
                <a:ea typeface="楷体" panose="02010609060101010101" pitchFamily="6" charset="-122"/>
                <a:cs typeface="+mn-ea"/>
              </a:rPr>
              <a:t>部分模仿和实现</a:t>
            </a:r>
            <a:r>
              <a:rPr lang="zh-CN" altLang="en-US" b="1" noProof="1">
                <a:latin typeface="楷体" panose="02010609060101010101" pitchFamily="6" charset="-122"/>
                <a:ea typeface="楷体" panose="02010609060101010101" pitchFamily="6" charset="-122"/>
                <a:cs typeface="+mn-ea"/>
              </a:rPr>
              <a:t>人的智能</a:t>
            </a:r>
          </a:p>
          <a:p>
            <a:pPr eaLnBrk="1" hangingPunct="1">
              <a:lnSpc>
                <a:spcPct val="130000"/>
              </a:lnSpc>
              <a:buFont typeface="Wingdings" panose="05000000000000000000" charset="0"/>
              <a:buChar char="o"/>
              <a:defRPr/>
            </a:pPr>
            <a:r>
              <a:rPr lang="zh-CN" altLang="en-US" b="1" noProof="1">
                <a:latin typeface="楷体" panose="02010609060101010101" pitchFamily="6" charset="-122"/>
                <a:ea typeface="楷体" panose="02010609060101010101" pitchFamily="6" charset="-122"/>
              </a:rPr>
              <a:t>约翰</a:t>
            </a:r>
            <a:r>
              <a:rPr lang="en-US" altLang="zh-CN" b="1" noProof="1">
                <a:latin typeface="楷体" panose="02010609060101010101" pitchFamily="6" charset="-122"/>
                <a:ea typeface="楷体" panose="02010609060101010101" pitchFamily="6" charset="-122"/>
              </a:rPr>
              <a:t>.</a:t>
            </a:r>
            <a:r>
              <a:rPr lang="zh-CN" altLang="en-US" b="1" noProof="1">
                <a:latin typeface="楷体" panose="02010609060101010101" pitchFamily="6" charset="-122"/>
                <a:ea typeface="楷体" panose="02010609060101010101" pitchFamily="6" charset="-122"/>
              </a:rPr>
              <a:t>塞尔提出“</a:t>
            </a:r>
            <a:r>
              <a:rPr lang="zh-CN" altLang="en-US" b="1" noProof="1">
                <a:solidFill>
                  <a:srgbClr val="0000FF"/>
                </a:solidFill>
                <a:latin typeface="楷体" panose="02010609060101010101" pitchFamily="6" charset="-122"/>
                <a:ea typeface="楷体" panose="02010609060101010101" pitchFamily="6" charset="-122"/>
              </a:rPr>
              <a:t>中文屋</a:t>
            </a:r>
            <a:r>
              <a:rPr lang="zh-CN" altLang="en-US" b="1" noProof="1">
                <a:latin typeface="楷体" panose="02010609060101010101" pitchFamily="6" charset="-122"/>
                <a:ea typeface="楷体" panose="02010609060101010101" pitchFamily="6" charset="-122"/>
              </a:rPr>
              <a:t>”虚拟实验，反驳强人工智能</a:t>
            </a:r>
          </a:p>
        </p:txBody>
      </p:sp>
      <p:sp>
        <p:nvSpPr>
          <p:cNvPr id="37891"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1.1</a:t>
            </a:r>
            <a:r>
              <a:rPr lang="zh-CN" altLang="en-US" sz="3800">
                <a:solidFill>
                  <a:schemeClr val="bg1"/>
                </a:solidFill>
                <a:ea typeface="宋体" panose="02010600030101010101" pitchFamily="2" charset="-122"/>
              </a:rPr>
              <a:t> 什么是人工智能</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p:cNvSpPr>
            <a:spLocks noGrp="1" noChangeArrowheads="1"/>
          </p:cNvSpPr>
          <p:nvPr>
            <p:ph idx="1"/>
          </p:nvPr>
        </p:nvSpPr>
        <p:spPr>
          <a:xfrm>
            <a:off x="250825" y="890588"/>
            <a:ext cx="8642350" cy="5400675"/>
          </a:xfrm>
        </p:spPr>
        <p:txBody>
          <a:bodyPr/>
          <a:lstStyle/>
          <a:p>
            <a:pPr marL="0" indent="0" algn="ctr">
              <a:lnSpc>
                <a:spcPct val="100000"/>
              </a:lnSpc>
              <a:buFont typeface="Wingdings" panose="05000000000000000000" pitchFamily="2" charset="2"/>
              <a:buNone/>
            </a:pPr>
            <a:r>
              <a:rPr lang="en-US" altLang="zh-CN" sz="3200" b="1" smtClean="0">
                <a:ea typeface="楷体" panose="02010609060101010101" pitchFamily="49" charset="-122"/>
              </a:rPr>
              <a:t>“</a:t>
            </a:r>
            <a:r>
              <a:rPr lang="zh-CN" altLang="en-US" sz="3200" b="1" smtClean="0">
                <a:ea typeface="楷体" panose="02010609060101010101" pitchFamily="49" charset="-122"/>
              </a:rPr>
              <a:t>中文屋</a:t>
            </a:r>
            <a:r>
              <a:rPr lang="en-US" altLang="zh-CN" sz="3200" b="1" smtClean="0">
                <a:ea typeface="楷体" panose="02010609060101010101" pitchFamily="49" charset="-122"/>
              </a:rPr>
              <a:t>”</a:t>
            </a:r>
            <a:r>
              <a:rPr lang="zh-CN" altLang="en-US" sz="3200" b="1" smtClean="0">
                <a:ea typeface="楷体" panose="02010609060101010101" pitchFamily="49" charset="-122"/>
              </a:rPr>
              <a:t>实验</a:t>
            </a:r>
          </a:p>
          <a:p>
            <a:pPr marL="0" indent="0">
              <a:lnSpc>
                <a:spcPct val="100000"/>
              </a:lnSpc>
            </a:pPr>
            <a:r>
              <a:rPr lang="zh-CN" altLang="en-US" b="1" smtClean="0">
                <a:ea typeface="楷体" panose="02010609060101010101" pitchFamily="49" charset="-122"/>
              </a:rPr>
              <a:t>在一个封闭的房子里，有输入和输出缝隙与外部相通。</a:t>
            </a:r>
            <a:r>
              <a:rPr lang="zh-CN" altLang="en-US" b="1" smtClean="0">
                <a:solidFill>
                  <a:srgbClr val="FF0000"/>
                </a:solidFill>
                <a:ea typeface="楷体" panose="02010609060101010101" pitchFamily="49" charset="-122"/>
              </a:rPr>
              <a:t>输入的是中文问题，而他对中文一窍不通</a:t>
            </a:r>
            <a:r>
              <a:rPr lang="zh-CN" altLang="en-US" b="1" smtClean="0">
                <a:ea typeface="楷体" panose="02010609060101010101" pitchFamily="49" charset="-122"/>
              </a:rPr>
              <a:t>。</a:t>
            </a:r>
          </a:p>
          <a:p>
            <a:pPr marL="0" indent="0">
              <a:lnSpc>
                <a:spcPct val="100000"/>
              </a:lnSpc>
            </a:pPr>
            <a:r>
              <a:rPr lang="zh-CN" altLang="en-US" b="1" smtClean="0">
                <a:ea typeface="楷体" panose="02010609060101010101" pitchFamily="49" charset="-122"/>
              </a:rPr>
              <a:t>房子内有一本英语的指令手册（相当于程序），从中可以找到相应的规则。</a:t>
            </a:r>
          </a:p>
          <a:p>
            <a:pPr marL="0" indent="0">
              <a:lnSpc>
                <a:spcPct val="100000"/>
              </a:lnSpc>
            </a:pPr>
            <a:r>
              <a:rPr lang="zh-CN" altLang="en-US" b="1" smtClean="0">
                <a:ea typeface="楷体" panose="02010609060101010101" pitchFamily="49" charset="-122"/>
              </a:rPr>
              <a:t>他按照规则办事，把作为答案的中文符号写在纸（相当于存储器）上，并输出到屋子外面。</a:t>
            </a:r>
          </a:p>
          <a:p>
            <a:pPr marL="0" indent="0">
              <a:lnSpc>
                <a:spcPct val="100000"/>
              </a:lnSpc>
            </a:pPr>
            <a:r>
              <a:rPr lang="zh-CN" altLang="en-US" b="1" smtClean="0">
                <a:ea typeface="楷体" panose="02010609060101010101" pitchFamily="49" charset="-122"/>
              </a:rPr>
              <a:t>这样，看起来他能处理输入的中文问题，并给出正确答案（如同一台计算机通过了图灵测试）。</a:t>
            </a:r>
          </a:p>
          <a:p>
            <a:pPr marL="0" indent="0">
              <a:lnSpc>
                <a:spcPct val="100000"/>
              </a:lnSpc>
            </a:pPr>
            <a:r>
              <a:rPr lang="zh-CN" altLang="en-US" b="1" smtClean="0">
                <a:ea typeface="楷体" panose="02010609060101010101" pitchFamily="49" charset="-122"/>
              </a:rPr>
              <a:t>但是，他对那些问题毫无理解，不理解其中的任何一个词！</a:t>
            </a:r>
            <a:r>
              <a:rPr lang="zh-CN" altLang="en-US" b="1" smtClean="0"/>
              <a:t> </a:t>
            </a:r>
          </a:p>
        </p:txBody>
      </p:sp>
      <p:sp>
        <p:nvSpPr>
          <p:cNvPr id="38915"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1.1</a:t>
            </a:r>
            <a:r>
              <a:rPr lang="zh-CN" altLang="en-US" sz="3800">
                <a:solidFill>
                  <a:schemeClr val="bg1"/>
                </a:solidFill>
                <a:ea typeface="宋体" panose="02010600030101010101" pitchFamily="2" charset="-122"/>
              </a:rPr>
              <a:t> 什么是人工智能</a:t>
            </a: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p:cNvSpPr>
            <a:spLocks noGrp="1" noChangeArrowheads="1"/>
          </p:cNvSpPr>
          <p:nvPr>
            <p:ph idx="1"/>
          </p:nvPr>
        </p:nvSpPr>
        <p:spPr/>
        <p:txBody>
          <a:bodyPr/>
          <a:lstStyle/>
          <a:p>
            <a:pPr marL="0" indent="0" algn="ctr">
              <a:lnSpc>
                <a:spcPct val="140000"/>
              </a:lnSpc>
              <a:buFont typeface="Wingdings" panose="05000000000000000000" charset="0"/>
              <a:buNone/>
              <a:defRPr/>
            </a:pPr>
            <a:r>
              <a:rPr lang="en-US" altLang="zh-CN" sz="3200" b="1" noProof="1">
                <a:latin typeface="Times New Roman" panose="02020603050405020304" pitchFamily="6" charset="0"/>
                <a:ea typeface="楷体" panose="02010609060101010101" pitchFamily="6" charset="-122"/>
                <a:sym typeface="+mn-ea"/>
              </a:rPr>
              <a:t>Bostrom</a:t>
            </a:r>
            <a:r>
              <a:rPr lang="zh-CN" altLang="en-US" sz="3200" b="1" noProof="1">
                <a:sym typeface="+mn-ea"/>
              </a:rPr>
              <a:t>问卷调查</a:t>
            </a:r>
            <a:endParaRPr lang="en-US" altLang="zh-CN" sz="3200" b="1" noProof="1">
              <a:latin typeface="Times New Roman" panose="02020603050405020304" pitchFamily="6" charset="0"/>
              <a:ea typeface="楷体" panose="02010609060101010101" pitchFamily="6" charset="-122"/>
            </a:endParaRPr>
          </a:p>
          <a:p>
            <a:pPr>
              <a:lnSpc>
                <a:spcPct val="140000"/>
              </a:lnSpc>
              <a:buFont typeface="Wingdings" panose="05000000000000000000" charset="0"/>
              <a:buChar char="o"/>
              <a:defRPr/>
            </a:pPr>
            <a:r>
              <a:rPr lang="en-US" altLang="zh-CN" b="1" noProof="1">
                <a:latin typeface="Times New Roman" panose="02020603050405020304" pitchFamily="6" charset="0"/>
                <a:ea typeface="楷体" panose="02010609060101010101" pitchFamily="6" charset="-122"/>
              </a:rPr>
              <a:t>2013</a:t>
            </a:r>
            <a:r>
              <a:rPr lang="zh-CN" altLang="en-US" b="1" noProof="1">
                <a:latin typeface="Times New Roman" panose="02020603050405020304" pitchFamily="6" charset="0"/>
                <a:ea typeface="楷体" panose="02010609060101010101" pitchFamily="6" charset="-122"/>
              </a:rPr>
              <a:t>年，</a:t>
            </a:r>
            <a:r>
              <a:rPr lang="en-US" altLang="zh-CN" b="1" noProof="1">
                <a:latin typeface="Times New Roman" panose="02020603050405020304" pitchFamily="6" charset="0"/>
                <a:ea typeface="楷体" panose="02010609060101010101" pitchFamily="6" charset="-122"/>
              </a:rPr>
              <a:t>Bostrom</a:t>
            </a:r>
            <a:r>
              <a:rPr lang="zh-CN" altLang="en-US" b="1" noProof="1">
                <a:latin typeface="Times New Roman" panose="02020603050405020304" pitchFamily="6" charset="0"/>
                <a:ea typeface="楷体" panose="02010609060101010101" pitchFamily="6" charset="-122"/>
              </a:rPr>
              <a:t>做了个问卷调查，涵盖了数百位人工智能专家</a:t>
            </a:r>
          </a:p>
          <a:p>
            <a:pPr>
              <a:lnSpc>
                <a:spcPct val="140000"/>
              </a:lnSpc>
              <a:buFont typeface="Wingdings" panose="05000000000000000000" charset="0"/>
              <a:buChar char="o"/>
              <a:defRPr/>
            </a:pPr>
            <a:r>
              <a:rPr lang="zh-CN" altLang="en-US" b="1" noProof="1">
                <a:latin typeface="Times New Roman" panose="02020603050405020304" pitchFamily="6" charset="0"/>
                <a:ea typeface="楷体" panose="02010609060101010101" pitchFamily="6" charset="-122"/>
              </a:rPr>
              <a:t>问卷的内容是“</a:t>
            </a:r>
            <a:r>
              <a:rPr lang="zh-CN" altLang="en-US" b="1" noProof="1">
                <a:solidFill>
                  <a:srgbClr val="FF3300"/>
                </a:solidFill>
                <a:latin typeface="Times New Roman" panose="02020603050405020304" pitchFamily="6" charset="0"/>
                <a:ea typeface="楷体" panose="02010609060101010101" pitchFamily="6" charset="-122"/>
              </a:rPr>
              <a:t>你预测人类级别的强人工智能什么时候会实现</a:t>
            </a:r>
            <a:r>
              <a:rPr lang="zh-CN" altLang="en-US" b="1" noProof="1">
                <a:latin typeface="Times New Roman" panose="02020603050405020304" pitchFamily="6" charset="0"/>
                <a:ea typeface="楷体" panose="02010609060101010101" pitchFamily="6" charset="-122"/>
              </a:rPr>
              <a:t>”，并且让回答者给出一个乐观估计（强人工智能有</a:t>
            </a:r>
            <a:r>
              <a:rPr lang="en-US" altLang="zh-CN" b="1" noProof="1">
                <a:latin typeface="Times New Roman" panose="02020603050405020304" pitchFamily="6" charset="0"/>
                <a:ea typeface="楷体" panose="02010609060101010101" pitchFamily="6" charset="-122"/>
              </a:rPr>
              <a:t>10%</a:t>
            </a:r>
            <a:r>
              <a:rPr lang="zh-CN" altLang="en-US" b="1" noProof="1">
                <a:latin typeface="Times New Roman" panose="02020603050405020304" pitchFamily="6" charset="0"/>
                <a:ea typeface="楷体" panose="02010609060101010101" pitchFamily="6" charset="-122"/>
              </a:rPr>
              <a:t>的可能在这一年达成），正常估计（有</a:t>
            </a:r>
            <a:r>
              <a:rPr lang="en-US" altLang="zh-CN" b="1" noProof="1">
                <a:latin typeface="Times New Roman" panose="02020603050405020304" pitchFamily="6" charset="0"/>
                <a:ea typeface="楷体" panose="02010609060101010101" pitchFamily="6" charset="-122"/>
              </a:rPr>
              <a:t>50%</a:t>
            </a:r>
            <a:r>
              <a:rPr lang="zh-CN" altLang="en-US" b="1" noProof="1">
                <a:latin typeface="Times New Roman" panose="02020603050405020304" pitchFamily="6" charset="0"/>
                <a:ea typeface="楷体" panose="02010609060101010101" pitchFamily="6" charset="-122"/>
              </a:rPr>
              <a:t>的可能达成），和悲观估计（有</a:t>
            </a:r>
            <a:r>
              <a:rPr lang="en-US" altLang="zh-CN" b="1" noProof="1">
                <a:latin typeface="Times New Roman" panose="02020603050405020304" pitchFamily="6" charset="0"/>
                <a:ea typeface="楷体" panose="02010609060101010101" pitchFamily="6" charset="-122"/>
              </a:rPr>
              <a:t>90%</a:t>
            </a:r>
            <a:r>
              <a:rPr lang="zh-CN" altLang="en-US" b="1" noProof="1">
                <a:latin typeface="Times New Roman" panose="02020603050405020304" pitchFamily="6" charset="0"/>
                <a:ea typeface="楷体" panose="02010609060101010101" pitchFamily="6" charset="-122"/>
              </a:rPr>
              <a:t>可能达成）</a:t>
            </a:r>
          </a:p>
        </p:txBody>
      </p:sp>
      <p:sp>
        <p:nvSpPr>
          <p:cNvPr id="39939"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1.1</a:t>
            </a:r>
            <a:r>
              <a:rPr lang="zh-CN" altLang="en-US" sz="3800">
                <a:solidFill>
                  <a:schemeClr val="bg1"/>
                </a:solidFill>
                <a:ea typeface="宋体" panose="02010600030101010101" pitchFamily="2" charset="-122"/>
              </a:rPr>
              <a:t> 什么是人工智能</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a:spLocks noGrp="1" noChangeArrowheads="1"/>
          </p:cNvSpPr>
          <p:nvPr>
            <p:ph idx="1"/>
          </p:nvPr>
        </p:nvSpPr>
        <p:spPr/>
        <p:txBody>
          <a:bodyPr/>
          <a:lstStyle/>
          <a:p>
            <a:pPr marL="0" indent="0" algn="ctr">
              <a:lnSpc>
                <a:spcPct val="125000"/>
              </a:lnSpc>
              <a:buFont typeface="Wingdings" panose="05000000000000000000" charset="0"/>
              <a:buNone/>
              <a:defRPr/>
            </a:pPr>
            <a:r>
              <a:rPr lang="en-US" altLang="zh-CN" sz="3200" b="1" noProof="1">
                <a:latin typeface="Times New Roman" panose="02020603050405020304" pitchFamily="6" charset="0"/>
                <a:ea typeface="楷体" panose="02010609060101010101" pitchFamily="6" charset="-122"/>
                <a:sym typeface="+mn-ea"/>
              </a:rPr>
              <a:t>Bostrom</a:t>
            </a:r>
            <a:r>
              <a:rPr lang="zh-CN" altLang="en-US" sz="3200" b="1" noProof="1">
                <a:sym typeface="+mn-ea"/>
              </a:rPr>
              <a:t>问卷调查</a:t>
            </a:r>
            <a:endParaRPr lang="zh-CN" altLang="en-US" sz="3200" b="1" noProof="1">
              <a:latin typeface="楷体" panose="02010609060101010101" pitchFamily="6" charset="-122"/>
              <a:ea typeface="楷体" panose="02010609060101010101" pitchFamily="6" charset="-122"/>
            </a:endParaRPr>
          </a:p>
          <a:p>
            <a:pPr>
              <a:lnSpc>
                <a:spcPct val="125000"/>
              </a:lnSpc>
              <a:buFont typeface="Wingdings" panose="05000000000000000000" charset="0"/>
              <a:buChar char="o"/>
              <a:defRPr/>
            </a:pPr>
            <a:r>
              <a:rPr lang="zh-CN" altLang="en-US" b="1" noProof="1">
                <a:latin typeface="楷体" panose="02010609060101010101" pitchFamily="6" charset="-122"/>
                <a:ea typeface="楷体" panose="02010609060101010101" pitchFamily="6" charset="-122"/>
              </a:rPr>
              <a:t>统计结果</a:t>
            </a:r>
          </a:p>
          <a:p>
            <a:pPr lvl="1" indent="-436880">
              <a:lnSpc>
                <a:spcPct val="125000"/>
              </a:lnSpc>
              <a:buFont typeface="Wingdings" panose="05000000000000000000" charset="0"/>
              <a:buChar char="n"/>
              <a:defRPr/>
            </a:pPr>
            <a:r>
              <a:rPr lang="zh-CN" altLang="en-US" sz="2800" b="1" noProof="1">
                <a:latin typeface="Times New Roman" panose="02020603050405020304" pitchFamily="6" charset="0"/>
                <a:ea typeface="楷体" panose="02010609060101010101" pitchFamily="6" charset="-122"/>
                <a:cs typeface="+mn-ea"/>
              </a:rPr>
              <a:t>乐观估计中位年（强人工智能有</a:t>
            </a:r>
            <a:r>
              <a:rPr lang="en-US" altLang="zh-CN" sz="2800" b="1" noProof="1">
                <a:latin typeface="Times New Roman" panose="02020603050405020304" pitchFamily="6" charset="0"/>
                <a:ea typeface="楷体" panose="02010609060101010101" pitchFamily="6" charset="-122"/>
                <a:cs typeface="+mn-ea"/>
              </a:rPr>
              <a:t>10%</a:t>
            </a:r>
            <a:r>
              <a:rPr lang="zh-CN" altLang="en-US" sz="2800" b="1" noProof="1">
                <a:latin typeface="Times New Roman" panose="02020603050405020304" pitchFamily="6" charset="0"/>
                <a:ea typeface="楷体" panose="02010609060101010101" pitchFamily="6" charset="-122"/>
                <a:cs typeface="+mn-ea"/>
              </a:rPr>
              <a:t>的可能在这一年达成）：</a:t>
            </a:r>
            <a:r>
              <a:rPr lang="en-US" altLang="zh-CN" sz="2800" b="1" noProof="1">
                <a:solidFill>
                  <a:srgbClr val="FF3300"/>
                </a:solidFill>
                <a:latin typeface="Times New Roman" panose="02020603050405020304" pitchFamily="6" charset="0"/>
                <a:ea typeface="楷体" panose="02010609060101010101" pitchFamily="6" charset="-122"/>
                <a:cs typeface="+mn-ea"/>
              </a:rPr>
              <a:t>2022</a:t>
            </a:r>
            <a:r>
              <a:rPr lang="zh-CN" altLang="en-US" sz="2800" b="1" noProof="1">
                <a:solidFill>
                  <a:srgbClr val="FF3300"/>
                </a:solidFill>
                <a:latin typeface="Times New Roman" panose="02020603050405020304" pitchFamily="6" charset="0"/>
                <a:ea typeface="楷体" panose="02010609060101010101" pitchFamily="6" charset="-122"/>
                <a:cs typeface="+mn-ea"/>
              </a:rPr>
              <a:t>年</a:t>
            </a:r>
          </a:p>
          <a:p>
            <a:pPr lvl="1" indent="-436880">
              <a:lnSpc>
                <a:spcPct val="125000"/>
              </a:lnSpc>
              <a:buFont typeface="Wingdings" panose="05000000000000000000" charset="0"/>
              <a:buChar char="n"/>
              <a:defRPr/>
            </a:pPr>
            <a:r>
              <a:rPr lang="zh-CN" altLang="en-US" sz="2800" b="1" noProof="1">
                <a:latin typeface="Times New Roman" panose="02020603050405020304" pitchFamily="6" charset="0"/>
                <a:ea typeface="楷体" panose="02010609060101010101" pitchFamily="6" charset="-122"/>
                <a:cs typeface="+mn-ea"/>
              </a:rPr>
              <a:t>正常估计中位年（强人工智能有</a:t>
            </a:r>
            <a:r>
              <a:rPr lang="en-US" altLang="zh-CN" sz="2800" b="1" noProof="1">
                <a:latin typeface="Times New Roman" panose="02020603050405020304" pitchFamily="6" charset="0"/>
                <a:ea typeface="楷体" panose="02010609060101010101" pitchFamily="6" charset="-122"/>
                <a:cs typeface="+mn-ea"/>
              </a:rPr>
              <a:t>50%</a:t>
            </a:r>
            <a:r>
              <a:rPr lang="zh-CN" altLang="en-US" sz="2800" b="1" noProof="1">
                <a:latin typeface="Times New Roman" panose="02020603050405020304" pitchFamily="6" charset="0"/>
                <a:ea typeface="楷体" panose="02010609060101010101" pitchFamily="6" charset="-122"/>
                <a:cs typeface="+mn-ea"/>
              </a:rPr>
              <a:t>的可能在这一年达成）：</a:t>
            </a:r>
            <a:r>
              <a:rPr lang="en-US" altLang="zh-CN" sz="2800" b="1" noProof="1">
                <a:solidFill>
                  <a:srgbClr val="FF3300"/>
                </a:solidFill>
                <a:latin typeface="Times New Roman" panose="02020603050405020304" pitchFamily="6" charset="0"/>
                <a:ea typeface="楷体" panose="02010609060101010101" pitchFamily="6" charset="-122"/>
                <a:cs typeface="+mn-ea"/>
              </a:rPr>
              <a:t>2040</a:t>
            </a:r>
            <a:r>
              <a:rPr lang="zh-CN" altLang="en-US" sz="2800" b="1" noProof="1">
                <a:solidFill>
                  <a:srgbClr val="FF3300"/>
                </a:solidFill>
                <a:latin typeface="Times New Roman" panose="02020603050405020304" pitchFamily="6" charset="0"/>
                <a:ea typeface="楷体" panose="02010609060101010101" pitchFamily="6" charset="-122"/>
                <a:cs typeface="+mn-ea"/>
              </a:rPr>
              <a:t>年</a:t>
            </a:r>
          </a:p>
          <a:p>
            <a:pPr lvl="1" indent="-436880">
              <a:lnSpc>
                <a:spcPct val="125000"/>
              </a:lnSpc>
              <a:buFont typeface="Wingdings" panose="05000000000000000000" charset="0"/>
              <a:buChar char="n"/>
              <a:defRPr/>
            </a:pPr>
            <a:r>
              <a:rPr lang="zh-CN" altLang="en-US" sz="2800" b="1" noProof="1">
                <a:latin typeface="Times New Roman" panose="02020603050405020304" pitchFamily="6" charset="0"/>
                <a:ea typeface="楷体" panose="02010609060101010101" pitchFamily="6" charset="-122"/>
                <a:cs typeface="+mn-ea"/>
              </a:rPr>
              <a:t>悲观估计中位年（强人工智能有</a:t>
            </a:r>
            <a:r>
              <a:rPr lang="en-US" altLang="zh-CN" sz="2800" b="1" noProof="1">
                <a:latin typeface="Times New Roman" panose="02020603050405020304" pitchFamily="6" charset="0"/>
                <a:ea typeface="楷体" panose="02010609060101010101" pitchFamily="6" charset="-122"/>
                <a:cs typeface="+mn-ea"/>
              </a:rPr>
              <a:t>90%</a:t>
            </a:r>
            <a:r>
              <a:rPr lang="zh-CN" altLang="en-US" sz="2800" b="1" noProof="1">
                <a:latin typeface="Times New Roman" panose="02020603050405020304" pitchFamily="6" charset="0"/>
                <a:ea typeface="楷体" panose="02010609060101010101" pitchFamily="6" charset="-122"/>
                <a:cs typeface="+mn-ea"/>
              </a:rPr>
              <a:t>的可能在这一年达成）：</a:t>
            </a:r>
            <a:r>
              <a:rPr lang="en-US" altLang="zh-CN" sz="2800" b="1" noProof="1">
                <a:solidFill>
                  <a:srgbClr val="FF3300"/>
                </a:solidFill>
                <a:latin typeface="Times New Roman" panose="02020603050405020304" pitchFamily="6" charset="0"/>
                <a:ea typeface="楷体" panose="02010609060101010101" pitchFamily="6" charset="-122"/>
                <a:cs typeface="+mn-ea"/>
              </a:rPr>
              <a:t>2075</a:t>
            </a:r>
            <a:r>
              <a:rPr lang="zh-CN" altLang="en-US" sz="2800" b="1" noProof="1">
                <a:solidFill>
                  <a:srgbClr val="FF3300"/>
                </a:solidFill>
                <a:latin typeface="Times New Roman" panose="02020603050405020304" pitchFamily="6" charset="0"/>
                <a:ea typeface="楷体" panose="02010609060101010101" pitchFamily="6" charset="-122"/>
                <a:cs typeface="+mn-ea"/>
              </a:rPr>
              <a:t>年</a:t>
            </a:r>
          </a:p>
        </p:txBody>
      </p:sp>
      <p:sp>
        <p:nvSpPr>
          <p:cNvPr id="41987"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1.1</a:t>
            </a:r>
            <a:r>
              <a:rPr lang="zh-CN" altLang="en-US" sz="3800">
                <a:solidFill>
                  <a:schemeClr val="bg1"/>
                </a:solidFill>
                <a:ea typeface="宋体" panose="02010600030101010101" pitchFamily="2" charset="-122"/>
              </a:rPr>
              <a:t> 什么是人工智能</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5" descr="12020495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443038"/>
            <a:ext cx="7921625" cy="413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1.1</a:t>
            </a:r>
            <a:r>
              <a:rPr lang="zh-CN" altLang="en-US" sz="3800">
                <a:solidFill>
                  <a:schemeClr val="bg1"/>
                </a:solidFill>
                <a:ea typeface="宋体" panose="02010600030101010101" pitchFamily="2" charset="-122"/>
              </a:rPr>
              <a:t> 什么是人工智能</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4" name="Rectangle 3"/>
          <p:cNvSpPr>
            <a:spLocks noGrp="1" noChangeArrowheads="1"/>
          </p:cNvSpPr>
          <p:nvPr>
            <p:ph idx="1"/>
          </p:nvPr>
        </p:nvSpPr>
        <p:spPr/>
        <p:txBody>
          <a:bodyPr/>
          <a:lstStyle/>
          <a:p>
            <a:pPr marL="0" indent="0" eaLnBrk="1" hangingPunct="1">
              <a:lnSpc>
                <a:spcPct val="130000"/>
              </a:lnSpc>
              <a:buFont typeface="Wingdings" panose="05000000000000000000" pitchFamily="2" charset="2"/>
              <a:buNone/>
            </a:pPr>
            <a:r>
              <a:rPr lang="zh-CN" altLang="en-US" b="1" u="sng" smtClean="0">
                <a:solidFill>
                  <a:srgbClr val="0000FF"/>
                </a:solidFill>
                <a:latin typeface="楷体" panose="02010609060101010101" pitchFamily="49" charset="-122"/>
                <a:ea typeface="楷体" panose="02010609060101010101" pitchFamily="49" charset="-122"/>
              </a:rPr>
              <a:t>人工智能学科</a:t>
            </a:r>
            <a:r>
              <a:rPr lang="zh-CN" altLang="en-US" b="1" smtClean="0">
                <a:latin typeface="楷体" panose="02010609060101010101" pitchFamily="49" charset="-122"/>
                <a:ea typeface="楷体" panose="02010609060101010101" pitchFamily="49" charset="-122"/>
              </a:rPr>
              <a:t>：</a:t>
            </a:r>
          </a:p>
          <a:p>
            <a:pPr marL="0" indent="0" eaLnBrk="1" hangingPunct="1">
              <a:lnSpc>
                <a:spcPct val="130000"/>
              </a:lnSpc>
              <a:buFont typeface="Wingdings" panose="05000000000000000000" pitchFamily="2" charset="2"/>
              <a:buNone/>
            </a:pPr>
            <a:r>
              <a:rPr lang="zh-CN" altLang="en-US" b="1" smtClean="0">
                <a:latin typeface="楷体" panose="02010609060101010101" pitchFamily="49" charset="-122"/>
                <a:ea typeface="楷体" panose="02010609060101010101" pitchFamily="49" charset="-122"/>
              </a:rPr>
              <a:t>    是计算机科学中涉及研究、设计和应用</a:t>
            </a:r>
            <a:r>
              <a:rPr lang="zh-CN" altLang="en-US" b="1" smtClean="0">
                <a:solidFill>
                  <a:srgbClr val="0000FF"/>
                </a:solidFill>
                <a:latin typeface="楷体" panose="02010609060101010101" pitchFamily="49" charset="-122"/>
                <a:ea typeface="楷体" panose="02010609060101010101" pitchFamily="49" charset="-122"/>
              </a:rPr>
              <a:t>智能机器（智能计算机）</a:t>
            </a:r>
            <a:r>
              <a:rPr lang="zh-CN" altLang="en-US" b="1" smtClean="0">
                <a:latin typeface="楷体" panose="02010609060101010101" pitchFamily="49" charset="-122"/>
                <a:ea typeface="楷体" panose="02010609060101010101" pitchFamily="49" charset="-122"/>
              </a:rPr>
              <a:t>的一个分支。即研究如何使机器（计算机）具有智能的科学和技术，或者说使机器模拟和执行人脑的某些智力功能，并探索相关的理论和技术。</a:t>
            </a:r>
          </a:p>
          <a:p>
            <a:pPr marL="0" indent="0" eaLnBrk="1" hangingPunct="1">
              <a:lnSpc>
                <a:spcPct val="130000"/>
              </a:lnSpc>
              <a:buFont typeface="Wingdings" panose="05000000000000000000" pitchFamily="2" charset="2"/>
              <a:buNone/>
            </a:pPr>
            <a:r>
              <a:rPr lang="zh-CN" altLang="en-US" b="1" u="sng" smtClean="0">
                <a:solidFill>
                  <a:srgbClr val="0000FF"/>
                </a:solidFill>
                <a:latin typeface="楷体" panose="02010609060101010101" pitchFamily="49" charset="-122"/>
                <a:ea typeface="楷体" panose="02010609060101010101" pitchFamily="49" charset="-122"/>
              </a:rPr>
              <a:t>智能机器</a:t>
            </a:r>
            <a:r>
              <a:rPr lang="zh-CN" altLang="en-US" b="1" smtClean="0">
                <a:solidFill>
                  <a:srgbClr val="0000FF"/>
                </a:solidFill>
                <a:latin typeface="楷体" panose="02010609060101010101" pitchFamily="49" charset="-122"/>
                <a:ea typeface="楷体" panose="02010609060101010101" pitchFamily="49" charset="-122"/>
              </a:rPr>
              <a:t>：</a:t>
            </a:r>
            <a:r>
              <a:rPr lang="zh-CN" altLang="en-US" b="1" smtClean="0">
                <a:latin typeface="楷体" panose="02010609060101010101" pitchFamily="49" charset="-122"/>
                <a:ea typeface="楷体" panose="02010609060101010101" pitchFamily="49" charset="-122"/>
              </a:rPr>
              <a:t> </a:t>
            </a:r>
          </a:p>
          <a:p>
            <a:pPr marL="0" indent="0" eaLnBrk="1" hangingPunct="1">
              <a:lnSpc>
                <a:spcPct val="130000"/>
              </a:lnSpc>
              <a:buFont typeface="Wingdings" panose="05000000000000000000" pitchFamily="2" charset="2"/>
              <a:buNone/>
            </a:pPr>
            <a:r>
              <a:rPr lang="zh-CN" altLang="en-US" b="1" smtClean="0">
                <a:latin typeface="楷体" panose="02010609060101010101" pitchFamily="49" charset="-122"/>
                <a:ea typeface="楷体" panose="02010609060101010101" pitchFamily="49" charset="-122"/>
              </a:rPr>
              <a:t>    能在各类环境中执行各种拟人任务的机器，即拟人机器。</a:t>
            </a:r>
          </a:p>
          <a:p>
            <a:pPr marL="0" indent="0" eaLnBrk="1" hangingPunct="1">
              <a:lnSpc>
                <a:spcPct val="130000"/>
              </a:lnSpc>
              <a:buFont typeface="Wingdings" panose="05000000000000000000" pitchFamily="2" charset="2"/>
              <a:buNone/>
            </a:pPr>
            <a:endParaRPr lang="zh-CN" altLang="en-US" b="1" smtClean="0">
              <a:latin typeface="楷体" panose="02010609060101010101" pitchFamily="49" charset="-122"/>
              <a:ea typeface="楷体" panose="02010609060101010101" pitchFamily="49" charset="-122"/>
            </a:endParaRPr>
          </a:p>
        </p:txBody>
      </p:sp>
      <p:sp>
        <p:nvSpPr>
          <p:cNvPr id="44035"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1.1</a:t>
            </a:r>
            <a:r>
              <a:rPr lang="zh-CN" altLang="en-US" sz="3800">
                <a:solidFill>
                  <a:schemeClr val="bg1"/>
                </a:solidFill>
                <a:ea typeface="宋体" panose="02010600030101010101" pitchFamily="2" charset="-122"/>
              </a:rPr>
              <a:t> 什么是人工智能</a:t>
            </a: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noGrp="1" noChangeArrowheads="1"/>
          </p:cNvSpPr>
          <p:nvPr>
            <p:ph idx="1"/>
          </p:nvPr>
        </p:nvSpPr>
        <p:spPr>
          <a:xfrm>
            <a:off x="577850" y="1698625"/>
            <a:ext cx="7988300" cy="4244975"/>
          </a:xfrm>
        </p:spPr>
        <p:txBody>
          <a:bodyPr/>
          <a:lstStyle/>
          <a:p>
            <a:pPr marL="0" indent="0" eaLnBrk="1" hangingPunct="1">
              <a:lnSpc>
                <a:spcPct val="140000"/>
              </a:lnSpc>
              <a:buFont typeface="Wingdings" panose="05000000000000000000" pitchFamily="2" charset="2"/>
              <a:buNone/>
            </a:pPr>
            <a:r>
              <a:rPr lang="en-US" altLang="zh-CN" b="1" smtClean="0">
                <a:latin typeface="楷体" panose="02010609060101010101" pitchFamily="49" charset="-122"/>
                <a:ea typeface="楷体" panose="02010609060101010101" pitchFamily="49" charset="-122"/>
              </a:rPr>
              <a:t>    </a:t>
            </a:r>
            <a:r>
              <a:rPr lang="zh-CN" altLang="en-US" b="1" smtClean="0">
                <a:latin typeface="楷体" panose="02010609060101010101" pitchFamily="49" charset="-122"/>
                <a:ea typeface="楷体" panose="02010609060101010101" pitchFamily="49" charset="-122"/>
              </a:rPr>
              <a:t>人工智能学科虽然是</a:t>
            </a:r>
            <a:r>
              <a:rPr lang="zh-CN" altLang="en-US" b="1" smtClean="0">
                <a:solidFill>
                  <a:srgbClr val="0000FF"/>
                </a:solidFill>
                <a:latin typeface="楷体" panose="02010609060101010101" pitchFamily="49" charset="-122"/>
                <a:ea typeface="楷体" panose="02010609060101010101" pitchFamily="49" charset="-122"/>
              </a:rPr>
              <a:t>计算机科学的一个分支</a:t>
            </a:r>
            <a:r>
              <a:rPr lang="zh-CN" altLang="en-US" b="1" smtClean="0">
                <a:latin typeface="楷体" panose="02010609060101010101" pitchFamily="49" charset="-122"/>
                <a:ea typeface="楷体" panose="02010609060101010101" pitchFamily="49" charset="-122"/>
              </a:rPr>
              <a:t>，但它涉及到数学、思维科学、生命科学、哲学，以及信息论、控制论、系统论等许多学科，因此也是一门</a:t>
            </a:r>
            <a:r>
              <a:rPr lang="zh-CN" altLang="en-US" b="1" smtClean="0">
                <a:solidFill>
                  <a:srgbClr val="0000FF"/>
                </a:solidFill>
                <a:latin typeface="楷体" panose="02010609060101010101" pitchFamily="49" charset="-122"/>
                <a:ea typeface="楷体" panose="02010609060101010101" pitchFamily="49" charset="-122"/>
              </a:rPr>
              <a:t>综合性的交叉学科和边缘学科。</a:t>
            </a:r>
          </a:p>
        </p:txBody>
      </p:sp>
      <p:sp>
        <p:nvSpPr>
          <p:cNvPr id="45059"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1.1</a:t>
            </a:r>
            <a:r>
              <a:rPr lang="zh-CN" altLang="en-US" sz="3800">
                <a:solidFill>
                  <a:schemeClr val="bg1"/>
                </a:solidFill>
                <a:ea typeface="宋体" panose="02010600030101010101" pitchFamily="2" charset="-122"/>
              </a:rPr>
              <a:t> 什么是人工智能</a:t>
            </a: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1562100" y="2282825"/>
            <a:ext cx="6019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lnSpc>
                <a:spcPct val="110000"/>
              </a:lnSpc>
              <a:spcBef>
                <a:spcPct val="20000"/>
              </a:spcBef>
              <a:buClr>
                <a:schemeClr val="hlink"/>
              </a:buClr>
              <a:buSzPct val="70000"/>
              <a:buFont typeface="Wingdings" panose="05000000000000000000" pitchFamily="2" charset="2"/>
              <a:buNone/>
            </a:pPr>
            <a:r>
              <a:rPr lang="zh-CN" altLang="en-US" sz="4800">
                <a:solidFill>
                  <a:schemeClr val="tx1"/>
                </a:solidFill>
                <a:latin typeface="黑体" panose="02010609060101010101" pitchFamily="49" charset="-122"/>
              </a:rPr>
              <a:t>一  人工智能的概念</a:t>
            </a: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5" name="Rectangle 3"/>
          <p:cNvSpPr>
            <a:spLocks noGrp="1" noChangeArrowheads="1"/>
          </p:cNvSpPr>
          <p:nvPr>
            <p:ph idx="1"/>
          </p:nvPr>
        </p:nvSpPr>
        <p:spPr/>
        <p:txBody>
          <a:bodyPr/>
          <a:lstStyle/>
          <a:p>
            <a:pPr marL="0" indent="0" algn="ctr" eaLnBrk="1" hangingPunct="1">
              <a:lnSpc>
                <a:spcPct val="130000"/>
              </a:lnSpc>
              <a:buFont typeface="Wingdings" panose="05000000000000000000" charset="0"/>
              <a:buNone/>
              <a:defRPr/>
            </a:pPr>
            <a:r>
              <a:rPr lang="en-US" altLang="zh-CN" sz="3200" b="1" noProof="1">
                <a:latin typeface="Times New Roman" panose="02020603050405020304" pitchFamily="6" charset="0"/>
                <a:ea typeface="楷体" panose="02010609060101010101" pitchFamily="6" charset="-122"/>
              </a:rPr>
              <a:t>AI</a:t>
            </a:r>
            <a:r>
              <a:rPr lang="zh-CN" altLang="en-US" sz="3200" b="1" noProof="1">
                <a:latin typeface="Times New Roman" panose="02020603050405020304" pitchFamily="6" charset="0"/>
                <a:ea typeface="楷体" panose="02010609060101010101" pitchFamily="6" charset="-122"/>
              </a:rPr>
              <a:t>的历史回顾</a:t>
            </a:r>
          </a:p>
          <a:p>
            <a:pPr eaLnBrk="1" hangingPunct="1">
              <a:lnSpc>
                <a:spcPct val="130000"/>
              </a:lnSpc>
              <a:buFont typeface="Wingdings" panose="05000000000000000000" charset="0"/>
              <a:buChar char="o"/>
              <a:defRPr/>
            </a:pPr>
            <a:r>
              <a:rPr lang="zh-CN" altLang="en-US" b="1" noProof="1">
                <a:latin typeface="Times New Roman" panose="02020603050405020304" pitchFamily="6" charset="0"/>
                <a:ea typeface="楷体" panose="02010609060101010101" pitchFamily="6" charset="-122"/>
              </a:rPr>
              <a:t>第一阶段（</a:t>
            </a:r>
            <a:r>
              <a:rPr lang="en-US" altLang="zh-CN" b="1" noProof="1">
                <a:latin typeface="Times New Roman" panose="02020603050405020304" pitchFamily="6" charset="0"/>
                <a:cs typeface="Times New Roman" panose="02020603050405020304" pitchFamily="6" charset="0"/>
              </a:rPr>
              <a:t>40</a:t>
            </a:r>
            <a:r>
              <a:rPr lang="zh-CN" altLang="en-US" b="1" noProof="1">
                <a:latin typeface="Times New Roman" panose="02020603050405020304" pitchFamily="6" charset="0"/>
                <a:ea typeface="楷体" panose="02010609060101010101" pitchFamily="6" charset="-122"/>
              </a:rPr>
              <a:t>年代中～</a:t>
            </a:r>
            <a:r>
              <a:rPr lang="en-US" altLang="zh-CN" b="1" noProof="1">
                <a:latin typeface="Times New Roman" panose="02020603050405020304" pitchFamily="6" charset="0"/>
                <a:cs typeface="Times New Roman" panose="02020603050405020304" pitchFamily="6" charset="0"/>
              </a:rPr>
              <a:t>50</a:t>
            </a:r>
            <a:r>
              <a:rPr lang="zh-CN" altLang="en-US" b="1" noProof="1">
                <a:latin typeface="Times New Roman" panose="02020603050405020304" pitchFamily="6" charset="0"/>
                <a:ea typeface="楷体" panose="02010609060101010101" pitchFamily="6" charset="-122"/>
              </a:rPr>
              <a:t>年代末）        </a:t>
            </a:r>
          </a:p>
          <a:p>
            <a:pPr eaLnBrk="1" hangingPunct="1">
              <a:lnSpc>
                <a:spcPct val="130000"/>
              </a:lnSpc>
              <a:buFont typeface="Wingdings" panose="05000000000000000000" charset="0"/>
              <a:buNone/>
              <a:defRPr/>
            </a:pPr>
            <a:r>
              <a:rPr lang="zh-CN" altLang="en-US" b="1" noProof="1">
                <a:latin typeface="Times New Roman" panose="02020603050405020304" pitchFamily="6" charset="0"/>
                <a:ea typeface="楷体" panose="02010609060101010101" pitchFamily="6" charset="-122"/>
              </a:rPr>
              <a:t>     </a:t>
            </a:r>
            <a:r>
              <a:rPr lang="zh-CN" altLang="en-US" b="1" noProof="1">
                <a:solidFill>
                  <a:srgbClr val="0000FF"/>
                </a:solidFill>
                <a:latin typeface="Times New Roman" panose="02020603050405020304" pitchFamily="6" charset="0"/>
                <a:ea typeface="楷体" panose="02010609060101010101" pitchFamily="6" charset="-122"/>
              </a:rPr>
              <a:t>神经元网络时代</a:t>
            </a:r>
          </a:p>
          <a:p>
            <a:pPr lvl="1" indent="-436880" eaLnBrk="1" hangingPunct="1">
              <a:lnSpc>
                <a:spcPct val="130000"/>
              </a:lnSpc>
              <a:buFont typeface="Wingdings" panose="05000000000000000000" charset="0"/>
              <a:buChar char="n"/>
              <a:defRPr/>
            </a:pPr>
            <a:r>
              <a:rPr lang="zh-CN" altLang="en-US" sz="2800" b="1" noProof="1">
                <a:solidFill>
                  <a:schemeClr val="tx1"/>
                </a:solidFill>
                <a:latin typeface="Times New Roman" panose="02020603050405020304" pitchFamily="6" charset="0"/>
                <a:ea typeface="楷体" panose="02010609060101010101" pitchFamily="6" charset="-122"/>
                <a:cs typeface="+mn-ea"/>
              </a:rPr>
              <a:t>	双层网络  </a:t>
            </a:r>
          </a:p>
          <a:p>
            <a:pPr lvl="1" indent="-436880" eaLnBrk="1" hangingPunct="1">
              <a:lnSpc>
                <a:spcPct val="130000"/>
              </a:lnSpc>
              <a:buFont typeface="Wingdings" panose="05000000000000000000" charset="0"/>
              <a:buChar char="n"/>
              <a:defRPr/>
            </a:pPr>
            <a:r>
              <a:rPr lang="zh-CN" altLang="en-US" sz="2800" b="1" noProof="1">
                <a:solidFill>
                  <a:schemeClr val="tx1"/>
                </a:solidFill>
                <a:latin typeface="Times New Roman" panose="02020603050405020304" pitchFamily="6" charset="0"/>
                <a:ea typeface="楷体" panose="02010609060101010101" pitchFamily="6" charset="-122"/>
                <a:cs typeface="+mn-ea"/>
              </a:rPr>
              <a:t>	</a:t>
            </a:r>
            <a:r>
              <a:rPr lang="en-US" altLang="zh-CN" sz="2800" b="1" noProof="1">
                <a:solidFill>
                  <a:schemeClr val="tx1"/>
                </a:solidFill>
                <a:latin typeface="Times New Roman" panose="02020603050405020304" pitchFamily="6" charset="0"/>
                <a:cs typeface="Times New Roman" panose="02020603050405020304" pitchFamily="6" charset="0"/>
              </a:rPr>
              <a:t>M-P</a:t>
            </a:r>
            <a:r>
              <a:rPr lang="zh-CN" altLang="en-US" sz="2800" b="1" noProof="1">
                <a:solidFill>
                  <a:schemeClr val="tx1"/>
                </a:solidFill>
                <a:latin typeface="Times New Roman" panose="02020603050405020304" pitchFamily="6" charset="0"/>
                <a:ea typeface="楷体" panose="02010609060101010101" pitchFamily="6" charset="-122"/>
                <a:cs typeface="+mn-ea"/>
              </a:rPr>
              <a:t>模型 、感知器模型等</a:t>
            </a:r>
          </a:p>
          <a:p>
            <a:pPr lvl="1" indent="-436880" eaLnBrk="1" hangingPunct="1">
              <a:lnSpc>
                <a:spcPct val="130000"/>
              </a:lnSpc>
              <a:buFont typeface="Wingdings" panose="05000000000000000000" charset="0"/>
              <a:buChar char="n"/>
              <a:defRPr/>
            </a:pPr>
            <a:r>
              <a:rPr lang="zh-CN" altLang="en-US" sz="2800" b="1" noProof="1">
                <a:solidFill>
                  <a:schemeClr val="tx1"/>
                </a:solidFill>
                <a:latin typeface="Times New Roman" panose="02020603050405020304" pitchFamily="6" charset="0"/>
                <a:ea typeface="楷体" panose="02010609060101010101" pitchFamily="6" charset="-122"/>
                <a:cs typeface="+mn-ea"/>
              </a:rPr>
              <a:t>	问题：</a:t>
            </a:r>
            <a:r>
              <a:rPr lang="en-US" altLang="zh-CN" sz="2800" b="1" noProof="1">
                <a:solidFill>
                  <a:schemeClr val="tx1"/>
                </a:solidFill>
                <a:latin typeface="Times New Roman" panose="02020603050405020304" pitchFamily="6" charset="0"/>
                <a:cs typeface="Times New Roman" panose="02020603050405020304" pitchFamily="6" charset="0"/>
              </a:rPr>
              <a:t>XOR</a:t>
            </a:r>
            <a:r>
              <a:rPr lang="zh-CN" altLang="en-US" sz="2800" b="1" noProof="1">
                <a:solidFill>
                  <a:schemeClr val="tx1"/>
                </a:solidFill>
                <a:latin typeface="Times New Roman" panose="02020603050405020304" pitchFamily="6" charset="0"/>
                <a:ea typeface="楷体" panose="02010609060101010101" pitchFamily="6" charset="-122"/>
                <a:cs typeface="+mn-ea"/>
              </a:rPr>
              <a:t>问题不能解决</a:t>
            </a:r>
          </a:p>
          <a:p>
            <a:pPr lvl="1" indent="-436880" eaLnBrk="1" hangingPunct="1">
              <a:lnSpc>
                <a:spcPct val="130000"/>
              </a:lnSpc>
              <a:buFont typeface="Wingdings" panose="05000000000000000000" charset="0"/>
              <a:buChar char="n"/>
              <a:defRPr/>
            </a:pPr>
            <a:r>
              <a:rPr lang="zh-CN" altLang="en-US" sz="2800" b="1" noProof="1">
                <a:solidFill>
                  <a:schemeClr val="tx1"/>
                </a:solidFill>
                <a:latin typeface="Times New Roman" panose="02020603050405020304" pitchFamily="6" charset="0"/>
                <a:ea typeface="楷体" panose="02010609060101010101" pitchFamily="6" charset="-122"/>
                <a:cs typeface="+mn-ea"/>
              </a:rPr>
              <a:t>	</a:t>
            </a:r>
            <a:r>
              <a:rPr lang="en-US" altLang="zh-CN" sz="2800" b="1" noProof="1">
                <a:solidFill>
                  <a:schemeClr val="tx1"/>
                </a:solidFill>
                <a:latin typeface="Times New Roman" panose="02020603050405020304" pitchFamily="6" charset="0"/>
                <a:cs typeface="Times New Roman" panose="02020603050405020304" pitchFamily="6" charset="0"/>
              </a:rPr>
              <a:t>Minsky</a:t>
            </a:r>
            <a:r>
              <a:rPr lang="zh-CN" altLang="en-US" sz="2800" b="1" noProof="1">
                <a:solidFill>
                  <a:schemeClr val="tx1"/>
                </a:solidFill>
                <a:latin typeface="Times New Roman" panose="02020603050405020304" pitchFamily="6" charset="0"/>
                <a:ea typeface="楷体" panose="02010609060101010101" pitchFamily="6" charset="-122"/>
                <a:cs typeface="+mn-ea"/>
              </a:rPr>
              <a:t>的著作：</a:t>
            </a:r>
            <a:r>
              <a:rPr lang="en-US" altLang="zh-CN" sz="2800" b="1" noProof="1">
                <a:solidFill>
                  <a:schemeClr val="tx1"/>
                </a:solidFill>
                <a:latin typeface="Times New Roman" panose="02020603050405020304" pitchFamily="6" charset="0"/>
                <a:cs typeface="Times New Roman" panose="02020603050405020304" pitchFamily="6" charset="0"/>
              </a:rPr>
              <a:t>《Perceptions》</a:t>
            </a:r>
            <a:r>
              <a:rPr lang="zh-CN" altLang="en-US" sz="2800" b="1" noProof="1">
                <a:solidFill>
                  <a:schemeClr val="tx1"/>
                </a:solidFill>
                <a:latin typeface="Times New Roman" panose="02020603050405020304" pitchFamily="6" charset="0"/>
                <a:ea typeface="楷体" panose="02010609060101010101" pitchFamily="6" charset="-122"/>
                <a:cs typeface="+mn-ea"/>
              </a:rPr>
              <a:t>（感知器）</a:t>
            </a:r>
          </a:p>
          <a:p>
            <a:pPr eaLnBrk="1" hangingPunct="1">
              <a:lnSpc>
                <a:spcPct val="130000"/>
              </a:lnSpc>
              <a:buFont typeface="Wingdings" panose="05000000000000000000" charset="0"/>
              <a:buNone/>
              <a:defRPr/>
            </a:pPr>
            <a:r>
              <a:rPr lang="zh-CN" altLang="en-US" b="1" noProof="1">
                <a:latin typeface="华文新魏" panose="02010800040101010101" pitchFamily="6" charset="-122"/>
                <a:ea typeface="华文新魏" panose="02010800040101010101" pitchFamily="6" charset="-122"/>
              </a:rPr>
              <a:t>                 </a:t>
            </a:r>
          </a:p>
        </p:txBody>
      </p:sp>
      <p:sp>
        <p:nvSpPr>
          <p:cNvPr id="46083"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1.1</a:t>
            </a:r>
            <a:r>
              <a:rPr lang="zh-CN" altLang="en-US" sz="3800">
                <a:solidFill>
                  <a:schemeClr val="bg1"/>
                </a:solidFill>
                <a:ea typeface="宋体" panose="02010600030101010101" pitchFamily="2" charset="-122"/>
              </a:rPr>
              <a:t> 什么是人工智能</a:t>
            </a: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Rectangle 2"/>
          <p:cNvSpPr>
            <a:spLocks noGrp="1" noChangeArrowheads="1"/>
          </p:cNvSpPr>
          <p:nvPr>
            <p:ph idx="1"/>
          </p:nvPr>
        </p:nvSpPr>
        <p:spPr/>
        <p:txBody>
          <a:bodyPr/>
          <a:lstStyle/>
          <a:p>
            <a:pPr marL="0" indent="0" algn="ctr" eaLnBrk="1" hangingPunct="1">
              <a:lnSpc>
                <a:spcPct val="130000"/>
              </a:lnSpc>
              <a:buFont typeface="Wingdings" panose="05000000000000000000" charset="0"/>
              <a:buNone/>
              <a:defRPr/>
            </a:pPr>
            <a:r>
              <a:rPr lang="en-US" altLang="zh-CN" sz="3200" b="1" noProof="1">
                <a:latin typeface="Times New Roman" panose="02020603050405020304" pitchFamily="6" charset="0"/>
                <a:ea typeface="楷体" panose="02010609060101010101" pitchFamily="6" charset="-122"/>
                <a:sym typeface="+mn-ea"/>
              </a:rPr>
              <a:t>AI</a:t>
            </a:r>
            <a:r>
              <a:rPr lang="zh-CN" altLang="en-US" sz="3200" b="1" noProof="1">
                <a:latin typeface="Times New Roman" panose="02020603050405020304" pitchFamily="6" charset="0"/>
                <a:ea typeface="楷体" panose="02010609060101010101" pitchFamily="6" charset="-122"/>
                <a:sym typeface="+mn-ea"/>
              </a:rPr>
              <a:t>的历史回顾</a:t>
            </a:r>
            <a:endParaRPr lang="zh-CN" altLang="en-US" b="1" noProof="1">
              <a:latin typeface="Times New Roman" panose="02020603050405020304" pitchFamily="6" charset="0"/>
              <a:ea typeface="楷体" panose="02010609060101010101" pitchFamily="6" charset="-122"/>
            </a:endParaRPr>
          </a:p>
          <a:p>
            <a:pPr eaLnBrk="1" hangingPunct="1">
              <a:lnSpc>
                <a:spcPct val="130000"/>
              </a:lnSpc>
              <a:buFont typeface="Wingdings" panose="05000000000000000000" charset="0"/>
              <a:buChar char="o"/>
              <a:defRPr/>
            </a:pPr>
            <a:r>
              <a:rPr lang="zh-CN" altLang="en-US" b="1" noProof="1">
                <a:latin typeface="Times New Roman" panose="02020603050405020304" pitchFamily="6" charset="0"/>
                <a:ea typeface="楷体" panose="02010609060101010101" pitchFamily="6" charset="-122"/>
              </a:rPr>
              <a:t>第二阶段（</a:t>
            </a:r>
            <a:r>
              <a:rPr lang="en-US" altLang="zh-CN" b="1" noProof="1">
                <a:latin typeface="Times New Roman" panose="02020603050405020304" pitchFamily="6" charset="0"/>
                <a:cs typeface="Times New Roman" panose="02020603050405020304" pitchFamily="6" charset="0"/>
              </a:rPr>
              <a:t>50</a:t>
            </a:r>
            <a:r>
              <a:rPr lang="zh-CN" altLang="en-US" b="1" noProof="1">
                <a:latin typeface="Times New Roman" panose="02020603050405020304" pitchFamily="6" charset="0"/>
                <a:ea typeface="楷体" panose="02010609060101010101" pitchFamily="6" charset="-122"/>
              </a:rPr>
              <a:t>年代中～</a:t>
            </a:r>
            <a:r>
              <a:rPr lang="en-US" altLang="zh-CN" b="1" noProof="1">
                <a:latin typeface="Times New Roman" panose="02020603050405020304" pitchFamily="6" charset="0"/>
                <a:cs typeface="Times New Roman" panose="02020603050405020304" pitchFamily="6" charset="0"/>
              </a:rPr>
              <a:t>60</a:t>
            </a:r>
            <a:r>
              <a:rPr lang="zh-CN" altLang="en-US" b="1" noProof="1">
                <a:latin typeface="Times New Roman" panose="02020603050405020304" pitchFamily="6" charset="0"/>
                <a:ea typeface="楷体" panose="02010609060101010101" pitchFamily="6" charset="-122"/>
              </a:rPr>
              <a:t>年代中）        </a:t>
            </a:r>
          </a:p>
          <a:p>
            <a:pPr eaLnBrk="1" hangingPunct="1">
              <a:lnSpc>
                <a:spcPct val="130000"/>
              </a:lnSpc>
              <a:buFont typeface="Wingdings" panose="05000000000000000000" charset="0"/>
              <a:buNone/>
              <a:defRPr/>
            </a:pPr>
            <a:r>
              <a:rPr lang="zh-CN" altLang="en-US" b="1" noProof="1">
                <a:solidFill>
                  <a:srgbClr val="0000FF"/>
                </a:solidFill>
                <a:latin typeface="Times New Roman" panose="02020603050405020304" pitchFamily="6" charset="0"/>
                <a:ea typeface="楷体" panose="02010609060101010101" pitchFamily="6" charset="-122"/>
              </a:rPr>
              <a:t>     通用方法时代</a:t>
            </a:r>
          </a:p>
          <a:p>
            <a:pPr lvl="1" indent="-436880" eaLnBrk="1" hangingPunct="1">
              <a:lnSpc>
                <a:spcPct val="130000"/>
              </a:lnSpc>
              <a:buFont typeface="Wingdings" panose="05000000000000000000" charset="0"/>
              <a:buChar char="n"/>
              <a:defRPr/>
            </a:pPr>
            <a:r>
              <a:rPr lang="zh-CN" altLang="en-US" sz="2800" b="1" noProof="1">
                <a:solidFill>
                  <a:schemeClr val="tx1"/>
                </a:solidFill>
                <a:latin typeface="Times New Roman" panose="02020603050405020304" pitchFamily="6" charset="0"/>
                <a:ea typeface="楷体" panose="02010609060101010101" pitchFamily="6" charset="-122"/>
                <a:cs typeface="+mn-ea"/>
              </a:rPr>
              <a:t>物理符号系统</a:t>
            </a:r>
          </a:p>
          <a:p>
            <a:pPr lvl="1" indent="-436880" eaLnBrk="1" hangingPunct="1">
              <a:lnSpc>
                <a:spcPct val="130000"/>
              </a:lnSpc>
              <a:buFont typeface="Wingdings" panose="05000000000000000000" charset="0"/>
              <a:buChar char="n"/>
              <a:defRPr/>
            </a:pPr>
            <a:r>
              <a:rPr lang="zh-CN" altLang="en-US" sz="2800" b="1" noProof="1">
                <a:solidFill>
                  <a:schemeClr val="tx1"/>
                </a:solidFill>
                <a:latin typeface="Times New Roman" panose="02020603050405020304" pitchFamily="6" charset="0"/>
                <a:ea typeface="楷体" panose="02010609060101010101" pitchFamily="6" charset="-122"/>
                <a:cs typeface="+mn-ea"/>
              </a:rPr>
              <a:t>主要研究的问题：</a:t>
            </a:r>
            <a:r>
              <a:rPr lang="en-US" altLang="zh-CN" sz="2800" b="1" noProof="1">
                <a:solidFill>
                  <a:schemeClr val="tx1"/>
                </a:solidFill>
                <a:latin typeface="Times New Roman" panose="02020603050405020304" pitchFamily="6" charset="0"/>
                <a:cs typeface="Times New Roman" panose="02020603050405020304" pitchFamily="6" charset="0"/>
              </a:rPr>
              <a:t>GPS</a:t>
            </a:r>
            <a:r>
              <a:rPr lang="zh-CN" altLang="en-US" sz="2800" b="1" noProof="1">
                <a:solidFill>
                  <a:schemeClr val="tx1"/>
                </a:solidFill>
                <a:latin typeface="Times New Roman" panose="02020603050405020304" pitchFamily="6" charset="0"/>
                <a:ea typeface="楷体" panose="02010609060101010101" pitchFamily="6" charset="-122"/>
                <a:cs typeface="+mn-ea"/>
              </a:rPr>
              <a:t>、游戏、翻译等</a:t>
            </a:r>
          </a:p>
          <a:p>
            <a:pPr lvl="1" indent="-436880" eaLnBrk="1" hangingPunct="1">
              <a:lnSpc>
                <a:spcPct val="130000"/>
              </a:lnSpc>
              <a:buFont typeface="Wingdings" panose="05000000000000000000" charset="0"/>
              <a:buChar char="n"/>
              <a:defRPr/>
            </a:pPr>
            <a:r>
              <a:rPr lang="zh-CN" altLang="en-US" sz="2800" b="1" noProof="1">
                <a:solidFill>
                  <a:schemeClr val="tx1"/>
                </a:solidFill>
                <a:latin typeface="Times New Roman" panose="02020603050405020304" pitchFamily="6" charset="0"/>
                <a:ea typeface="楷体" panose="02010609060101010101" pitchFamily="6" charset="-122"/>
                <a:cs typeface="+mn-ea"/>
              </a:rPr>
              <a:t>对问题的难度估计不足，陷入困境</a:t>
            </a:r>
          </a:p>
          <a:p>
            <a:pPr lvl="1" indent="-436880" eaLnBrk="1" hangingPunct="1">
              <a:lnSpc>
                <a:spcPct val="100000"/>
              </a:lnSpc>
              <a:buFont typeface="Wingdings" panose="05000000000000000000" charset="0"/>
              <a:buChar char="n"/>
              <a:defRPr/>
            </a:pPr>
            <a:endParaRPr lang="zh-CN" altLang="en-US" sz="2800" b="1" noProof="1">
              <a:solidFill>
                <a:schemeClr val="tx1"/>
              </a:solidFill>
              <a:latin typeface="Times New Roman" panose="02020603050405020304" pitchFamily="6" charset="0"/>
              <a:ea typeface="楷体" panose="02010609060101010101" pitchFamily="6" charset="-122"/>
              <a:cs typeface="+mn-ea"/>
            </a:endParaRPr>
          </a:p>
        </p:txBody>
      </p:sp>
      <p:sp>
        <p:nvSpPr>
          <p:cNvPr id="47107"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1.1</a:t>
            </a:r>
            <a:r>
              <a:rPr lang="zh-CN" altLang="en-US" sz="3800">
                <a:solidFill>
                  <a:schemeClr val="bg1"/>
                </a:solidFill>
                <a:ea typeface="宋体" panose="02010600030101010101" pitchFamily="2" charset="-122"/>
              </a:rPr>
              <a:t> 什么是人工智能</a:t>
            </a: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0" name="Rectangle 2"/>
          <p:cNvSpPr>
            <a:spLocks noGrp="1" noChangeArrowheads="1"/>
          </p:cNvSpPr>
          <p:nvPr>
            <p:ph idx="1"/>
          </p:nvPr>
        </p:nvSpPr>
        <p:spPr>
          <a:xfrm>
            <a:off x="250825" y="1236663"/>
            <a:ext cx="8642350" cy="5400675"/>
          </a:xfrm>
        </p:spPr>
        <p:txBody>
          <a:bodyPr/>
          <a:lstStyle/>
          <a:p>
            <a:pPr eaLnBrk="1" hangingPunct="1">
              <a:lnSpc>
                <a:spcPct val="150000"/>
              </a:lnSpc>
              <a:buFont typeface="Wingdings" panose="05000000000000000000" pitchFamily="2" charset="2"/>
              <a:buNone/>
            </a:pPr>
            <a:r>
              <a:rPr lang="zh-CN" altLang="en-US" sz="3200" b="1" smtClean="0">
                <a:latin typeface="Times New Roman" panose="02020603050405020304" pitchFamily="18" charset="0"/>
                <a:ea typeface="楷体" panose="02010609060101010101" pitchFamily="49" charset="-122"/>
              </a:rPr>
              <a:t>一个笑话（英俄翻译）：</a:t>
            </a:r>
          </a:p>
          <a:p>
            <a:pPr eaLnBrk="1" hangingPunct="1">
              <a:lnSpc>
                <a:spcPct val="150000"/>
              </a:lnSpc>
              <a:buFont typeface="Wingdings" panose="05000000000000000000" pitchFamily="2" charset="2"/>
              <a:buNone/>
            </a:pPr>
            <a:r>
              <a:rPr lang="zh-CN" altLang="en-US" sz="3200" b="1" smtClean="0">
                <a:latin typeface="Times New Roman" panose="02020603050405020304" pitchFamily="18" charset="0"/>
                <a:ea typeface="楷体" panose="02010609060101010101" pitchFamily="49" charset="-122"/>
              </a:rPr>
              <a:t>	</a:t>
            </a:r>
            <a:r>
              <a:rPr lang="en-US" altLang="zh-CN" sz="3200" b="1" smtClean="0">
                <a:latin typeface="Times New Roman" panose="02020603050405020304" pitchFamily="18" charset="0"/>
                <a:ea typeface="楷体" panose="02010609060101010101" pitchFamily="49" charset="-122"/>
              </a:rPr>
              <a:t>The spirit is willing but the flesh is weak.</a:t>
            </a:r>
          </a:p>
          <a:p>
            <a:pPr eaLnBrk="1" hangingPunct="1">
              <a:lnSpc>
                <a:spcPct val="150000"/>
              </a:lnSpc>
              <a:buFont typeface="Wingdings" panose="05000000000000000000" pitchFamily="2" charset="2"/>
              <a:buNone/>
            </a:pPr>
            <a:r>
              <a:rPr lang="en-US" altLang="zh-CN" sz="3200" b="1" smtClean="0">
                <a:latin typeface="Times New Roman" panose="02020603050405020304" pitchFamily="18" charset="0"/>
                <a:ea typeface="楷体" panose="02010609060101010101" pitchFamily="49" charset="-122"/>
              </a:rPr>
              <a:t>	</a:t>
            </a:r>
            <a:r>
              <a:rPr lang="zh-CN" altLang="en-US" sz="3200" b="1" smtClean="0">
                <a:latin typeface="Times New Roman" panose="02020603050405020304" pitchFamily="18" charset="0"/>
                <a:ea typeface="楷体" panose="02010609060101010101" pitchFamily="49" charset="-122"/>
              </a:rPr>
              <a:t>（心有余而力不足）</a:t>
            </a:r>
          </a:p>
          <a:p>
            <a:pPr eaLnBrk="1" hangingPunct="1">
              <a:lnSpc>
                <a:spcPct val="150000"/>
              </a:lnSpc>
              <a:buFont typeface="Wingdings" panose="05000000000000000000" pitchFamily="2" charset="2"/>
              <a:buNone/>
            </a:pPr>
            <a:r>
              <a:rPr lang="zh-CN" altLang="en-US" sz="3200" b="1" smtClean="0">
                <a:latin typeface="Times New Roman" panose="02020603050405020304" pitchFamily="18" charset="0"/>
                <a:ea typeface="楷体" panose="02010609060101010101" pitchFamily="49" charset="-122"/>
              </a:rPr>
              <a:t>	</a:t>
            </a:r>
            <a:r>
              <a:rPr lang="en-US" altLang="zh-CN" sz="3200" b="1" smtClean="0">
                <a:latin typeface="Times New Roman" panose="02020603050405020304" pitchFamily="18" charset="0"/>
                <a:ea typeface="楷体" panose="02010609060101010101" pitchFamily="49" charset="-122"/>
              </a:rPr>
              <a:t>The vodka is strong but meat is rotten.</a:t>
            </a:r>
          </a:p>
          <a:p>
            <a:pPr eaLnBrk="1" hangingPunct="1">
              <a:lnSpc>
                <a:spcPct val="150000"/>
              </a:lnSpc>
              <a:buFont typeface="Wingdings" panose="05000000000000000000" pitchFamily="2" charset="2"/>
              <a:buNone/>
            </a:pPr>
            <a:r>
              <a:rPr lang="en-US" altLang="zh-CN" sz="3200" b="1" smtClean="0">
                <a:latin typeface="Times New Roman" panose="02020603050405020304" pitchFamily="18" charset="0"/>
                <a:ea typeface="楷体" panose="02010609060101010101" pitchFamily="49" charset="-122"/>
              </a:rPr>
              <a:t>	</a:t>
            </a:r>
            <a:r>
              <a:rPr lang="zh-CN" altLang="en-US" sz="3200" b="1" smtClean="0">
                <a:latin typeface="Times New Roman" panose="02020603050405020304" pitchFamily="18" charset="0"/>
                <a:ea typeface="楷体" panose="02010609060101010101" pitchFamily="49" charset="-122"/>
              </a:rPr>
              <a:t>（伏特加酒虽然很浓，但肉是腐烂的）</a:t>
            </a:r>
          </a:p>
        </p:txBody>
      </p:sp>
      <p:sp>
        <p:nvSpPr>
          <p:cNvPr id="48131"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1.1</a:t>
            </a:r>
            <a:r>
              <a:rPr lang="zh-CN" altLang="en-US" sz="3800">
                <a:solidFill>
                  <a:schemeClr val="bg1"/>
                </a:solidFill>
                <a:ea typeface="宋体" panose="02010600030101010101" pitchFamily="2" charset="-122"/>
              </a:rPr>
              <a:t> 什么是人工智能</a:t>
            </a: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Rectangle 2"/>
          <p:cNvSpPr>
            <a:spLocks noGrp="1" noChangeArrowheads="1"/>
          </p:cNvSpPr>
          <p:nvPr>
            <p:ph idx="1"/>
          </p:nvPr>
        </p:nvSpPr>
        <p:spPr>
          <a:xfrm>
            <a:off x="619125" y="1254125"/>
            <a:ext cx="7905750" cy="5400675"/>
          </a:xfrm>
        </p:spPr>
        <p:txBody>
          <a:bodyPr/>
          <a:lstStyle/>
          <a:p>
            <a:pPr eaLnBrk="1" hangingPunct="1"/>
            <a:r>
              <a:rPr lang="zh-CN" altLang="en-US" sz="3200" b="1" smtClean="0">
                <a:latin typeface="Times New Roman" panose="02020603050405020304" pitchFamily="18" charset="0"/>
                <a:ea typeface="楷体" panose="02010609060101010101" pitchFamily="49" charset="-122"/>
              </a:rPr>
              <a:t>出现这样的错误的原因：</a:t>
            </a:r>
          </a:p>
          <a:p>
            <a:pPr eaLnBrk="1" hangingPunct="1">
              <a:buFont typeface="Wingdings" panose="05000000000000000000" pitchFamily="2" charset="2"/>
              <a:buNone/>
            </a:pPr>
            <a:r>
              <a:rPr lang="zh-CN" altLang="en-US" sz="3200" b="1" smtClean="0">
                <a:latin typeface="Times New Roman" panose="02020603050405020304" pitchFamily="18" charset="0"/>
                <a:ea typeface="楷体" panose="02010609060101010101" pitchFamily="49" charset="-122"/>
              </a:rPr>
              <a:t>	</a:t>
            </a:r>
            <a:r>
              <a:rPr lang="en-US" altLang="zh-CN" sz="3200" b="1" smtClean="0">
                <a:latin typeface="Times New Roman" panose="02020603050405020304" pitchFamily="18" charset="0"/>
              </a:rPr>
              <a:t>Spirit</a:t>
            </a:r>
            <a:r>
              <a:rPr lang="zh-CN" altLang="en-US" sz="3200" b="1" smtClean="0">
                <a:latin typeface="Times New Roman" panose="02020603050405020304" pitchFamily="18" charset="0"/>
                <a:ea typeface="楷体" panose="02010609060101010101" pitchFamily="49" charset="-122"/>
              </a:rPr>
              <a:t>：</a:t>
            </a:r>
          </a:p>
          <a:p>
            <a:pPr lvl="1" eaLnBrk="1" hangingPunct="1">
              <a:lnSpc>
                <a:spcPct val="100000"/>
              </a:lnSpc>
            </a:pPr>
            <a:r>
              <a:rPr lang="zh-CN" altLang="en-US" sz="3200" b="1" smtClean="0">
                <a:solidFill>
                  <a:schemeClr val="tx1"/>
                </a:solidFill>
                <a:latin typeface="Times New Roman" panose="02020603050405020304" pitchFamily="18" charset="0"/>
                <a:ea typeface="楷体" panose="02010609060101010101" pitchFamily="49" charset="-122"/>
              </a:rPr>
              <a:t>	</a:t>
            </a:r>
            <a:r>
              <a:rPr lang="en-US" altLang="zh-CN" sz="3200" b="1" smtClean="0">
                <a:solidFill>
                  <a:schemeClr val="tx1"/>
                </a:solidFill>
                <a:latin typeface="Times New Roman" panose="02020603050405020304" pitchFamily="18" charset="0"/>
              </a:rPr>
              <a:t>1</a:t>
            </a:r>
            <a:r>
              <a:rPr lang="zh-CN" altLang="en-US" sz="3200" b="1" smtClean="0">
                <a:solidFill>
                  <a:schemeClr val="tx1"/>
                </a:solidFill>
                <a:latin typeface="Times New Roman" panose="02020603050405020304" pitchFamily="18" charset="0"/>
                <a:ea typeface="楷体" panose="02010609060101010101" pitchFamily="49" charset="-122"/>
              </a:rPr>
              <a:t>）精神 </a:t>
            </a:r>
          </a:p>
          <a:p>
            <a:pPr lvl="1" eaLnBrk="1" hangingPunct="1">
              <a:lnSpc>
                <a:spcPct val="100000"/>
              </a:lnSpc>
            </a:pPr>
            <a:r>
              <a:rPr lang="zh-CN" altLang="en-US" sz="3200" b="1" smtClean="0">
                <a:solidFill>
                  <a:schemeClr val="tx1"/>
                </a:solidFill>
                <a:latin typeface="Times New Roman" panose="02020603050405020304" pitchFamily="18" charset="0"/>
                <a:ea typeface="楷体" panose="02010609060101010101" pitchFamily="49" charset="-122"/>
              </a:rPr>
              <a:t> </a:t>
            </a:r>
            <a:r>
              <a:rPr lang="en-US" altLang="zh-CN" sz="3200" b="1" smtClean="0">
                <a:solidFill>
                  <a:schemeClr val="tx1"/>
                </a:solidFill>
                <a:latin typeface="Times New Roman" panose="02020603050405020304" pitchFamily="18" charset="0"/>
              </a:rPr>
              <a:t>2</a:t>
            </a:r>
            <a:r>
              <a:rPr lang="zh-CN" altLang="en-US" sz="3200" b="1" smtClean="0">
                <a:solidFill>
                  <a:schemeClr val="tx1"/>
                </a:solidFill>
                <a:latin typeface="Times New Roman" panose="02020603050405020304" pitchFamily="18" charset="0"/>
                <a:ea typeface="楷体" panose="02010609060101010101" pitchFamily="49" charset="-122"/>
              </a:rPr>
              <a:t>）烈性酒</a:t>
            </a:r>
          </a:p>
          <a:p>
            <a:pPr lvl="1" eaLnBrk="1" hangingPunct="1">
              <a:lnSpc>
                <a:spcPct val="100000"/>
              </a:lnSpc>
            </a:pPr>
            <a:endParaRPr lang="zh-CN" altLang="en-US" sz="3200" b="1" smtClean="0">
              <a:solidFill>
                <a:schemeClr val="tx1"/>
              </a:solidFill>
              <a:latin typeface="Times New Roman" panose="02020603050405020304" pitchFamily="18" charset="0"/>
              <a:ea typeface="楷体" panose="02010609060101010101" pitchFamily="49" charset="-122"/>
            </a:endParaRPr>
          </a:p>
          <a:p>
            <a:pPr eaLnBrk="1" hangingPunct="1">
              <a:lnSpc>
                <a:spcPct val="90000"/>
              </a:lnSpc>
              <a:spcBef>
                <a:spcPct val="20000"/>
              </a:spcBef>
              <a:buFont typeface="Wingdings" panose="05000000000000000000" pitchFamily="2" charset="2"/>
              <a:buChar char="l"/>
            </a:pPr>
            <a:r>
              <a:rPr lang="zh-CN" altLang="en-US" sz="3200" b="1" smtClean="0">
                <a:latin typeface="楷体" panose="02010609060101010101" pitchFamily="49" charset="-122"/>
                <a:ea typeface="楷体" panose="02010609060101010101" pitchFamily="49" charset="-122"/>
                <a:sym typeface="宋体" panose="02010600030101010101" pitchFamily="2" charset="-122"/>
              </a:rPr>
              <a:t>结论：</a:t>
            </a:r>
            <a:endParaRPr lang="zh-CN" altLang="en-US" sz="3200" b="1" smtClean="0">
              <a:latin typeface="楷体" panose="02010609060101010101" pitchFamily="49" charset="-122"/>
              <a:ea typeface="楷体" panose="02010609060101010101" pitchFamily="49" charset="-122"/>
            </a:endParaRPr>
          </a:p>
          <a:p>
            <a:pPr lvl="1" eaLnBrk="1" hangingPunct="1">
              <a:lnSpc>
                <a:spcPct val="90000"/>
              </a:lnSpc>
              <a:buFont typeface="Wingdings" panose="05000000000000000000" pitchFamily="2" charset="2"/>
              <a:buNone/>
            </a:pPr>
            <a:r>
              <a:rPr lang="zh-CN" altLang="en-US" sz="3200" b="1" smtClean="0">
                <a:solidFill>
                  <a:schemeClr val="tx1"/>
                </a:solidFill>
                <a:latin typeface="楷体" panose="02010609060101010101" pitchFamily="49" charset="-122"/>
                <a:ea typeface="楷体" panose="02010609060101010101" pitchFamily="49" charset="-122"/>
                <a:sym typeface="宋体" panose="02010600030101010101" pitchFamily="2" charset="-122"/>
              </a:rPr>
              <a:t>必须理解才能翻译，而理解需要知识</a:t>
            </a:r>
            <a:endParaRPr lang="zh-CN" altLang="en-US" sz="3200" b="1" smtClean="0">
              <a:solidFill>
                <a:schemeClr val="tx1"/>
              </a:solidFill>
              <a:latin typeface="楷体" panose="02010609060101010101" pitchFamily="49" charset="-122"/>
              <a:ea typeface="楷体" panose="02010609060101010101" pitchFamily="49" charset="-122"/>
            </a:endParaRPr>
          </a:p>
          <a:p>
            <a:pPr lvl="1" eaLnBrk="1" hangingPunct="1">
              <a:lnSpc>
                <a:spcPct val="100000"/>
              </a:lnSpc>
              <a:buFont typeface="Wingdings" panose="05000000000000000000" pitchFamily="2" charset="2"/>
              <a:buNone/>
            </a:pPr>
            <a:endParaRPr lang="zh-CN" altLang="en-US" sz="3200" b="1" smtClean="0">
              <a:solidFill>
                <a:schemeClr val="tx1"/>
              </a:solidFill>
              <a:latin typeface="Times New Roman" panose="02020603050405020304" pitchFamily="18" charset="0"/>
              <a:ea typeface="楷体" panose="02010609060101010101" pitchFamily="49" charset="-122"/>
            </a:endParaRPr>
          </a:p>
        </p:txBody>
      </p:sp>
      <p:sp>
        <p:nvSpPr>
          <p:cNvPr id="49155"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1.1</a:t>
            </a:r>
            <a:r>
              <a:rPr lang="zh-CN" altLang="en-US" sz="3800">
                <a:solidFill>
                  <a:schemeClr val="bg1"/>
                </a:solidFill>
                <a:ea typeface="宋体" panose="02010600030101010101" pitchFamily="2" charset="-122"/>
              </a:rPr>
              <a:t> 什么是人工智能</a:t>
            </a: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Rectangle 2"/>
          <p:cNvSpPr>
            <a:spLocks noGrp="1" noChangeArrowheads="1"/>
          </p:cNvSpPr>
          <p:nvPr>
            <p:ph idx="1"/>
          </p:nvPr>
        </p:nvSpPr>
        <p:spPr/>
        <p:txBody>
          <a:bodyPr/>
          <a:lstStyle/>
          <a:p>
            <a:pPr marL="0" indent="0" algn="ctr" eaLnBrk="1" hangingPunct="1">
              <a:buFont typeface="Wingdings" panose="05000000000000000000" charset="0"/>
              <a:buNone/>
              <a:defRPr/>
            </a:pPr>
            <a:r>
              <a:rPr lang="en-US" altLang="zh-CN" sz="3200" b="1" noProof="1">
                <a:latin typeface="Times New Roman" panose="02020603050405020304" pitchFamily="6" charset="0"/>
                <a:ea typeface="楷体" panose="02010609060101010101" pitchFamily="6" charset="-122"/>
                <a:sym typeface="+mn-ea"/>
              </a:rPr>
              <a:t>AI</a:t>
            </a:r>
            <a:r>
              <a:rPr lang="zh-CN" altLang="en-US" sz="3200" b="1" noProof="1">
                <a:latin typeface="Times New Roman" panose="02020603050405020304" pitchFamily="6" charset="0"/>
                <a:ea typeface="楷体" panose="02010609060101010101" pitchFamily="6" charset="-122"/>
                <a:sym typeface="+mn-ea"/>
              </a:rPr>
              <a:t>的历史回顾</a:t>
            </a:r>
            <a:endParaRPr lang="zh-CN" altLang="en-US" b="1" noProof="1">
              <a:latin typeface="Times New Roman" panose="02020603050405020304" pitchFamily="6" charset="0"/>
              <a:ea typeface="楷体" panose="02010609060101010101" pitchFamily="6" charset="-122"/>
            </a:endParaRPr>
          </a:p>
          <a:p>
            <a:pPr eaLnBrk="1" hangingPunct="1">
              <a:buFont typeface="Wingdings" panose="05000000000000000000" charset="0"/>
              <a:buChar char="o"/>
              <a:defRPr/>
            </a:pPr>
            <a:r>
              <a:rPr lang="zh-CN" altLang="en-US" b="1" noProof="1">
                <a:latin typeface="楷体" panose="02010609060101010101" pitchFamily="6" charset="-122"/>
                <a:ea typeface="楷体" panose="02010609060101010101" pitchFamily="6" charset="-122"/>
                <a:cs typeface="楷体" panose="02010609060101010101" pitchFamily="6" charset="-122"/>
              </a:rPr>
              <a:t>第三阶段（</a:t>
            </a:r>
            <a:r>
              <a:rPr lang="en-US" altLang="zh-CN" b="1" noProof="1">
                <a:latin typeface="楷体" panose="02010609060101010101" pitchFamily="6" charset="-122"/>
                <a:ea typeface="楷体" panose="02010609060101010101" pitchFamily="6" charset="-122"/>
                <a:cs typeface="楷体" panose="02010609060101010101" pitchFamily="6" charset="-122"/>
              </a:rPr>
              <a:t>60</a:t>
            </a:r>
            <a:r>
              <a:rPr lang="zh-CN" altLang="en-US" b="1" noProof="1">
                <a:latin typeface="楷体" panose="02010609060101010101" pitchFamily="6" charset="-122"/>
                <a:ea typeface="楷体" panose="02010609060101010101" pitchFamily="6" charset="-122"/>
                <a:cs typeface="楷体" panose="02010609060101010101" pitchFamily="6" charset="-122"/>
              </a:rPr>
              <a:t>年代中～</a:t>
            </a:r>
            <a:r>
              <a:rPr lang="en-US" altLang="zh-CN" b="1" noProof="1">
                <a:latin typeface="楷体" panose="02010609060101010101" pitchFamily="6" charset="-122"/>
                <a:ea typeface="楷体" panose="02010609060101010101" pitchFamily="6" charset="-122"/>
                <a:cs typeface="楷体" panose="02010609060101010101" pitchFamily="6" charset="-122"/>
              </a:rPr>
              <a:t>80</a:t>
            </a:r>
            <a:r>
              <a:rPr lang="zh-CN" altLang="en-US" b="1" noProof="1">
                <a:latin typeface="楷体" panose="02010609060101010101" pitchFamily="6" charset="-122"/>
                <a:ea typeface="楷体" panose="02010609060101010101" pitchFamily="6" charset="-122"/>
                <a:cs typeface="楷体" panose="02010609060101010101" pitchFamily="6" charset="-122"/>
              </a:rPr>
              <a:t>年代初）      </a:t>
            </a:r>
          </a:p>
          <a:p>
            <a:pPr eaLnBrk="1" hangingPunct="1">
              <a:buFont typeface="Wingdings" panose="05000000000000000000" charset="0"/>
              <a:buNone/>
              <a:defRPr/>
            </a:pPr>
            <a:r>
              <a:rPr lang="zh-CN" altLang="en-US" b="1" noProof="1">
                <a:latin typeface="楷体" panose="02010609060101010101" pitchFamily="6" charset="-122"/>
                <a:ea typeface="楷体" panose="02010609060101010101" pitchFamily="6" charset="-122"/>
                <a:cs typeface="楷体" panose="02010609060101010101" pitchFamily="6" charset="-122"/>
              </a:rPr>
              <a:t>   </a:t>
            </a:r>
            <a:r>
              <a:rPr lang="zh-CN" altLang="en-US" b="1" noProof="1">
                <a:solidFill>
                  <a:srgbClr val="0000FF"/>
                </a:solidFill>
                <a:latin typeface="楷体" panose="02010609060101010101" pitchFamily="6" charset="-122"/>
                <a:ea typeface="楷体" panose="02010609060101010101" pitchFamily="6" charset="-122"/>
                <a:cs typeface="楷体" panose="02010609060101010101" pitchFamily="6" charset="-122"/>
              </a:rPr>
              <a:t>知识工程时代</a:t>
            </a:r>
          </a:p>
          <a:p>
            <a:pPr lvl="1" indent="-436880" eaLnBrk="1" hangingPunct="1">
              <a:buFont typeface="Wingdings" panose="05000000000000000000" charset="0"/>
              <a:buChar char="n"/>
              <a:defRPr/>
            </a:pPr>
            <a:r>
              <a:rPr lang="zh-CN" altLang="en-US" sz="2800" b="1" noProof="1">
                <a:solidFill>
                  <a:schemeClr val="tx1"/>
                </a:solidFill>
                <a:latin typeface="楷体" panose="02010609060101010101" pitchFamily="6" charset="-122"/>
                <a:ea typeface="楷体" panose="02010609060101010101" pitchFamily="6" charset="-122"/>
                <a:cs typeface="楷体" panose="02010609060101010101" pitchFamily="6" charset="-122"/>
              </a:rPr>
              <a:t>专家系统</a:t>
            </a:r>
          </a:p>
          <a:p>
            <a:pPr lvl="1" indent="-436880" eaLnBrk="1" hangingPunct="1">
              <a:buFont typeface="Wingdings" panose="05000000000000000000" charset="0"/>
              <a:buChar char="n"/>
              <a:defRPr/>
            </a:pPr>
            <a:r>
              <a:rPr lang="zh-CN" altLang="en-US" sz="2800" b="1" noProof="1">
                <a:solidFill>
                  <a:schemeClr val="tx1"/>
                </a:solidFill>
                <a:latin typeface="楷体" panose="02010609060101010101" pitchFamily="6" charset="-122"/>
                <a:ea typeface="楷体" panose="02010609060101010101" pitchFamily="6" charset="-122"/>
                <a:cs typeface="楷体" panose="02010609060101010101" pitchFamily="6" charset="-122"/>
              </a:rPr>
              <a:t>知识工程</a:t>
            </a:r>
          </a:p>
          <a:p>
            <a:pPr lvl="1" indent="-436880" eaLnBrk="1" hangingPunct="1">
              <a:buFont typeface="Wingdings" panose="05000000000000000000" charset="0"/>
              <a:buChar char="n"/>
              <a:defRPr/>
            </a:pPr>
            <a:r>
              <a:rPr lang="zh-CN" altLang="en-US" sz="2800" b="1" noProof="1">
                <a:solidFill>
                  <a:schemeClr val="tx1"/>
                </a:solidFill>
                <a:latin typeface="楷体" panose="02010609060101010101" pitchFamily="6" charset="-122"/>
                <a:ea typeface="楷体" panose="02010609060101010101" pitchFamily="6" charset="-122"/>
                <a:cs typeface="楷体" panose="02010609060101010101" pitchFamily="6" charset="-122"/>
              </a:rPr>
              <a:t>知识工程席卷全球</a:t>
            </a:r>
          </a:p>
          <a:p>
            <a:pPr lvl="1" indent="-436880" eaLnBrk="1" hangingPunct="1">
              <a:buFont typeface="Wingdings" panose="05000000000000000000" charset="0"/>
              <a:buChar char="n"/>
              <a:defRPr/>
            </a:pPr>
            <a:r>
              <a:rPr lang="zh-CN" altLang="en-US" sz="2800" b="1" noProof="1">
                <a:solidFill>
                  <a:schemeClr val="tx1"/>
                </a:solidFill>
                <a:latin typeface="楷体" panose="02010609060101010101" pitchFamily="6" charset="-122"/>
                <a:ea typeface="楷体" panose="02010609060101010101" pitchFamily="6" charset="-122"/>
                <a:cs typeface="楷体" panose="02010609060101010101" pitchFamily="6" charset="-122"/>
              </a:rPr>
              <a:t>各国发展计划：</a:t>
            </a:r>
          </a:p>
          <a:p>
            <a:pPr lvl="2" indent="-395605" eaLnBrk="1" hangingPunct="1">
              <a:buClr>
                <a:schemeClr val="hlink"/>
              </a:buClr>
              <a:buSzPct val="55000"/>
              <a:buFont typeface="Wingdings" panose="05000000000000000000" charset="0"/>
              <a:buChar char="o"/>
              <a:defRPr/>
            </a:pPr>
            <a:r>
              <a:rPr lang="zh-CN" altLang="en-US" sz="2800" b="1" noProof="1">
                <a:solidFill>
                  <a:schemeClr val="tx1"/>
                </a:solidFill>
                <a:latin typeface="楷体" panose="02010609060101010101" pitchFamily="6" charset="-122"/>
                <a:ea typeface="楷体" panose="02010609060101010101" pitchFamily="6" charset="-122"/>
                <a:cs typeface="楷体" panose="02010609060101010101" pitchFamily="6" charset="-122"/>
              </a:rPr>
              <a:t>美国星球大战计划</a:t>
            </a:r>
          </a:p>
          <a:p>
            <a:pPr lvl="2" indent="-395605" eaLnBrk="1" hangingPunct="1">
              <a:buClr>
                <a:schemeClr val="hlink"/>
              </a:buClr>
              <a:buSzPct val="55000"/>
              <a:buFont typeface="Wingdings" panose="05000000000000000000" charset="0"/>
              <a:buChar char="o"/>
              <a:defRPr/>
            </a:pPr>
            <a:r>
              <a:rPr lang="zh-CN" altLang="en-US" sz="2800" b="1" noProof="1">
                <a:solidFill>
                  <a:schemeClr val="tx1"/>
                </a:solidFill>
                <a:latin typeface="楷体" panose="02010609060101010101" pitchFamily="6" charset="-122"/>
                <a:ea typeface="楷体" panose="02010609060101010101" pitchFamily="6" charset="-122"/>
                <a:cs typeface="楷体" panose="02010609060101010101" pitchFamily="6" charset="-122"/>
              </a:rPr>
              <a:t>日本五代机计划</a:t>
            </a:r>
          </a:p>
        </p:txBody>
      </p:sp>
      <p:sp>
        <p:nvSpPr>
          <p:cNvPr id="50179"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1.1</a:t>
            </a:r>
            <a:r>
              <a:rPr lang="zh-CN" altLang="en-US" sz="3800">
                <a:solidFill>
                  <a:schemeClr val="bg1"/>
                </a:solidFill>
                <a:ea typeface="宋体" panose="02010600030101010101" pitchFamily="2" charset="-122"/>
              </a:rPr>
              <a:t> 什么是人工智能</a:t>
            </a: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p:cNvSpPr>
            <a:spLocks noGrp="1" noChangeArrowheads="1"/>
          </p:cNvSpPr>
          <p:nvPr>
            <p:ph idx="1"/>
          </p:nvPr>
        </p:nvSpPr>
        <p:spPr/>
        <p:txBody>
          <a:bodyPr/>
          <a:lstStyle/>
          <a:p>
            <a:pPr marL="0" indent="0" algn="ctr" eaLnBrk="1" hangingPunct="1">
              <a:buFont typeface="Wingdings" panose="05000000000000000000" charset="0"/>
              <a:buNone/>
              <a:defRPr/>
            </a:pPr>
            <a:r>
              <a:rPr lang="en-US" altLang="zh-CN" sz="3200" b="1" noProof="1">
                <a:latin typeface="Times New Roman" panose="02020603050405020304" pitchFamily="6" charset="0"/>
                <a:ea typeface="楷体" panose="02010609060101010101" pitchFamily="6" charset="-122"/>
                <a:sym typeface="+mn-ea"/>
              </a:rPr>
              <a:t>AI</a:t>
            </a:r>
            <a:r>
              <a:rPr lang="zh-CN" altLang="en-US" sz="3200" b="1" noProof="1">
                <a:latin typeface="Times New Roman" panose="02020603050405020304" pitchFamily="6" charset="0"/>
                <a:ea typeface="楷体" panose="02010609060101010101" pitchFamily="6" charset="-122"/>
                <a:sym typeface="+mn-ea"/>
              </a:rPr>
              <a:t>的历史回顾</a:t>
            </a:r>
            <a:endParaRPr lang="zh-CN" altLang="en-US" b="1" noProof="1">
              <a:latin typeface="Times New Roman" panose="02020603050405020304" pitchFamily="6" charset="0"/>
              <a:ea typeface="楷体" panose="02010609060101010101" pitchFamily="6" charset="-122"/>
            </a:endParaRPr>
          </a:p>
          <a:p>
            <a:pPr eaLnBrk="1" hangingPunct="1">
              <a:buFont typeface="Wingdings" panose="05000000000000000000" charset="0"/>
              <a:buChar char="o"/>
              <a:defRPr/>
            </a:pPr>
            <a:r>
              <a:rPr lang="zh-CN" altLang="en-US" b="1" noProof="1">
                <a:latin typeface="楷体" panose="02010609060101010101" pitchFamily="6" charset="-122"/>
                <a:ea typeface="楷体" panose="02010609060101010101" pitchFamily="6" charset="-122"/>
                <a:cs typeface="楷体" panose="02010609060101010101" pitchFamily="6" charset="-122"/>
              </a:rPr>
              <a:t>第四阶段（</a:t>
            </a:r>
            <a:r>
              <a:rPr lang="en-US" altLang="zh-CN" b="1" noProof="1">
                <a:latin typeface="楷体" panose="02010609060101010101" pitchFamily="6" charset="-122"/>
                <a:ea typeface="楷体" panose="02010609060101010101" pitchFamily="6" charset="-122"/>
                <a:cs typeface="楷体" panose="02010609060101010101" pitchFamily="6" charset="-122"/>
              </a:rPr>
              <a:t>80</a:t>
            </a:r>
            <a:r>
              <a:rPr lang="zh-CN" altLang="en-US" b="1" noProof="1">
                <a:latin typeface="楷体" panose="02010609060101010101" pitchFamily="6" charset="-122"/>
                <a:ea typeface="楷体" panose="02010609060101010101" pitchFamily="6" charset="-122"/>
                <a:cs typeface="楷体" panose="02010609060101010101" pitchFamily="6" charset="-122"/>
              </a:rPr>
              <a:t>年代中～</a:t>
            </a:r>
            <a:r>
              <a:rPr lang="en-US" altLang="zh-CN" b="1" noProof="1">
                <a:latin typeface="楷体" panose="02010609060101010101" pitchFamily="6" charset="-122"/>
                <a:ea typeface="楷体" panose="02010609060101010101" pitchFamily="6" charset="-122"/>
                <a:cs typeface="楷体" panose="02010609060101010101" pitchFamily="6" charset="-122"/>
              </a:rPr>
              <a:t>90</a:t>
            </a:r>
            <a:r>
              <a:rPr lang="zh-CN" altLang="en-US" b="1" noProof="1">
                <a:latin typeface="楷体" panose="02010609060101010101" pitchFamily="6" charset="-122"/>
                <a:ea typeface="楷体" panose="02010609060101010101" pitchFamily="6" charset="-122"/>
                <a:cs typeface="楷体" panose="02010609060101010101" pitchFamily="6" charset="-122"/>
              </a:rPr>
              <a:t>年代初）        </a:t>
            </a:r>
          </a:p>
          <a:p>
            <a:pPr eaLnBrk="1" hangingPunct="1">
              <a:buFont typeface="Wingdings" panose="05000000000000000000" charset="0"/>
              <a:buNone/>
              <a:defRPr/>
            </a:pPr>
            <a:r>
              <a:rPr lang="zh-CN" altLang="en-US" b="1" noProof="1">
                <a:solidFill>
                  <a:srgbClr val="0000FF"/>
                </a:solidFill>
                <a:latin typeface="楷体" panose="02010609060101010101" pitchFamily="6" charset="-122"/>
                <a:ea typeface="楷体" panose="02010609060101010101" pitchFamily="6" charset="-122"/>
                <a:cs typeface="楷体" panose="02010609060101010101" pitchFamily="6" charset="-122"/>
              </a:rPr>
              <a:t>   神经网络时代</a:t>
            </a:r>
          </a:p>
          <a:p>
            <a:pPr lvl="1" indent="-436880" eaLnBrk="1" hangingPunct="1">
              <a:buFont typeface="Wingdings" panose="05000000000000000000" charset="0"/>
              <a:buChar char="n"/>
              <a:defRPr/>
            </a:pPr>
            <a:r>
              <a:rPr lang="en-US" altLang="zh-CN" sz="2800" b="1" noProof="1">
                <a:solidFill>
                  <a:schemeClr val="tx1"/>
                </a:solidFill>
                <a:latin typeface="楷体" panose="02010609060101010101" pitchFamily="6" charset="-122"/>
                <a:ea typeface="楷体" panose="02010609060101010101" pitchFamily="6" charset="-122"/>
                <a:cs typeface="楷体" panose="02010609060101010101" pitchFamily="6" charset="-122"/>
              </a:rPr>
              <a:t>BP</a:t>
            </a:r>
            <a:r>
              <a:rPr lang="zh-CN" altLang="en-US" sz="2800" b="1" noProof="1">
                <a:solidFill>
                  <a:schemeClr val="tx1"/>
                </a:solidFill>
                <a:latin typeface="楷体" panose="02010609060101010101" pitchFamily="6" charset="-122"/>
                <a:ea typeface="楷体" panose="02010609060101010101" pitchFamily="6" charset="-122"/>
                <a:cs typeface="楷体" panose="02010609060101010101" pitchFamily="6" charset="-122"/>
              </a:rPr>
              <a:t>网（算法）</a:t>
            </a:r>
          </a:p>
          <a:p>
            <a:pPr lvl="1" indent="-436880" eaLnBrk="1" hangingPunct="1">
              <a:buFont typeface="Wingdings" panose="05000000000000000000" charset="0"/>
              <a:buChar char="n"/>
              <a:defRPr/>
            </a:pPr>
            <a:r>
              <a:rPr lang="en-US" altLang="zh-CN" sz="2800" b="1" noProof="1">
                <a:solidFill>
                  <a:schemeClr val="tx1"/>
                </a:solidFill>
                <a:latin typeface="楷体" panose="02010609060101010101" pitchFamily="6" charset="-122"/>
                <a:ea typeface="楷体" panose="02010609060101010101" pitchFamily="6" charset="-122"/>
                <a:cs typeface="楷体" panose="02010609060101010101" pitchFamily="6" charset="-122"/>
              </a:rPr>
              <a:t>Hopfield</a:t>
            </a:r>
            <a:r>
              <a:rPr lang="zh-CN" altLang="en-US" sz="2800" b="1" noProof="1">
                <a:solidFill>
                  <a:schemeClr val="tx1"/>
                </a:solidFill>
                <a:latin typeface="楷体" panose="02010609060101010101" pitchFamily="6" charset="-122"/>
                <a:ea typeface="楷体" panose="02010609060101010101" pitchFamily="6" charset="-122"/>
                <a:cs typeface="楷体" panose="02010609060101010101" pitchFamily="6" charset="-122"/>
              </a:rPr>
              <a:t>网</a:t>
            </a:r>
          </a:p>
          <a:p>
            <a:pPr lvl="1" indent="-436880" eaLnBrk="1" hangingPunct="1">
              <a:buFont typeface="Wingdings" panose="05000000000000000000" charset="0"/>
              <a:buChar char="n"/>
              <a:defRPr/>
            </a:pPr>
            <a:r>
              <a:rPr lang="zh-CN" altLang="en-US" sz="2800" b="1" noProof="1">
                <a:solidFill>
                  <a:schemeClr val="tx1"/>
                </a:solidFill>
                <a:latin typeface="楷体" panose="02010609060101010101" pitchFamily="6" charset="-122"/>
                <a:ea typeface="楷体" panose="02010609060101010101" pitchFamily="6" charset="-122"/>
                <a:cs typeface="楷体" panose="02010609060101010101" pitchFamily="6" charset="-122"/>
              </a:rPr>
              <a:t>存在问题：</a:t>
            </a:r>
          </a:p>
          <a:p>
            <a:pPr lvl="2" indent="-395605" eaLnBrk="1" hangingPunct="1">
              <a:buClr>
                <a:schemeClr val="hlink"/>
              </a:buClr>
              <a:buSzPct val="55000"/>
              <a:buFont typeface="Wingdings" panose="05000000000000000000" charset="0"/>
              <a:buChar char="o"/>
              <a:defRPr/>
            </a:pPr>
            <a:r>
              <a:rPr lang="zh-CN" altLang="en-US" sz="2400" b="1" noProof="1">
                <a:solidFill>
                  <a:schemeClr val="tx1"/>
                </a:solidFill>
                <a:latin typeface="楷体" panose="02010609060101010101" pitchFamily="6" charset="-122"/>
                <a:ea typeface="楷体" panose="02010609060101010101" pitchFamily="6" charset="-122"/>
                <a:cs typeface="楷体" panose="02010609060101010101" pitchFamily="6" charset="-122"/>
              </a:rPr>
              <a:t>缺少理论依据</a:t>
            </a:r>
          </a:p>
          <a:p>
            <a:pPr lvl="2" indent="-395605" eaLnBrk="1" hangingPunct="1">
              <a:buClr>
                <a:schemeClr val="hlink"/>
              </a:buClr>
              <a:buSzPct val="55000"/>
              <a:buFont typeface="Wingdings" panose="05000000000000000000" charset="0"/>
              <a:buChar char="o"/>
              <a:defRPr/>
            </a:pPr>
            <a:r>
              <a:rPr lang="zh-CN" altLang="en-US" sz="2400" b="1" noProof="1">
                <a:solidFill>
                  <a:schemeClr val="tx1"/>
                </a:solidFill>
                <a:latin typeface="楷体" panose="02010609060101010101" pitchFamily="6" charset="-122"/>
                <a:ea typeface="楷体" panose="02010609060101010101" pitchFamily="6" charset="-122"/>
                <a:cs typeface="楷体" panose="02010609060101010101" pitchFamily="6" charset="-122"/>
              </a:rPr>
              <a:t>没有解决大规模问题的能力</a:t>
            </a:r>
          </a:p>
        </p:txBody>
      </p:sp>
      <p:sp>
        <p:nvSpPr>
          <p:cNvPr id="51203"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1.1</a:t>
            </a:r>
            <a:r>
              <a:rPr lang="zh-CN" altLang="en-US" sz="3800">
                <a:solidFill>
                  <a:schemeClr val="bg1"/>
                </a:solidFill>
                <a:ea typeface="宋体" panose="02010600030101010101" pitchFamily="2" charset="-122"/>
              </a:rPr>
              <a:t> 什么是人工智能</a:t>
            </a: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8" name="Rectangle 2"/>
          <p:cNvSpPr>
            <a:spLocks noGrp="1" noChangeArrowheads="1"/>
          </p:cNvSpPr>
          <p:nvPr>
            <p:ph idx="1"/>
          </p:nvPr>
        </p:nvSpPr>
        <p:spPr/>
        <p:txBody>
          <a:bodyPr/>
          <a:lstStyle/>
          <a:p>
            <a:pPr marL="0" indent="0" algn="ctr" eaLnBrk="1" hangingPunct="1">
              <a:buFont typeface="Wingdings" panose="05000000000000000000" charset="0"/>
              <a:buNone/>
              <a:defRPr/>
            </a:pPr>
            <a:r>
              <a:rPr lang="en-US" altLang="zh-CN" sz="3200" b="1" noProof="1">
                <a:latin typeface="Times New Roman" panose="02020603050405020304" pitchFamily="6" charset="0"/>
                <a:ea typeface="楷体" panose="02010609060101010101" pitchFamily="6" charset="-122"/>
                <a:sym typeface="+mn-ea"/>
              </a:rPr>
              <a:t>AI</a:t>
            </a:r>
            <a:r>
              <a:rPr lang="zh-CN" altLang="en-US" sz="3200" b="1" noProof="1">
                <a:latin typeface="Times New Roman" panose="02020603050405020304" pitchFamily="6" charset="0"/>
                <a:ea typeface="楷体" panose="02010609060101010101" pitchFamily="6" charset="-122"/>
                <a:sym typeface="+mn-ea"/>
              </a:rPr>
              <a:t>的历史回顾</a:t>
            </a:r>
            <a:endParaRPr lang="zh-CN" altLang="en-US" b="1" noProof="1">
              <a:latin typeface="Times New Roman" panose="02020603050405020304" pitchFamily="6" charset="0"/>
              <a:ea typeface="楷体" panose="02010609060101010101" pitchFamily="6" charset="-122"/>
            </a:endParaRPr>
          </a:p>
          <a:p>
            <a:pPr eaLnBrk="1" hangingPunct="1">
              <a:buFont typeface="Wingdings" panose="05000000000000000000" charset="0"/>
              <a:buChar char="o"/>
              <a:defRPr/>
            </a:pPr>
            <a:r>
              <a:rPr lang="zh-CN" altLang="en-US" b="1" noProof="1">
                <a:latin typeface="楷体" panose="02010609060101010101" pitchFamily="6" charset="-122"/>
                <a:ea typeface="楷体" panose="02010609060101010101" pitchFamily="6" charset="-122"/>
                <a:cs typeface="楷体" panose="02010609060101010101" pitchFamily="6" charset="-122"/>
              </a:rPr>
              <a:t>第五阶段（</a:t>
            </a:r>
            <a:r>
              <a:rPr lang="en-US" altLang="zh-CN" b="1" noProof="1">
                <a:latin typeface="楷体" panose="02010609060101010101" pitchFamily="6" charset="-122"/>
                <a:ea typeface="楷体" panose="02010609060101010101" pitchFamily="6" charset="-122"/>
                <a:cs typeface="楷体" panose="02010609060101010101" pitchFamily="6" charset="-122"/>
              </a:rPr>
              <a:t>90</a:t>
            </a:r>
            <a:r>
              <a:rPr lang="zh-CN" altLang="en-US" b="1" noProof="1">
                <a:latin typeface="楷体" panose="02010609060101010101" pitchFamily="6" charset="-122"/>
                <a:ea typeface="楷体" panose="02010609060101010101" pitchFamily="6" charset="-122"/>
                <a:cs typeface="楷体" panose="02010609060101010101" pitchFamily="6" charset="-122"/>
              </a:rPr>
              <a:t>年代初～现在）                </a:t>
            </a:r>
          </a:p>
          <a:p>
            <a:pPr eaLnBrk="1" hangingPunct="1">
              <a:buFont typeface="Wingdings" panose="05000000000000000000" charset="0"/>
              <a:buNone/>
              <a:defRPr/>
            </a:pPr>
            <a:r>
              <a:rPr lang="zh-CN" altLang="en-US" b="1" noProof="1">
                <a:solidFill>
                  <a:srgbClr val="0000FF"/>
                </a:solidFill>
                <a:latin typeface="楷体" panose="02010609060101010101" pitchFamily="6" charset="-122"/>
                <a:ea typeface="楷体" panose="02010609060101010101" pitchFamily="6" charset="-122"/>
                <a:cs typeface="楷体" panose="02010609060101010101" pitchFamily="6" charset="-122"/>
              </a:rPr>
              <a:t>   数据与网络时代</a:t>
            </a:r>
            <a:endParaRPr lang="zh-CN" altLang="en-US" sz="2000" b="1" noProof="1">
              <a:latin typeface="楷体" panose="02010609060101010101" pitchFamily="6" charset="-122"/>
              <a:ea typeface="楷体" panose="02010609060101010101" pitchFamily="6" charset="-122"/>
              <a:cs typeface="楷体" panose="02010609060101010101" pitchFamily="6" charset="-122"/>
            </a:endParaRPr>
          </a:p>
          <a:p>
            <a:pPr lvl="1" indent="-436880" eaLnBrk="1" hangingPunct="1">
              <a:buFont typeface="Wingdings" panose="05000000000000000000" charset="0"/>
              <a:buChar char="n"/>
              <a:defRPr/>
            </a:pPr>
            <a:r>
              <a:rPr lang="zh-CN" altLang="en-US" sz="2800" b="1" noProof="1">
                <a:solidFill>
                  <a:schemeClr val="tx1"/>
                </a:solidFill>
                <a:latin typeface="楷体" panose="02010609060101010101" pitchFamily="6" charset="-122"/>
                <a:ea typeface="楷体" panose="02010609060101010101" pitchFamily="6" charset="-122"/>
                <a:cs typeface="楷体" panose="02010609060101010101" pitchFamily="6" charset="-122"/>
              </a:rPr>
              <a:t>网络给</a:t>
            </a:r>
            <a:r>
              <a:rPr lang="en-US" altLang="zh-CN" sz="2800" b="1" noProof="1">
                <a:solidFill>
                  <a:schemeClr val="tx1"/>
                </a:solidFill>
                <a:latin typeface="楷体" panose="02010609060101010101" pitchFamily="6" charset="-122"/>
                <a:ea typeface="楷体" panose="02010609060101010101" pitchFamily="6" charset="-122"/>
                <a:cs typeface="楷体" panose="02010609060101010101" pitchFamily="6" charset="-122"/>
              </a:rPr>
              <a:t>AI</a:t>
            </a:r>
            <a:r>
              <a:rPr lang="zh-CN" altLang="en-US" sz="2800" b="1" noProof="1">
                <a:solidFill>
                  <a:schemeClr val="tx1"/>
                </a:solidFill>
                <a:latin typeface="楷体" panose="02010609060101010101" pitchFamily="6" charset="-122"/>
                <a:ea typeface="楷体" panose="02010609060101010101" pitchFamily="6" charset="-122"/>
                <a:cs typeface="楷体" panose="02010609060101010101" pitchFamily="6" charset="-122"/>
              </a:rPr>
              <a:t>带来无限的机会</a:t>
            </a:r>
          </a:p>
          <a:p>
            <a:pPr lvl="1" indent="-436880" eaLnBrk="1" hangingPunct="1">
              <a:buFont typeface="Wingdings" panose="05000000000000000000" charset="0"/>
              <a:buChar char="n"/>
              <a:defRPr/>
            </a:pPr>
            <a:r>
              <a:rPr lang="zh-CN" altLang="en-US" sz="2800" b="1" noProof="1">
                <a:solidFill>
                  <a:schemeClr val="tx1"/>
                </a:solidFill>
                <a:latin typeface="楷体" panose="02010609060101010101" pitchFamily="6" charset="-122"/>
                <a:ea typeface="楷体" panose="02010609060101010101" pitchFamily="6" charset="-122"/>
                <a:cs typeface="楷体" panose="02010609060101010101" pitchFamily="6" charset="-122"/>
              </a:rPr>
              <a:t>知识发现与数据挖掘</a:t>
            </a:r>
          </a:p>
          <a:p>
            <a:pPr lvl="1" indent="-436880" eaLnBrk="1" hangingPunct="1">
              <a:buFont typeface="Wingdings" panose="05000000000000000000" charset="0"/>
              <a:buChar char="n"/>
              <a:defRPr/>
            </a:pPr>
            <a:r>
              <a:rPr lang="en-US" altLang="zh-CN" sz="2800" b="1" noProof="1">
                <a:solidFill>
                  <a:schemeClr val="tx1"/>
                </a:solidFill>
                <a:latin typeface="楷体" panose="02010609060101010101" pitchFamily="6" charset="-122"/>
                <a:ea typeface="楷体" panose="02010609060101010101" pitchFamily="6" charset="-122"/>
                <a:cs typeface="楷体" panose="02010609060101010101" pitchFamily="6" charset="-122"/>
              </a:rPr>
              <a:t>AI</a:t>
            </a:r>
            <a:r>
              <a:rPr lang="zh-CN" altLang="en-US" sz="2800" b="1" noProof="1">
                <a:solidFill>
                  <a:schemeClr val="tx1"/>
                </a:solidFill>
                <a:latin typeface="楷体" panose="02010609060101010101" pitchFamily="6" charset="-122"/>
                <a:ea typeface="楷体" panose="02010609060101010101" pitchFamily="6" charset="-122"/>
                <a:cs typeface="楷体" panose="02010609060101010101" pitchFamily="6" charset="-122"/>
              </a:rPr>
              <a:t>走向实用化</a:t>
            </a:r>
          </a:p>
        </p:txBody>
      </p:sp>
      <p:sp>
        <p:nvSpPr>
          <p:cNvPr id="52227"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1.1</a:t>
            </a:r>
            <a:r>
              <a:rPr lang="zh-CN" altLang="en-US" sz="3800">
                <a:solidFill>
                  <a:schemeClr val="bg1"/>
                </a:solidFill>
                <a:ea typeface="宋体" panose="02010600030101010101" pitchFamily="2" charset="-122"/>
              </a:rPr>
              <a:t> 什么是人工智能</a:t>
            </a: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p:cNvSpPr>
            <a:spLocks noGrp="1" noChangeArrowheads="1"/>
          </p:cNvSpPr>
          <p:nvPr>
            <p:ph idx="1"/>
          </p:nvPr>
        </p:nvSpPr>
        <p:spPr/>
        <p:txBody>
          <a:bodyPr/>
          <a:lstStyle/>
          <a:p>
            <a:r>
              <a:rPr lang="zh-CN" altLang="en-US" b="1" smtClean="0">
                <a:latin typeface="楷体" panose="02010609060101010101" pitchFamily="49" charset="-122"/>
                <a:ea typeface="楷体" panose="02010609060101010101" pitchFamily="49" charset="-122"/>
              </a:rPr>
              <a:t>近年来，随着移动互联网、物联网等技术的快速发展引爆了</a:t>
            </a:r>
            <a:r>
              <a:rPr lang="zh-CN" altLang="en-US" b="1" smtClean="0">
                <a:solidFill>
                  <a:srgbClr val="FF3300"/>
                </a:solidFill>
                <a:latin typeface="楷体" panose="02010609060101010101" pitchFamily="49" charset="-122"/>
                <a:ea typeface="楷体" panose="02010609060101010101" pitchFamily="49" charset="-122"/>
              </a:rPr>
              <a:t>大数据</a:t>
            </a:r>
            <a:r>
              <a:rPr lang="zh-CN" altLang="en-US" b="1" smtClean="0">
                <a:latin typeface="楷体" panose="02010609060101010101" pitchFamily="49" charset="-122"/>
                <a:ea typeface="楷体" panose="02010609060101010101" pitchFamily="49" charset="-122"/>
              </a:rPr>
              <a:t>的井喷，为人工智能技术的发展提供了更加丰富的“助燃剂”和“催化剂”</a:t>
            </a:r>
          </a:p>
          <a:p>
            <a:r>
              <a:rPr lang="zh-CN" altLang="en-US" b="1" smtClean="0">
                <a:latin typeface="楷体" panose="02010609060101010101" pitchFamily="49" charset="-122"/>
                <a:ea typeface="楷体" panose="02010609060101010101" pitchFamily="49" charset="-122"/>
              </a:rPr>
              <a:t>各种</a:t>
            </a:r>
            <a:r>
              <a:rPr lang="zh-CN" altLang="en-US" b="1" smtClean="0">
                <a:solidFill>
                  <a:srgbClr val="FF3300"/>
                </a:solidFill>
                <a:latin typeface="楷体" panose="02010609060101010101" pitchFamily="49" charset="-122"/>
                <a:ea typeface="楷体" panose="02010609060101010101" pitchFamily="49" charset="-122"/>
              </a:rPr>
              <a:t>可穿戴设备</a:t>
            </a:r>
            <a:r>
              <a:rPr lang="zh-CN" altLang="en-US" b="1" smtClean="0">
                <a:latin typeface="楷体" panose="02010609060101010101" pitchFamily="49" charset="-122"/>
                <a:ea typeface="楷体" panose="02010609060101010101" pitchFamily="49" charset="-122"/>
              </a:rPr>
              <a:t>扎堆出现，</a:t>
            </a:r>
            <a:r>
              <a:rPr lang="zh-CN" altLang="en-US" b="1" smtClean="0">
                <a:solidFill>
                  <a:srgbClr val="FF3300"/>
                </a:solidFill>
                <a:latin typeface="楷体" panose="02010609060101010101" pitchFamily="49" charset="-122"/>
                <a:ea typeface="楷体" panose="02010609060101010101" pitchFamily="49" charset="-122"/>
              </a:rPr>
              <a:t>智能机器人</a:t>
            </a:r>
            <a:r>
              <a:rPr lang="zh-CN" altLang="en-US" b="1" smtClean="0">
                <a:latin typeface="楷体" panose="02010609060101010101" pitchFamily="49" charset="-122"/>
                <a:ea typeface="楷体" panose="02010609060101010101" pitchFamily="49" charset="-122"/>
              </a:rPr>
              <a:t>频频亮相，</a:t>
            </a:r>
            <a:r>
              <a:rPr lang="zh-CN" altLang="en-US" b="1" smtClean="0">
                <a:solidFill>
                  <a:srgbClr val="FF3300"/>
                </a:solidFill>
                <a:latin typeface="楷体" panose="02010609060101010101" pitchFamily="49" charset="-122"/>
                <a:ea typeface="楷体" panose="02010609060101010101" pitchFamily="49" charset="-122"/>
              </a:rPr>
              <a:t>计算机人脸识别</a:t>
            </a:r>
            <a:r>
              <a:rPr lang="zh-CN" altLang="en-US" b="1" smtClean="0">
                <a:latin typeface="楷体" panose="02010609060101010101" pitchFamily="49" charset="-122"/>
                <a:ea typeface="楷体" panose="02010609060101010101" pitchFamily="49" charset="-122"/>
              </a:rPr>
              <a:t>准确率超过肉眼，互联网</a:t>
            </a:r>
            <a:r>
              <a:rPr lang="en-US" altLang="zh-CN" b="1" smtClean="0">
                <a:latin typeface="楷体" panose="02010609060101010101" pitchFamily="49" charset="-122"/>
                <a:ea typeface="楷体" panose="02010609060101010101" pitchFamily="49" charset="-122"/>
              </a:rPr>
              <a:t>+</a:t>
            </a:r>
            <a:r>
              <a:rPr lang="zh-CN" altLang="en-US" b="1" smtClean="0">
                <a:latin typeface="楷体" panose="02010609060101010101" pitchFamily="49" charset="-122"/>
                <a:ea typeface="楷体" panose="02010609060101010101" pitchFamily="49" charset="-122"/>
              </a:rPr>
              <a:t>等各类新兴技术及产业蜂拥而至，世界巨头齐发力</a:t>
            </a:r>
            <a:r>
              <a:rPr lang="zh-CN" altLang="en-US" b="1" smtClean="0">
                <a:solidFill>
                  <a:srgbClr val="FF3300"/>
                </a:solidFill>
                <a:latin typeface="楷体" panose="02010609060101010101" pitchFamily="49" charset="-122"/>
                <a:ea typeface="楷体" panose="02010609060101010101" pitchFamily="49" charset="-122"/>
              </a:rPr>
              <a:t>无人驾驶汽车</a:t>
            </a:r>
            <a:r>
              <a:rPr lang="zh-CN" altLang="en-US" b="1" smtClean="0">
                <a:latin typeface="楷体" panose="02010609060101010101" pitchFamily="49" charset="-122"/>
                <a:ea typeface="楷体" panose="02010609060101010101" pitchFamily="49" charset="-122"/>
              </a:rPr>
              <a:t>，美国、欧洲先后设立</a:t>
            </a:r>
            <a:r>
              <a:rPr lang="zh-CN" altLang="en-US" b="1" smtClean="0">
                <a:solidFill>
                  <a:srgbClr val="FF3300"/>
                </a:solidFill>
                <a:latin typeface="楷体" panose="02010609060101010101" pitchFamily="49" charset="-122"/>
                <a:ea typeface="楷体" panose="02010609060101010101" pitchFamily="49" charset="-122"/>
              </a:rPr>
              <a:t>人类大脑攻关</a:t>
            </a:r>
            <a:r>
              <a:rPr lang="zh-CN" altLang="en-US" b="1" smtClean="0">
                <a:latin typeface="楷体" panose="02010609060101010101" pitchFamily="49" charset="-122"/>
                <a:ea typeface="楷体" panose="02010609060101010101" pitchFamily="49" charset="-122"/>
              </a:rPr>
              <a:t>项目</a:t>
            </a:r>
          </a:p>
          <a:p>
            <a:r>
              <a:rPr lang="zh-CN" altLang="en-US" b="1" smtClean="0">
                <a:latin typeface="楷体" panose="02010609060101010101" pitchFamily="49" charset="-122"/>
                <a:ea typeface="楷体" panose="02010609060101010101" pitchFamily="49" charset="-122"/>
              </a:rPr>
              <a:t>人工智能技术将进一步在物联网、智能家居、智慧城市等方面发挥作用</a:t>
            </a:r>
          </a:p>
        </p:txBody>
      </p:sp>
      <p:sp>
        <p:nvSpPr>
          <p:cNvPr id="53251"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1.1</a:t>
            </a:r>
            <a:r>
              <a:rPr lang="zh-CN" altLang="en-US" sz="3800">
                <a:solidFill>
                  <a:schemeClr val="bg1"/>
                </a:solidFill>
                <a:ea typeface="宋体" panose="02010600030101010101" pitchFamily="2" charset="-122"/>
              </a:rPr>
              <a:t> 什么是人工智能</a:t>
            </a: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4274" name="Picture 4" descr="人工智能发展-谭铁牛院士"/>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238" y="1092200"/>
            <a:ext cx="6867525" cy="424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5" name="Rectangle 3"/>
          <p:cNvSpPr>
            <a:spLocks noChangeArrowheads="1"/>
          </p:cNvSpPr>
          <p:nvPr/>
        </p:nvSpPr>
        <p:spPr bwMode="auto">
          <a:xfrm>
            <a:off x="1365250" y="5570538"/>
            <a:ext cx="685165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spcBef>
                <a:spcPct val="20000"/>
              </a:spcBef>
              <a:buFont typeface="Wingdings" panose="05000000000000000000" pitchFamily="2" charset="2"/>
              <a:buChar char="l"/>
            </a:pPr>
            <a:r>
              <a:rPr lang="zh-CN" altLang="en-US" sz="2800">
                <a:latin typeface="楷体" panose="02010609060101010101" pitchFamily="49" charset="-122"/>
                <a:ea typeface="楷体" panose="02010609060101010101" pitchFamily="49" charset="-122"/>
              </a:rPr>
              <a:t>中国学者的总结</a:t>
            </a:r>
            <a:r>
              <a:rPr lang="en-US" altLang="zh-CN" sz="2800">
                <a:latin typeface="楷体" panose="02010609060101010101" pitchFamily="49" charset="-122"/>
                <a:ea typeface="楷体" panose="02010609060101010101" pitchFamily="49" charset="-122"/>
              </a:rPr>
              <a:t>-</a:t>
            </a:r>
            <a:r>
              <a:rPr lang="zh-CN" altLang="en-US" sz="2800">
                <a:latin typeface="楷体" panose="02010609060101010101" pitchFamily="49" charset="-122"/>
                <a:ea typeface="楷体" panose="02010609060101010101" pitchFamily="49" charset="-122"/>
              </a:rPr>
              <a:t>谭铁牛院士</a:t>
            </a:r>
            <a:endParaRPr lang="zh-CN" altLang="en-US" sz="3200">
              <a:solidFill>
                <a:schemeClr val="tx1"/>
              </a:solidFill>
              <a:latin typeface="楷体_GB2312" pitchFamily="49" charset="-122"/>
              <a:ea typeface="楷体_GB2312" pitchFamily="49" charset="-122"/>
            </a:endParaRPr>
          </a:p>
        </p:txBody>
      </p:sp>
      <p:sp>
        <p:nvSpPr>
          <p:cNvPr id="54276"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1.1</a:t>
            </a:r>
            <a:r>
              <a:rPr lang="zh-CN" altLang="en-US" sz="3800">
                <a:solidFill>
                  <a:schemeClr val="bg1"/>
                </a:solidFill>
                <a:ea typeface="宋体" panose="02010600030101010101" pitchFamily="2" charset="-122"/>
              </a:rPr>
              <a:t> 什么是人工智能</a:t>
            </a: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3" name="Rectangle 3"/>
          <p:cNvSpPr>
            <a:spLocks noGrp="1" noChangeArrowheads="1"/>
          </p:cNvSpPr>
          <p:nvPr>
            <p:ph idx="1"/>
          </p:nvPr>
        </p:nvSpPr>
        <p:spPr>
          <a:xfrm>
            <a:off x="1209675" y="1163638"/>
            <a:ext cx="6723063" cy="5400675"/>
          </a:xfrm>
        </p:spPr>
        <p:txBody>
          <a:bodyPr/>
          <a:lstStyle/>
          <a:p>
            <a:pPr marL="0" indent="0" algn="ctr" eaLnBrk="1" hangingPunct="1">
              <a:lnSpc>
                <a:spcPct val="140000"/>
              </a:lnSpc>
              <a:buFont typeface="Wingdings" panose="05000000000000000000" charset="0"/>
              <a:buNone/>
              <a:defRPr/>
            </a:pPr>
            <a:r>
              <a:rPr lang="en-US" altLang="zh-CN" sz="3200" b="1" noProof="1">
                <a:latin typeface="楷体_GB2312" pitchFamily="49" charset="-122"/>
                <a:ea typeface="楷体_GB2312" pitchFamily="49" charset="-122"/>
              </a:rPr>
              <a:t>AI</a:t>
            </a:r>
            <a:r>
              <a:rPr lang="zh-CN" altLang="en-US" sz="3200" b="1" noProof="1">
                <a:latin typeface="楷体_GB2312" pitchFamily="49" charset="-122"/>
                <a:ea typeface="楷体_GB2312" pitchFamily="49" charset="-122"/>
              </a:rPr>
              <a:t>的研究内容</a:t>
            </a:r>
          </a:p>
          <a:p>
            <a:pPr eaLnBrk="1" hangingPunct="1">
              <a:lnSpc>
                <a:spcPct val="140000"/>
              </a:lnSpc>
              <a:buFont typeface="Wingdings" panose="05000000000000000000" charset="0"/>
              <a:buChar char="o"/>
              <a:defRPr/>
            </a:pPr>
            <a:r>
              <a:rPr lang="zh-CN" altLang="en-US" b="1" noProof="1">
                <a:latin typeface="楷体_GB2312" pitchFamily="49" charset="-122"/>
                <a:ea typeface="楷体_GB2312" pitchFamily="49" charset="-122"/>
              </a:rPr>
              <a:t>推理技术</a:t>
            </a:r>
          </a:p>
          <a:p>
            <a:pPr eaLnBrk="1" hangingPunct="1">
              <a:lnSpc>
                <a:spcPct val="140000"/>
              </a:lnSpc>
              <a:buFont typeface="Wingdings" panose="05000000000000000000" charset="0"/>
              <a:buChar char="o"/>
              <a:defRPr/>
            </a:pPr>
            <a:r>
              <a:rPr lang="zh-CN" altLang="en-US" b="1" noProof="1">
                <a:latin typeface="楷体_GB2312" pitchFamily="49" charset="-122"/>
                <a:ea typeface="楷体_GB2312" pitchFamily="49" charset="-122"/>
              </a:rPr>
              <a:t>知识表示</a:t>
            </a:r>
          </a:p>
          <a:p>
            <a:pPr eaLnBrk="1" hangingPunct="1">
              <a:lnSpc>
                <a:spcPct val="140000"/>
              </a:lnSpc>
              <a:buFont typeface="Wingdings" panose="05000000000000000000" charset="0"/>
              <a:buChar char="o"/>
              <a:defRPr/>
            </a:pPr>
            <a:r>
              <a:rPr lang="zh-CN" altLang="en-US" b="1" noProof="1">
                <a:latin typeface="楷体_GB2312" pitchFamily="49" charset="-122"/>
                <a:ea typeface="楷体_GB2312" pitchFamily="49" charset="-122"/>
              </a:rPr>
              <a:t>规划方法</a:t>
            </a:r>
          </a:p>
          <a:p>
            <a:pPr eaLnBrk="1" hangingPunct="1">
              <a:lnSpc>
                <a:spcPct val="140000"/>
              </a:lnSpc>
              <a:buFont typeface="Wingdings" panose="05000000000000000000" charset="0"/>
              <a:buChar char="o"/>
              <a:defRPr/>
            </a:pPr>
            <a:r>
              <a:rPr lang="zh-CN" altLang="en-US" b="1" noProof="1">
                <a:latin typeface="楷体_GB2312" pitchFamily="49" charset="-122"/>
                <a:ea typeface="楷体_GB2312" pitchFamily="49" charset="-122"/>
              </a:rPr>
              <a:t>机器学习</a:t>
            </a:r>
          </a:p>
          <a:p>
            <a:pPr eaLnBrk="1" hangingPunct="1">
              <a:lnSpc>
                <a:spcPct val="140000"/>
              </a:lnSpc>
              <a:buFont typeface="Wingdings" panose="05000000000000000000" charset="0"/>
              <a:buChar char="o"/>
              <a:defRPr/>
            </a:pPr>
            <a:r>
              <a:rPr lang="zh-CN" altLang="en-US" b="1" noProof="1">
                <a:latin typeface="楷体_GB2312" pitchFamily="49" charset="-122"/>
                <a:ea typeface="楷体_GB2312" pitchFamily="49" charset="-122"/>
              </a:rPr>
              <a:t>认知科学</a:t>
            </a:r>
          </a:p>
          <a:p>
            <a:pPr eaLnBrk="1" hangingPunct="1">
              <a:buFont typeface="Wingdings" panose="05000000000000000000" charset="0"/>
              <a:buChar char="o"/>
              <a:defRPr/>
            </a:pPr>
            <a:endParaRPr lang="en-US" altLang="zh-CN" b="1" noProof="1">
              <a:latin typeface="华文新魏" panose="02010800040101010101" pitchFamily="6" charset="-122"/>
              <a:ea typeface="华文新魏" panose="02010800040101010101" pitchFamily="6" charset="-122"/>
            </a:endParaRPr>
          </a:p>
        </p:txBody>
      </p:sp>
      <p:sp>
        <p:nvSpPr>
          <p:cNvPr id="55299"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1.1</a:t>
            </a:r>
            <a:r>
              <a:rPr lang="zh-CN" altLang="en-US" sz="3800">
                <a:solidFill>
                  <a:schemeClr val="bg1"/>
                </a:solidFill>
                <a:ea typeface="宋体" panose="02010600030101010101" pitchFamily="2" charset="-122"/>
              </a:rPr>
              <a:t> 什么是人工智能</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3"/>
          <p:cNvSpPr>
            <a:spLocks noGrp="1" noChangeArrowheads="1"/>
          </p:cNvSpPr>
          <p:nvPr>
            <p:ph idx="1"/>
          </p:nvPr>
        </p:nvSpPr>
        <p:spPr>
          <a:xfrm>
            <a:off x="892175" y="1285875"/>
            <a:ext cx="7359650" cy="2049463"/>
          </a:xfrm>
        </p:spPr>
        <p:txBody>
          <a:bodyPr/>
          <a:lstStyle/>
          <a:p>
            <a:pPr marL="0" indent="0" eaLnBrk="1" hangingPunct="1">
              <a:lnSpc>
                <a:spcPct val="130000"/>
              </a:lnSpc>
              <a:buFont typeface="Wingdings" panose="05000000000000000000" pitchFamily="2" charset="2"/>
              <a:buNone/>
            </a:pPr>
            <a:r>
              <a:rPr lang="zh-CN" altLang="en-US" sz="3200" b="1" smtClean="0">
                <a:solidFill>
                  <a:srgbClr val="FF3300"/>
                </a:solidFill>
                <a:latin typeface="楷体" panose="02010609060101010101" pitchFamily="49" charset="-122"/>
                <a:ea typeface="楷体" panose="02010609060101010101" pitchFamily="49" charset="-122"/>
              </a:rPr>
              <a:t>人工智能：</a:t>
            </a:r>
            <a:r>
              <a:rPr lang="zh-CN" altLang="en-US" sz="3200" b="1" smtClean="0">
                <a:latin typeface="楷体" panose="02010609060101010101" pitchFamily="49" charset="-122"/>
                <a:ea typeface="楷体" panose="02010609060101010101" pitchFamily="49" charset="-122"/>
                <a:sym typeface="Arial" panose="020B0604020202020204" pitchFamily="34" charset="0"/>
              </a:rPr>
              <a:t>（</a:t>
            </a:r>
            <a:r>
              <a:rPr lang="en-US" altLang="zh-CN" sz="3200" b="1" smtClean="0">
                <a:latin typeface="楷体" panose="02010609060101010101" pitchFamily="49" charset="-122"/>
                <a:ea typeface="楷体" panose="02010609060101010101" pitchFamily="49" charset="-122"/>
              </a:rPr>
              <a:t>Artificial Intelligence</a:t>
            </a:r>
            <a:r>
              <a:rPr lang="zh-CN" altLang="en-US" sz="3200" b="1" smtClean="0">
                <a:latin typeface="楷体" panose="02010609060101010101" pitchFamily="49" charset="-122"/>
                <a:ea typeface="楷体" panose="02010609060101010101" pitchFamily="49" charset="-122"/>
              </a:rPr>
              <a:t>，</a:t>
            </a:r>
            <a:r>
              <a:rPr lang="en-US" altLang="zh-CN" sz="3200" b="1" smtClean="0">
                <a:latin typeface="楷体" panose="02010609060101010101" pitchFamily="49" charset="-122"/>
                <a:ea typeface="楷体" panose="02010609060101010101" pitchFamily="49" charset="-122"/>
              </a:rPr>
              <a:t>AI</a:t>
            </a:r>
            <a:r>
              <a:rPr lang="zh-CN" altLang="en-US" sz="3200" b="1" smtClean="0">
                <a:latin typeface="楷体" panose="02010609060101010101" pitchFamily="49" charset="-122"/>
                <a:ea typeface="楷体" panose="02010609060101010101" pitchFamily="49" charset="-122"/>
              </a:rPr>
              <a:t>），即人造智能，</a:t>
            </a:r>
            <a:r>
              <a:rPr lang="zh-CN" altLang="en-US" sz="3200" b="1" smtClean="0">
                <a:solidFill>
                  <a:srgbClr val="0000FF"/>
                </a:solidFill>
                <a:latin typeface="楷体" panose="02010609060101010101" pitchFamily="49" charset="-122"/>
                <a:ea typeface="楷体" panose="02010609060101010101" pitchFamily="49" charset="-122"/>
              </a:rPr>
              <a:t>用机器（计算机）模拟或实现人类的智能</a:t>
            </a:r>
          </a:p>
        </p:txBody>
      </p:sp>
      <p:sp>
        <p:nvSpPr>
          <p:cNvPr id="13315" name="Rectangle 4"/>
          <p:cNvSpPr>
            <a:spLocks noChangeArrowheads="1"/>
          </p:cNvSpPr>
          <p:nvPr/>
        </p:nvSpPr>
        <p:spPr bwMode="auto">
          <a:xfrm>
            <a:off x="892175" y="3551238"/>
            <a:ext cx="735965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lnSpc>
                <a:spcPct val="130000"/>
              </a:lnSpc>
              <a:spcBef>
                <a:spcPct val="20000"/>
              </a:spcBef>
              <a:buClr>
                <a:schemeClr val="folHlink"/>
              </a:buClr>
              <a:buSzPct val="60000"/>
              <a:buFont typeface="Wingdings" panose="05000000000000000000" pitchFamily="2" charset="2"/>
              <a:buNone/>
            </a:pPr>
            <a:r>
              <a:rPr lang="zh-CN" altLang="en-US" sz="3200">
                <a:solidFill>
                  <a:srgbClr val="FF3300"/>
                </a:solidFill>
                <a:latin typeface="楷体" panose="02010609060101010101" pitchFamily="49" charset="-122"/>
                <a:ea typeface="楷体" panose="02010609060101010101" pitchFamily="49" charset="-122"/>
              </a:rPr>
              <a:t>人类智能：</a:t>
            </a:r>
            <a:r>
              <a:rPr lang="zh-CN" altLang="en-US" sz="3200" b="0">
                <a:solidFill>
                  <a:schemeClr val="hlink"/>
                </a:solidFill>
                <a:latin typeface="楷体" panose="02010609060101010101" pitchFamily="49" charset="-122"/>
                <a:ea typeface="楷体" panose="02010609060101010101" pitchFamily="49" charset="-122"/>
              </a:rPr>
              <a:t> </a:t>
            </a:r>
            <a:r>
              <a:rPr lang="zh-CN" altLang="en-US" sz="3200">
                <a:solidFill>
                  <a:schemeClr val="tx1"/>
                </a:solidFill>
                <a:latin typeface="楷体" panose="02010609060101010101" pitchFamily="49" charset="-122"/>
                <a:ea typeface="楷体" panose="02010609060101010101" pitchFamily="49" charset="-122"/>
              </a:rPr>
              <a:t>人类所具有的</a:t>
            </a:r>
            <a:r>
              <a:rPr lang="zh-CN" altLang="en-US" sz="3200">
                <a:solidFill>
                  <a:srgbClr val="0000FF"/>
                </a:solidFill>
                <a:latin typeface="楷体" panose="02010609060101010101" pitchFamily="49" charset="-122"/>
                <a:ea typeface="楷体" panose="02010609060101010101" pitchFamily="49" charset="-122"/>
              </a:rPr>
              <a:t>智力和行为能力</a:t>
            </a:r>
            <a:r>
              <a:rPr lang="zh-CN" altLang="en-US" sz="3200" b="0">
                <a:solidFill>
                  <a:schemeClr val="tx1"/>
                </a:solidFill>
                <a:latin typeface="楷体" panose="02010609060101010101" pitchFamily="49" charset="-122"/>
                <a:ea typeface="楷体" panose="02010609060101010101" pitchFamily="49" charset="-122"/>
              </a:rPr>
              <a:t>。</a:t>
            </a:r>
            <a:r>
              <a:rPr lang="zh-CN" altLang="en-US" sz="3200">
                <a:solidFill>
                  <a:schemeClr val="tx1"/>
                </a:solidFill>
                <a:latin typeface="楷体" panose="02010609060101010101" pitchFamily="49" charset="-122"/>
                <a:ea typeface="楷体" panose="02010609060101010101" pitchFamily="49" charset="-122"/>
              </a:rPr>
              <a:t>包括感知能力、记忆能力、思维能力、归纳与演绎能力、学习能力、行为能力</a:t>
            </a:r>
          </a:p>
        </p:txBody>
      </p:sp>
      <p:sp>
        <p:nvSpPr>
          <p:cNvPr id="13316"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1.1</a:t>
            </a:r>
            <a:r>
              <a:rPr lang="zh-CN" altLang="en-US" sz="3800">
                <a:solidFill>
                  <a:schemeClr val="bg1"/>
                </a:solidFill>
                <a:ea typeface="宋体" panose="02010600030101010101" pitchFamily="2" charset="-122"/>
              </a:rPr>
              <a:t> 什么是人工智能</a:t>
            </a: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6" name="Rectangle 3"/>
          <p:cNvSpPr>
            <a:spLocks noGrp="1" noChangeArrowheads="1"/>
          </p:cNvSpPr>
          <p:nvPr>
            <p:ph idx="1"/>
          </p:nvPr>
        </p:nvSpPr>
        <p:spPr>
          <a:xfrm>
            <a:off x="609600" y="1244600"/>
            <a:ext cx="7924800" cy="5400675"/>
          </a:xfrm>
        </p:spPr>
        <p:txBody>
          <a:bodyPr/>
          <a:lstStyle/>
          <a:p>
            <a:pPr marL="381000" indent="-381000" eaLnBrk="1" hangingPunct="1">
              <a:lnSpc>
                <a:spcPct val="170000"/>
              </a:lnSpc>
              <a:buClr>
                <a:schemeClr val="hlink"/>
              </a:buClr>
              <a:buFontTx/>
              <a:buNone/>
              <a:tabLst>
                <a:tab pos="0" algn="l"/>
              </a:tabLst>
              <a:defRPr/>
            </a:pPr>
            <a:r>
              <a:rPr lang="en-US" altLang="zh-CN" b="1" kern="1200" dirty="0">
                <a:latin typeface="Times New Roman" panose="02020603050405020304" pitchFamily="18" charset="0"/>
                <a:ea typeface="楷体_GB2312" pitchFamily="49" charset="-122"/>
                <a:cs typeface="+mn-cs"/>
              </a:rPr>
              <a:t>1. </a:t>
            </a:r>
            <a:r>
              <a:rPr lang="zh-CN" altLang="en-US" b="1" dirty="0" smtClean="0">
                <a:latin typeface="Times New Roman" panose="02020603050405020304" pitchFamily="18" charset="0"/>
                <a:ea typeface="楷体_GB2312" pitchFamily="49" charset="-122"/>
              </a:rPr>
              <a:t>现在计算机的智能还相当低下，人们研究人工智能的初衷是为了让计算机（电脑）</a:t>
            </a:r>
            <a:r>
              <a:rPr lang="zh-CN" altLang="en-US" b="1" dirty="0" smtClean="0">
                <a:solidFill>
                  <a:srgbClr val="FF3300"/>
                </a:solidFill>
                <a:latin typeface="Times New Roman" panose="02020603050405020304" pitchFamily="18" charset="0"/>
                <a:ea typeface="楷体_GB2312" pitchFamily="49" charset="-122"/>
              </a:rPr>
              <a:t>同人脑一样具有智能</a:t>
            </a:r>
            <a:r>
              <a:rPr lang="zh-CN" altLang="en-US" b="1" dirty="0" smtClean="0">
                <a:latin typeface="楷体_GB2312" pitchFamily="49" charset="-122"/>
                <a:ea typeface="楷体_GB2312" pitchFamily="49" charset="-122"/>
              </a:rPr>
              <a:t>。</a:t>
            </a:r>
          </a:p>
          <a:p>
            <a:pPr marL="381000" indent="-381000" eaLnBrk="1" hangingPunct="1">
              <a:lnSpc>
                <a:spcPct val="170000"/>
              </a:lnSpc>
              <a:buClr>
                <a:schemeClr val="hlink"/>
              </a:buClr>
              <a:buFontTx/>
              <a:buNone/>
              <a:tabLst>
                <a:tab pos="0" algn="l"/>
              </a:tabLst>
              <a:defRPr/>
            </a:pPr>
            <a:r>
              <a:rPr lang="zh-CN" altLang="en-US" b="1" kern="1200" dirty="0">
                <a:latin typeface="Times New Roman" panose="02020603050405020304" pitchFamily="18" charset="0"/>
                <a:ea typeface="楷体_GB2312" pitchFamily="49" charset="-122"/>
                <a:cs typeface="+mn-cs"/>
              </a:rPr>
              <a:t>2. </a:t>
            </a:r>
            <a:r>
              <a:rPr lang="zh-CN" altLang="en-US" b="1" dirty="0" smtClean="0">
                <a:latin typeface="Times New Roman" panose="02020603050405020304" pitchFamily="18" charset="0"/>
                <a:ea typeface="楷体_GB2312" pitchFamily="49" charset="-122"/>
              </a:rPr>
              <a:t>让计算机具有智能是</a:t>
            </a:r>
            <a:r>
              <a:rPr lang="zh-CN" altLang="en-US" b="1" dirty="0" smtClean="0">
                <a:solidFill>
                  <a:srgbClr val="FF3300"/>
                </a:solidFill>
                <a:latin typeface="Times New Roman" panose="02020603050405020304" pitchFamily="18" charset="0"/>
                <a:ea typeface="楷体_GB2312" pitchFamily="49" charset="-122"/>
              </a:rPr>
              <a:t>人类智能的扩展和延伸</a:t>
            </a:r>
            <a:r>
              <a:rPr lang="zh-CN" altLang="en-US" b="1" dirty="0" smtClean="0">
                <a:latin typeface="Times New Roman" panose="02020603050405020304" pitchFamily="18" charset="0"/>
                <a:ea typeface="楷体_GB2312" pitchFamily="49" charset="-122"/>
              </a:rPr>
              <a:t>。智能机器人的出现，标志着人类社会进入了一个新的时代。</a:t>
            </a:r>
            <a:r>
              <a:rPr lang="zh-CN" altLang="en-US" b="1" dirty="0" smtClean="0">
                <a:latin typeface="华文新魏" panose="02010800040101010101" pitchFamily="2" charset="-122"/>
                <a:ea typeface="华文新魏" panose="02010800040101010101" pitchFamily="2" charset="-122"/>
              </a:rPr>
              <a:t> </a:t>
            </a:r>
            <a:endParaRPr lang="zh-CN" altLang="en-US" b="1" dirty="0" smtClean="0">
              <a:latin typeface="楷体_GB2312" pitchFamily="49" charset="-122"/>
              <a:ea typeface="楷体_GB2312" pitchFamily="49" charset="-122"/>
            </a:endParaRPr>
          </a:p>
        </p:txBody>
      </p:sp>
      <p:sp>
        <p:nvSpPr>
          <p:cNvPr id="56323"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1.2</a:t>
            </a:r>
            <a:r>
              <a:rPr lang="zh-CN" altLang="en-US" sz="3800">
                <a:solidFill>
                  <a:schemeClr val="bg1"/>
                </a:solidFill>
                <a:ea typeface="宋体" panose="02010600030101010101" pitchFamily="2" charset="-122"/>
              </a:rPr>
              <a:t> 为什么要研究人工智能</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685800" y="1177925"/>
            <a:ext cx="7772400" cy="423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81000" indent="-381000">
              <a:tabLst>
                <a:tab pos="0" algn="l"/>
              </a:tabLst>
              <a:defRPr sz="4000" b="1">
                <a:solidFill>
                  <a:srgbClr val="003366"/>
                </a:solidFill>
                <a:latin typeface="Arial" panose="020B0604020202020204" pitchFamily="34" charset="0"/>
                <a:ea typeface="黑体" panose="02010609060101010101" pitchFamily="49" charset="-122"/>
              </a:defRPr>
            </a:lvl1pPr>
            <a:lvl2pPr marL="742950" indent="-285750">
              <a:tabLst>
                <a:tab pos="0" algn="l"/>
              </a:tabLst>
              <a:defRPr sz="4000" b="1">
                <a:solidFill>
                  <a:srgbClr val="003366"/>
                </a:solidFill>
                <a:latin typeface="Arial" panose="020B0604020202020204" pitchFamily="34" charset="0"/>
                <a:ea typeface="黑体" panose="02010609060101010101" pitchFamily="49" charset="-122"/>
              </a:defRPr>
            </a:lvl2pPr>
            <a:lvl3pPr marL="1143000" indent="-228600">
              <a:tabLst>
                <a:tab pos="0" algn="l"/>
              </a:tabLst>
              <a:defRPr sz="4000" b="1">
                <a:solidFill>
                  <a:srgbClr val="003366"/>
                </a:solidFill>
                <a:latin typeface="Arial" panose="020B0604020202020204" pitchFamily="34" charset="0"/>
                <a:ea typeface="黑体" panose="02010609060101010101" pitchFamily="49" charset="-122"/>
              </a:defRPr>
            </a:lvl3pPr>
            <a:lvl4pPr marL="1600200" indent="-228600">
              <a:tabLst>
                <a:tab pos="0" algn="l"/>
              </a:tabLst>
              <a:defRPr sz="4000" b="1">
                <a:solidFill>
                  <a:srgbClr val="003366"/>
                </a:solidFill>
                <a:latin typeface="Arial" panose="020B0604020202020204" pitchFamily="34" charset="0"/>
                <a:ea typeface="黑体" panose="02010609060101010101" pitchFamily="49" charset="-122"/>
              </a:defRPr>
            </a:lvl4pPr>
            <a:lvl5pPr marL="2057400" indent="-228600">
              <a:tabLst>
                <a:tab pos="0" algn="l"/>
              </a:tabLst>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tabLst>
                <a:tab pos="0" algn="l"/>
              </a:tabLs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tabLst>
                <a:tab pos="0" algn="l"/>
              </a:tabLs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tabLst>
                <a:tab pos="0" algn="l"/>
              </a:tabLs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tabLst>
                <a:tab pos="0" algn="l"/>
              </a:tabLst>
              <a:defRPr sz="4000" b="1">
                <a:solidFill>
                  <a:srgbClr val="003366"/>
                </a:solidFill>
                <a:latin typeface="Arial" panose="020B0604020202020204" pitchFamily="34" charset="0"/>
                <a:ea typeface="黑体" panose="02010609060101010101" pitchFamily="49" charset="-122"/>
              </a:defRPr>
            </a:lvl9pPr>
          </a:lstStyle>
          <a:p>
            <a:pPr eaLnBrk="1" hangingPunct="1">
              <a:lnSpc>
                <a:spcPct val="190000"/>
              </a:lnSpc>
              <a:spcBef>
                <a:spcPct val="20000"/>
              </a:spcBef>
              <a:buClr>
                <a:schemeClr val="hlink"/>
              </a:buClr>
              <a:buSzPct val="60000"/>
            </a:pPr>
            <a:r>
              <a:rPr lang="zh-CN" altLang="en-US" sz="2800">
                <a:solidFill>
                  <a:schemeClr val="tx1"/>
                </a:solidFill>
                <a:latin typeface="Times New Roman" panose="02020603050405020304" pitchFamily="18" charset="0"/>
                <a:ea typeface="楷体_GB2312" pitchFamily="49" charset="-122"/>
              </a:rPr>
              <a:t>3. 研究人工智能是当前信息化社会的迫切要求。</a:t>
            </a:r>
          </a:p>
          <a:p>
            <a:pPr eaLnBrk="1" hangingPunct="1">
              <a:lnSpc>
                <a:spcPct val="190000"/>
              </a:lnSpc>
              <a:spcBef>
                <a:spcPct val="20000"/>
              </a:spcBef>
              <a:buClr>
                <a:schemeClr val="hlink"/>
              </a:buClr>
              <a:buSzPct val="60000"/>
            </a:pPr>
            <a:r>
              <a:rPr lang="zh-CN" altLang="en-US" sz="2800">
                <a:solidFill>
                  <a:schemeClr val="tx1"/>
                </a:solidFill>
                <a:latin typeface="Times New Roman" panose="02020603050405020304" pitchFamily="18" charset="0"/>
                <a:ea typeface="楷体_GB2312" pitchFamily="49" charset="-122"/>
              </a:rPr>
              <a:t>4. 智能化是</a:t>
            </a:r>
            <a:r>
              <a:rPr lang="zh-CN" altLang="en-US" sz="2800">
                <a:solidFill>
                  <a:srgbClr val="FF0000"/>
                </a:solidFill>
                <a:latin typeface="Times New Roman" panose="02020603050405020304" pitchFamily="18" charset="0"/>
                <a:ea typeface="楷体_GB2312" pitchFamily="49" charset="-122"/>
              </a:rPr>
              <a:t>自动化</a:t>
            </a:r>
            <a:r>
              <a:rPr lang="zh-CN" altLang="en-US" sz="2800">
                <a:solidFill>
                  <a:schemeClr val="tx1"/>
                </a:solidFill>
                <a:latin typeface="Times New Roman" panose="02020603050405020304" pitchFamily="18" charset="0"/>
                <a:ea typeface="楷体_GB2312" pitchFamily="49" charset="-122"/>
              </a:rPr>
              <a:t>发展的必然趋势。因为自动化发展到一定程度就要向智能化迈进</a:t>
            </a:r>
            <a:r>
              <a:rPr lang="zh-CN" altLang="en-US" sz="2800">
                <a:solidFill>
                  <a:schemeClr val="tx1"/>
                </a:solidFill>
                <a:latin typeface="Times New Roman" panose="02020603050405020304" pitchFamily="18" charset="0"/>
                <a:ea typeface="华文新魏" panose="02010800040101010101" pitchFamily="2" charset="-122"/>
              </a:rPr>
              <a:t>。</a:t>
            </a:r>
          </a:p>
          <a:p>
            <a:pPr eaLnBrk="1" hangingPunct="1">
              <a:lnSpc>
                <a:spcPct val="190000"/>
              </a:lnSpc>
              <a:spcBef>
                <a:spcPct val="20000"/>
              </a:spcBef>
              <a:buClr>
                <a:schemeClr val="hlink"/>
              </a:buClr>
              <a:buSzPct val="60000"/>
            </a:pPr>
            <a:r>
              <a:rPr lang="zh-CN" altLang="en-US" sz="2800">
                <a:solidFill>
                  <a:schemeClr val="tx1"/>
                </a:solidFill>
                <a:latin typeface="Times New Roman" panose="02020603050405020304" pitchFamily="18" charset="0"/>
                <a:ea typeface="楷体_GB2312" pitchFamily="49" charset="-122"/>
              </a:rPr>
              <a:t>5. 研究人工智能对</a:t>
            </a:r>
            <a:r>
              <a:rPr lang="zh-CN" altLang="en-US" sz="2800">
                <a:solidFill>
                  <a:srgbClr val="FF0000"/>
                </a:solidFill>
                <a:latin typeface="Times New Roman" panose="02020603050405020304" pitchFamily="18" charset="0"/>
                <a:ea typeface="楷体_GB2312" pitchFamily="49" charset="-122"/>
              </a:rPr>
              <a:t>探索人类自身智能</a:t>
            </a:r>
            <a:r>
              <a:rPr lang="zh-CN" altLang="en-US" sz="2800">
                <a:solidFill>
                  <a:schemeClr val="tx1"/>
                </a:solidFill>
                <a:latin typeface="Times New Roman" panose="02020603050405020304" pitchFamily="18" charset="0"/>
                <a:ea typeface="楷体_GB2312" pitchFamily="49" charset="-122"/>
              </a:rPr>
              <a:t>的奥秘很有帮助。</a:t>
            </a:r>
          </a:p>
          <a:p>
            <a:pPr eaLnBrk="1" hangingPunct="1">
              <a:lnSpc>
                <a:spcPct val="190000"/>
              </a:lnSpc>
              <a:spcBef>
                <a:spcPct val="20000"/>
              </a:spcBef>
              <a:buClr>
                <a:schemeClr val="hlink"/>
              </a:buClr>
              <a:buSzPct val="60000"/>
            </a:pPr>
            <a:endParaRPr lang="zh-CN" altLang="en-US" sz="3200">
              <a:solidFill>
                <a:schemeClr val="tx1"/>
              </a:solidFill>
              <a:latin typeface="Times New Roman" panose="02020603050405020304" pitchFamily="18" charset="0"/>
              <a:ea typeface="华文新魏" panose="02010800040101010101" pitchFamily="2" charset="-122"/>
            </a:endParaRPr>
          </a:p>
          <a:p>
            <a:pPr eaLnBrk="1" hangingPunct="1">
              <a:lnSpc>
                <a:spcPct val="110000"/>
              </a:lnSpc>
              <a:spcBef>
                <a:spcPct val="20000"/>
              </a:spcBef>
              <a:buClr>
                <a:schemeClr val="hlink"/>
              </a:buClr>
              <a:buSzPct val="60000"/>
            </a:pPr>
            <a:endParaRPr lang="zh-CN" altLang="en-US" sz="3200">
              <a:solidFill>
                <a:schemeClr val="tx1"/>
              </a:solidFill>
              <a:latin typeface="Times New Roman" panose="02020603050405020304" pitchFamily="18" charset="0"/>
              <a:ea typeface="楷体_GB2312" pitchFamily="49" charset="-122"/>
            </a:endParaRPr>
          </a:p>
        </p:txBody>
      </p:sp>
      <p:sp>
        <p:nvSpPr>
          <p:cNvPr id="57347"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1.2</a:t>
            </a:r>
            <a:r>
              <a:rPr lang="zh-CN" altLang="en-US" sz="3800">
                <a:solidFill>
                  <a:schemeClr val="bg1"/>
                </a:solidFill>
                <a:ea typeface="宋体" panose="02010600030101010101" pitchFamily="2" charset="-122"/>
              </a:rPr>
              <a:t> 为什么要研究人工智能</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Rectangle 3"/>
          <p:cNvSpPr>
            <a:spLocks noGrp="1" noChangeArrowheads="1"/>
          </p:cNvSpPr>
          <p:nvPr>
            <p:ph idx="1"/>
          </p:nvPr>
        </p:nvSpPr>
        <p:spPr>
          <a:xfrm>
            <a:off x="527050" y="1144588"/>
            <a:ext cx="8088313" cy="5400675"/>
          </a:xfrm>
        </p:spPr>
        <p:txBody>
          <a:bodyPr/>
          <a:lstStyle/>
          <a:p>
            <a:pPr marL="0" indent="0" eaLnBrk="1" hangingPunct="1">
              <a:lnSpc>
                <a:spcPct val="150000"/>
              </a:lnSpc>
              <a:buFont typeface="Wingdings" panose="05000000000000000000" pitchFamily="2" charset="2"/>
              <a:buNone/>
            </a:pPr>
            <a:r>
              <a:rPr lang="zh-CN" altLang="en-US" b="1" u="sng" smtClean="0">
                <a:solidFill>
                  <a:srgbClr val="FF0000"/>
                </a:solidFill>
                <a:latin typeface="楷体_GB2312" pitchFamily="49" charset="-122"/>
                <a:ea typeface="楷体_GB2312" pitchFamily="49" charset="-122"/>
              </a:rPr>
              <a:t>远期目标</a:t>
            </a:r>
            <a:r>
              <a:rPr lang="zh-CN" altLang="en-US" b="1" smtClean="0">
                <a:solidFill>
                  <a:srgbClr val="FF0000"/>
                </a:solidFill>
                <a:latin typeface="楷体_GB2312" pitchFamily="49" charset="-122"/>
                <a:ea typeface="楷体_GB2312" pitchFamily="49" charset="-122"/>
              </a:rPr>
              <a:t>：</a:t>
            </a:r>
            <a:r>
              <a:rPr lang="zh-CN" altLang="en-US" b="1" smtClean="0">
                <a:latin typeface="楷体_GB2312" pitchFamily="49" charset="-122"/>
                <a:ea typeface="楷体_GB2312" pitchFamily="49" charset="-122"/>
              </a:rPr>
              <a:t>是要</a:t>
            </a:r>
            <a:r>
              <a:rPr lang="zh-CN" altLang="en-US" b="1" smtClean="0">
                <a:solidFill>
                  <a:srgbClr val="0000FF"/>
                </a:solidFill>
                <a:latin typeface="楷体_GB2312" pitchFamily="49" charset="-122"/>
                <a:ea typeface="楷体_GB2312" pitchFamily="49" charset="-122"/>
              </a:rPr>
              <a:t>制造智能机器</a:t>
            </a:r>
            <a:r>
              <a:rPr lang="zh-CN" altLang="en-US" b="1" smtClean="0">
                <a:latin typeface="楷体_GB2312" pitchFamily="49" charset="-122"/>
                <a:ea typeface="楷体_GB2312" pitchFamily="49" charset="-122"/>
              </a:rPr>
              <a:t>。使计算机具有</a:t>
            </a:r>
          </a:p>
          <a:p>
            <a:pPr marL="0" indent="0" eaLnBrk="1" hangingPunct="1">
              <a:lnSpc>
                <a:spcPct val="150000"/>
              </a:lnSpc>
              <a:buFont typeface="Wingdings" panose="05000000000000000000" pitchFamily="2" charset="2"/>
              <a:buNone/>
            </a:pPr>
            <a:r>
              <a:rPr lang="en-US" altLang="zh-CN" b="1" smtClean="0">
                <a:latin typeface="楷体_GB2312" pitchFamily="49" charset="-122"/>
                <a:ea typeface="楷体_GB2312" pitchFamily="49" charset="-122"/>
              </a:rPr>
              <a:t>1.</a:t>
            </a:r>
            <a:r>
              <a:rPr lang="zh-CN" altLang="en-US" b="1" smtClean="0">
                <a:latin typeface="楷体_GB2312" pitchFamily="49" charset="-122"/>
                <a:ea typeface="楷体_GB2312" pitchFamily="49" charset="-122"/>
              </a:rPr>
              <a:t>听、说、写等</a:t>
            </a:r>
            <a:r>
              <a:rPr lang="zh-CN" altLang="en-US" b="1" smtClean="0">
                <a:solidFill>
                  <a:srgbClr val="0000FF"/>
                </a:solidFill>
                <a:latin typeface="楷体_GB2312" pitchFamily="49" charset="-122"/>
                <a:ea typeface="楷体_GB2312" pitchFamily="49" charset="-122"/>
              </a:rPr>
              <a:t>感知和交互功能</a:t>
            </a:r>
            <a:endParaRPr lang="zh-CN" altLang="en-US" b="1" smtClean="0">
              <a:latin typeface="楷体_GB2312" pitchFamily="49" charset="-122"/>
              <a:ea typeface="楷体_GB2312" pitchFamily="49" charset="-122"/>
            </a:endParaRPr>
          </a:p>
          <a:p>
            <a:pPr marL="0" indent="0" eaLnBrk="1" hangingPunct="1">
              <a:lnSpc>
                <a:spcPct val="150000"/>
              </a:lnSpc>
              <a:buFont typeface="Wingdings" panose="05000000000000000000" pitchFamily="2" charset="2"/>
              <a:buNone/>
            </a:pPr>
            <a:r>
              <a:rPr lang="en-US" altLang="zh-CN" b="1" smtClean="0">
                <a:latin typeface="楷体_GB2312" pitchFamily="49" charset="-122"/>
                <a:ea typeface="楷体_GB2312" pitchFamily="49" charset="-122"/>
              </a:rPr>
              <a:t>2.</a:t>
            </a:r>
            <a:r>
              <a:rPr lang="zh-CN" altLang="en-US" b="1" smtClean="0">
                <a:latin typeface="楷体_GB2312" pitchFamily="49" charset="-122"/>
                <a:ea typeface="楷体_GB2312" pitchFamily="49" charset="-122"/>
              </a:rPr>
              <a:t>联想、推理、理解、学习等</a:t>
            </a:r>
            <a:r>
              <a:rPr lang="zh-CN" altLang="en-US" b="1" smtClean="0">
                <a:solidFill>
                  <a:srgbClr val="0000FF"/>
                </a:solidFill>
                <a:latin typeface="楷体_GB2312" pitchFamily="49" charset="-122"/>
                <a:ea typeface="楷体_GB2312" pitchFamily="49" charset="-122"/>
              </a:rPr>
              <a:t>高级思维能力</a:t>
            </a:r>
            <a:endParaRPr lang="zh-CN" altLang="en-US" b="1" smtClean="0">
              <a:latin typeface="楷体_GB2312" pitchFamily="49" charset="-122"/>
              <a:ea typeface="楷体_GB2312" pitchFamily="49" charset="-122"/>
            </a:endParaRPr>
          </a:p>
          <a:p>
            <a:pPr marL="0" indent="0" eaLnBrk="1" hangingPunct="1">
              <a:lnSpc>
                <a:spcPct val="150000"/>
              </a:lnSpc>
              <a:buFont typeface="Wingdings" panose="05000000000000000000" pitchFamily="2" charset="2"/>
              <a:buNone/>
            </a:pPr>
            <a:r>
              <a:rPr lang="en-US" altLang="zh-CN" b="1" smtClean="0">
                <a:latin typeface="楷体_GB2312" pitchFamily="49" charset="-122"/>
                <a:ea typeface="楷体_GB2312" pitchFamily="49" charset="-122"/>
              </a:rPr>
              <a:t>3.</a:t>
            </a:r>
            <a:r>
              <a:rPr lang="zh-CN" altLang="en-US" b="1" smtClean="0">
                <a:latin typeface="楷体_GB2312" pitchFamily="49" charset="-122"/>
                <a:ea typeface="楷体_GB2312" pitchFamily="49" charset="-122"/>
              </a:rPr>
              <a:t>分析问题、解决问题和发明创造的能力。</a:t>
            </a:r>
          </a:p>
          <a:p>
            <a:pPr marL="0" indent="0" eaLnBrk="1" hangingPunct="1">
              <a:lnSpc>
                <a:spcPct val="150000"/>
              </a:lnSpc>
              <a:buFont typeface="Wingdings" panose="05000000000000000000" pitchFamily="2" charset="2"/>
              <a:buNone/>
            </a:pPr>
            <a:r>
              <a:rPr lang="zh-CN" altLang="en-US" b="1" smtClean="0">
                <a:latin typeface="楷体_GB2312" pitchFamily="49" charset="-122"/>
                <a:ea typeface="楷体_GB2312" pitchFamily="49" charset="-122"/>
              </a:rPr>
              <a:t>    就是使计算机象人类一样具有</a:t>
            </a:r>
            <a:r>
              <a:rPr lang="zh-CN" altLang="en-US" b="1" smtClean="0">
                <a:solidFill>
                  <a:srgbClr val="0000FF"/>
                </a:solidFill>
                <a:latin typeface="楷体_GB2312" pitchFamily="49" charset="-122"/>
                <a:ea typeface="楷体_GB2312" pitchFamily="49" charset="-122"/>
              </a:rPr>
              <a:t>自动发现规律、自动获取知识并利用知识的能力</a:t>
            </a:r>
            <a:r>
              <a:rPr lang="zh-CN" altLang="en-US" b="1" smtClean="0">
                <a:latin typeface="楷体_GB2312" pitchFamily="49" charset="-122"/>
                <a:ea typeface="楷体_GB2312" pitchFamily="49" charset="-122"/>
              </a:rPr>
              <a:t>，从而扩展和延伸人类的智能。</a:t>
            </a:r>
          </a:p>
        </p:txBody>
      </p:sp>
      <p:sp>
        <p:nvSpPr>
          <p:cNvPr id="58371"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1.3</a:t>
            </a:r>
            <a:r>
              <a:rPr lang="zh-CN" altLang="en-US" sz="3800">
                <a:solidFill>
                  <a:schemeClr val="bg1"/>
                </a:solidFill>
                <a:ea typeface="宋体" panose="02010600030101010101" pitchFamily="2" charset="-122"/>
              </a:rPr>
              <a:t> 人工智能的目标</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ChangeArrowheads="1"/>
          </p:cNvSpPr>
          <p:nvPr/>
        </p:nvSpPr>
        <p:spPr bwMode="auto">
          <a:xfrm>
            <a:off x="762000" y="1752600"/>
            <a:ext cx="79248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lnSpc>
                <a:spcPct val="170000"/>
              </a:lnSpc>
              <a:spcBef>
                <a:spcPct val="20000"/>
              </a:spcBef>
              <a:buClr>
                <a:schemeClr val="folHlink"/>
              </a:buClr>
              <a:buSzPct val="60000"/>
              <a:buFont typeface="Wingdings" panose="05000000000000000000" pitchFamily="2" charset="2"/>
              <a:buNone/>
            </a:pPr>
            <a:r>
              <a:rPr lang="zh-CN" altLang="en-US" sz="3200" u="sng">
                <a:solidFill>
                  <a:srgbClr val="FF0000"/>
                </a:solidFill>
                <a:latin typeface="楷体_GB2312" pitchFamily="49" charset="-122"/>
                <a:ea typeface="楷体_GB2312" pitchFamily="49" charset="-122"/>
              </a:rPr>
              <a:t>近期目标：</a:t>
            </a:r>
            <a:r>
              <a:rPr lang="zh-CN" altLang="en-US" sz="3200">
                <a:solidFill>
                  <a:schemeClr val="tx1"/>
                </a:solidFill>
                <a:latin typeface="楷体_GB2312" pitchFamily="49" charset="-122"/>
                <a:ea typeface="楷体_GB2312" pitchFamily="49" charset="-122"/>
              </a:rPr>
              <a:t>是</a:t>
            </a:r>
            <a:r>
              <a:rPr lang="zh-CN" altLang="en-US" sz="3200">
                <a:solidFill>
                  <a:srgbClr val="0000FF"/>
                </a:solidFill>
                <a:latin typeface="楷体_GB2312" pitchFamily="49" charset="-122"/>
                <a:ea typeface="楷体_GB2312" pitchFamily="49" charset="-122"/>
              </a:rPr>
              <a:t>部分地或某种程度上</a:t>
            </a:r>
            <a:r>
              <a:rPr lang="zh-CN" altLang="en-US" sz="3200">
                <a:solidFill>
                  <a:schemeClr val="tx1"/>
                </a:solidFill>
                <a:latin typeface="楷体_GB2312" pitchFamily="49" charset="-122"/>
                <a:ea typeface="楷体_GB2312" pitchFamily="49" charset="-122"/>
              </a:rPr>
              <a:t>实现机器智能，从而使现有的计算机更灵活，更好用和更有用，成为人类的</a:t>
            </a:r>
            <a:r>
              <a:rPr lang="zh-CN" altLang="en-US" sz="3200">
                <a:solidFill>
                  <a:srgbClr val="0000FF"/>
                </a:solidFill>
                <a:latin typeface="楷体_GB2312" pitchFamily="49" charset="-122"/>
                <a:ea typeface="楷体_GB2312" pitchFamily="49" charset="-122"/>
              </a:rPr>
              <a:t>智能化信息的处理工具。</a:t>
            </a:r>
          </a:p>
        </p:txBody>
      </p:sp>
      <p:sp>
        <p:nvSpPr>
          <p:cNvPr id="59395"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1.3</a:t>
            </a:r>
            <a:r>
              <a:rPr lang="zh-CN" altLang="en-US" sz="3800">
                <a:solidFill>
                  <a:schemeClr val="bg1"/>
                </a:solidFill>
                <a:ea typeface="宋体" panose="02010600030101010101" pitchFamily="2" charset="-122"/>
              </a:rPr>
              <a:t> 人工智能的目标</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8" name="Rectangle 3"/>
          <p:cNvSpPr>
            <a:spLocks noGrp="1" noChangeArrowheads="1"/>
          </p:cNvSpPr>
          <p:nvPr>
            <p:ph idx="1"/>
          </p:nvPr>
        </p:nvSpPr>
        <p:spPr>
          <a:xfrm>
            <a:off x="806450" y="1117600"/>
            <a:ext cx="7531100" cy="5400675"/>
          </a:xfrm>
        </p:spPr>
        <p:txBody>
          <a:bodyPr/>
          <a:lstStyle/>
          <a:p>
            <a:pPr marL="381000" indent="-381000" algn="just" eaLnBrk="1" hangingPunct="1">
              <a:lnSpc>
                <a:spcPct val="160000"/>
              </a:lnSpc>
              <a:buClr>
                <a:schemeClr val="hlink"/>
              </a:buClr>
              <a:buFont typeface="Wingdings" panose="05000000000000000000" pitchFamily="2" charset="2"/>
              <a:buNone/>
            </a:pPr>
            <a:r>
              <a:rPr lang="en-US" altLang="zh-CN" b="1" smtClean="0">
                <a:solidFill>
                  <a:srgbClr val="FF0000"/>
                </a:solidFill>
                <a:latin typeface="Times New Roman" panose="02020603050405020304" pitchFamily="18" charset="0"/>
                <a:ea typeface="楷体_GB2312" pitchFamily="49" charset="-122"/>
              </a:rPr>
              <a:t>1. </a:t>
            </a:r>
            <a:r>
              <a:rPr lang="zh-CN" altLang="en-US" b="1" smtClean="0">
                <a:solidFill>
                  <a:srgbClr val="FF0000"/>
                </a:solidFill>
                <a:latin typeface="Times New Roman" panose="02020603050405020304" pitchFamily="18" charset="0"/>
                <a:ea typeface="楷体_GB2312" pitchFamily="49" charset="-122"/>
              </a:rPr>
              <a:t>智能软件：</a:t>
            </a:r>
            <a:r>
              <a:rPr lang="zh-CN" altLang="en-US" b="1" smtClean="0">
                <a:latin typeface="Times New Roman" panose="02020603050405020304" pitchFamily="18" charset="0"/>
                <a:ea typeface="楷体_GB2312" pitchFamily="49" charset="-122"/>
              </a:rPr>
              <a:t>范围较广，可以是一个完整的智能软件系统，也可以是一个具有一定智能的程序模块，还可以是具有一定知识或智能的应用软件。</a:t>
            </a:r>
            <a:r>
              <a:rPr lang="zh-CN" altLang="en-US" b="1" smtClean="0">
                <a:latin typeface="Times New Roman" panose="02020603050405020304" pitchFamily="18" charset="0"/>
                <a:ea typeface="华文新魏" panose="02010800040101010101" pitchFamily="2" charset="-122"/>
              </a:rPr>
              <a:t> </a:t>
            </a:r>
          </a:p>
          <a:p>
            <a:pPr marL="381000" indent="-381000" algn="just" eaLnBrk="1" hangingPunct="1">
              <a:lnSpc>
                <a:spcPct val="160000"/>
              </a:lnSpc>
              <a:buClr>
                <a:schemeClr val="hlink"/>
              </a:buClr>
              <a:buFont typeface="Wingdings" panose="05000000000000000000" pitchFamily="2" charset="2"/>
              <a:buNone/>
            </a:pPr>
            <a:r>
              <a:rPr lang="zh-CN" altLang="en-US" b="1" smtClean="0">
                <a:solidFill>
                  <a:srgbClr val="FF0000"/>
                </a:solidFill>
                <a:latin typeface="Times New Roman" panose="02020603050405020304" pitchFamily="18" charset="0"/>
                <a:ea typeface="楷体_GB2312" pitchFamily="49" charset="-122"/>
              </a:rPr>
              <a:t>2. 智能设备：</a:t>
            </a:r>
            <a:r>
              <a:rPr lang="zh-CN" altLang="en-US" b="1" smtClean="0">
                <a:latin typeface="Times New Roman" panose="02020603050405020304" pitchFamily="18" charset="0"/>
                <a:ea typeface="楷体_GB2312" pitchFamily="49" charset="-122"/>
              </a:rPr>
              <a:t>指具有一定智能的仪器、仪表、机器、设施等，也就是指被嵌入了某种</a:t>
            </a:r>
            <a:r>
              <a:rPr lang="zh-CN" altLang="en-US" b="1" smtClean="0">
                <a:solidFill>
                  <a:srgbClr val="0000FF"/>
                </a:solidFill>
                <a:latin typeface="Times New Roman" panose="02020603050405020304" pitchFamily="18" charset="0"/>
                <a:ea typeface="楷体_GB2312" pitchFamily="49" charset="-122"/>
              </a:rPr>
              <a:t>智能软件的设备。</a:t>
            </a:r>
            <a:endParaRPr lang="zh-CN" altLang="en-US" b="1" smtClean="0">
              <a:latin typeface="Times New Roman" panose="02020603050405020304" pitchFamily="18" charset="0"/>
              <a:ea typeface="华文新魏" panose="02010800040101010101" pitchFamily="2" charset="-122"/>
            </a:endParaRPr>
          </a:p>
        </p:txBody>
      </p:sp>
      <p:sp>
        <p:nvSpPr>
          <p:cNvPr id="60419" name="Text Box 4"/>
          <p:cNvSpPr txBox="1">
            <a:spLocks noChangeArrowheads="1"/>
          </p:cNvSpPr>
          <p:nvPr/>
        </p:nvSpPr>
        <p:spPr bwMode="auto">
          <a:xfrm>
            <a:off x="914400" y="3886200"/>
            <a:ext cx="75438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algn="just" eaLnBrk="1" hangingPunct="1">
              <a:lnSpc>
                <a:spcPct val="130000"/>
              </a:lnSpc>
              <a:spcBef>
                <a:spcPct val="20000"/>
              </a:spcBef>
              <a:buClr>
                <a:schemeClr val="hlink"/>
              </a:buClr>
              <a:buSzPct val="60000"/>
              <a:buFont typeface="Wingdings" panose="05000000000000000000" pitchFamily="2" charset="2"/>
              <a:buNone/>
            </a:pPr>
            <a:r>
              <a:rPr lang="zh-CN" altLang="en-US" sz="2800" b="0">
                <a:solidFill>
                  <a:schemeClr val="tx1"/>
                </a:solidFill>
                <a:latin typeface="华文新魏" panose="02010800040101010101" pitchFamily="2" charset="-122"/>
                <a:ea typeface="华文新魏" panose="02010800040101010101" pitchFamily="2" charset="-122"/>
              </a:rPr>
              <a:t> </a:t>
            </a:r>
            <a:endParaRPr lang="zh-CN" altLang="en-US" sz="2800" b="0">
              <a:solidFill>
                <a:schemeClr val="tx1"/>
              </a:solidFill>
              <a:latin typeface="Tahoma" panose="020B0604030504040204" pitchFamily="34" charset="0"/>
              <a:ea typeface="宋体" panose="02010600030101010101" pitchFamily="2" charset="-122"/>
            </a:endParaRPr>
          </a:p>
        </p:txBody>
      </p:sp>
      <p:sp>
        <p:nvSpPr>
          <p:cNvPr id="60420"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1.4</a:t>
            </a:r>
            <a:r>
              <a:rPr lang="zh-CN" altLang="en-US" sz="3800">
                <a:solidFill>
                  <a:schemeClr val="bg1"/>
                </a:solidFill>
                <a:ea typeface="宋体" panose="02010600030101010101" pitchFamily="2" charset="-122"/>
              </a:rPr>
              <a:t> 人工智能的表现形式</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2"/>
          <p:cNvSpPr txBox="1">
            <a:spLocks noChangeArrowheads="1"/>
          </p:cNvSpPr>
          <p:nvPr/>
        </p:nvSpPr>
        <p:spPr bwMode="auto">
          <a:xfrm>
            <a:off x="838200" y="1177925"/>
            <a:ext cx="7467600"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lnSpc>
                <a:spcPct val="170000"/>
              </a:lnSpc>
              <a:spcBef>
                <a:spcPct val="20000"/>
              </a:spcBef>
              <a:buClr>
                <a:schemeClr val="hlink"/>
              </a:buClr>
              <a:buSzPct val="60000"/>
              <a:buFont typeface="Wingdings" panose="05000000000000000000" pitchFamily="2" charset="2"/>
              <a:buNone/>
            </a:pPr>
            <a:r>
              <a:rPr lang="zh-CN" altLang="en-US" sz="2800">
                <a:solidFill>
                  <a:srgbClr val="FF0000"/>
                </a:solidFill>
                <a:latin typeface="Times New Roman" panose="02020603050405020304" pitchFamily="18" charset="0"/>
                <a:ea typeface="宋体" panose="02010600030101010101" pitchFamily="2" charset="-122"/>
              </a:rPr>
              <a:t>3. 智能网络：</a:t>
            </a:r>
            <a:r>
              <a:rPr lang="zh-CN" altLang="en-US" sz="2800">
                <a:solidFill>
                  <a:schemeClr val="tx1"/>
                </a:solidFill>
                <a:latin typeface="楷体_GB2312" pitchFamily="49" charset="-122"/>
                <a:ea typeface="楷体_GB2312" pitchFamily="49" charset="-122"/>
              </a:rPr>
              <a:t>指智能化的网络。</a:t>
            </a:r>
          </a:p>
          <a:p>
            <a:pPr eaLnBrk="1" hangingPunct="1">
              <a:lnSpc>
                <a:spcPct val="170000"/>
              </a:lnSpc>
              <a:spcBef>
                <a:spcPct val="20000"/>
              </a:spcBef>
              <a:buClr>
                <a:schemeClr val="hlink"/>
              </a:buClr>
              <a:buSzPct val="60000"/>
              <a:buFont typeface="Wingdings" panose="05000000000000000000" pitchFamily="2" charset="2"/>
              <a:buNone/>
            </a:pPr>
            <a:r>
              <a:rPr lang="zh-CN" altLang="en-US" sz="2800">
                <a:solidFill>
                  <a:srgbClr val="FF0000"/>
                </a:solidFill>
                <a:latin typeface="Times New Roman" panose="02020603050405020304" pitchFamily="18" charset="0"/>
                <a:ea typeface="宋体" panose="02010600030101010101" pitchFamily="2" charset="-122"/>
              </a:rPr>
              <a:t>4. 智能计算机：</a:t>
            </a:r>
            <a:r>
              <a:rPr lang="zh-CN" altLang="en-US" sz="2800">
                <a:solidFill>
                  <a:schemeClr val="tx1"/>
                </a:solidFill>
                <a:latin typeface="楷体_GB2312" pitchFamily="49" charset="-122"/>
                <a:ea typeface="楷体_GB2312" pitchFamily="49" charset="-122"/>
              </a:rPr>
              <a:t>指智能化的计算机。</a:t>
            </a:r>
          </a:p>
          <a:p>
            <a:pPr eaLnBrk="1" hangingPunct="1">
              <a:lnSpc>
                <a:spcPct val="170000"/>
              </a:lnSpc>
              <a:spcBef>
                <a:spcPct val="20000"/>
              </a:spcBef>
              <a:buClr>
                <a:schemeClr val="hlink"/>
              </a:buClr>
              <a:buSzPct val="60000"/>
              <a:buFont typeface="Wingdings" panose="05000000000000000000" pitchFamily="2" charset="2"/>
              <a:buNone/>
            </a:pPr>
            <a:r>
              <a:rPr lang="zh-CN" altLang="en-US" sz="2800">
                <a:solidFill>
                  <a:srgbClr val="FF0000"/>
                </a:solidFill>
                <a:latin typeface="Times New Roman" panose="02020603050405020304" pitchFamily="18" charset="0"/>
                <a:ea typeface="宋体" panose="02010600030101010101" pitchFamily="2" charset="-122"/>
              </a:rPr>
              <a:t>5. Agent（智能体）</a:t>
            </a:r>
            <a:r>
              <a:rPr lang="zh-CN" altLang="en-US" sz="2800">
                <a:solidFill>
                  <a:srgbClr val="FF0000"/>
                </a:solidFill>
                <a:latin typeface="楷体_GB2312" pitchFamily="49" charset="-122"/>
                <a:ea typeface="楷体_GB2312" pitchFamily="49" charset="-122"/>
              </a:rPr>
              <a:t>：</a:t>
            </a:r>
            <a:r>
              <a:rPr lang="zh-CN" altLang="en-US" sz="2800">
                <a:solidFill>
                  <a:schemeClr val="tx1"/>
                </a:solidFill>
                <a:latin typeface="楷体_GB2312" pitchFamily="49" charset="-122"/>
                <a:ea typeface="楷体_GB2312" pitchFamily="49" charset="-122"/>
              </a:rPr>
              <a:t>指一种具有</a:t>
            </a:r>
            <a:r>
              <a:rPr lang="zh-CN" altLang="en-US" sz="2800">
                <a:solidFill>
                  <a:srgbClr val="0000FF"/>
                </a:solidFill>
                <a:latin typeface="楷体_GB2312" pitchFamily="49" charset="-122"/>
                <a:ea typeface="楷体_GB2312" pitchFamily="49" charset="-122"/>
              </a:rPr>
              <a:t>智能的实体</a:t>
            </a:r>
            <a:r>
              <a:rPr lang="zh-CN" altLang="en-US" sz="2800">
                <a:solidFill>
                  <a:schemeClr val="tx1"/>
                </a:solidFill>
                <a:latin typeface="楷体_GB2312" pitchFamily="49" charset="-122"/>
                <a:ea typeface="楷体_GB2312" pitchFamily="49" charset="-122"/>
              </a:rPr>
              <a:t>，这种实体具有自主性、反应性、适应性和社会性等基本特性。它以软件形式或软硬件结合的形式出现。</a:t>
            </a:r>
          </a:p>
        </p:txBody>
      </p:sp>
      <p:sp>
        <p:nvSpPr>
          <p:cNvPr id="61443"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1.4</a:t>
            </a:r>
            <a:r>
              <a:rPr lang="zh-CN" altLang="en-US" sz="3800">
                <a:solidFill>
                  <a:schemeClr val="bg1"/>
                </a:solidFill>
                <a:ea typeface="宋体" panose="02010600030101010101" pitchFamily="2" charset="-122"/>
              </a:rPr>
              <a:t> 人工智能的表现形式</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1562100" y="1643063"/>
            <a:ext cx="6019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algn="ctr" eaLnBrk="1" hangingPunct="1">
              <a:lnSpc>
                <a:spcPct val="110000"/>
              </a:lnSpc>
              <a:spcBef>
                <a:spcPct val="20000"/>
              </a:spcBef>
              <a:buClr>
                <a:schemeClr val="hlink"/>
              </a:buClr>
              <a:buSzPct val="70000"/>
              <a:buFont typeface="Wingdings" panose="05000000000000000000" pitchFamily="2" charset="2"/>
              <a:buNone/>
            </a:pPr>
            <a:r>
              <a:rPr lang="zh-CN" altLang="en-US" sz="4800">
                <a:solidFill>
                  <a:schemeClr val="tx1"/>
                </a:solidFill>
                <a:latin typeface="黑体" panose="02010609060101010101" pitchFamily="49" charset="-122"/>
              </a:rPr>
              <a:t>二  人工智能的研究途径与方法</a:t>
            </a: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0" name="Rectangle 3"/>
          <p:cNvSpPr>
            <a:spLocks noGrp="1" noChangeArrowheads="1"/>
          </p:cNvSpPr>
          <p:nvPr>
            <p:ph idx="1"/>
          </p:nvPr>
        </p:nvSpPr>
        <p:spPr>
          <a:xfrm>
            <a:off x="628650" y="1190625"/>
            <a:ext cx="7886700" cy="5400675"/>
          </a:xfrm>
        </p:spPr>
        <p:txBody>
          <a:bodyPr/>
          <a:lstStyle/>
          <a:p>
            <a:pPr eaLnBrk="1" hangingPunct="1">
              <a:lnSpc>
                <a:spcPct val="160000"/>
              </a:lnSpc>
            </a:pPr>
            <a:r>
              <a:rPr lang="zh-CN" altLang="en-US" b="1" smtClean="0">
                <a:solidFill>
                  <a:srgbClr val="0000FF"/>
                </a:solidFill>
                <a:latin typeface="黑体" panose="02010609060101010101" pitchFamily="49" charset="-122"/>
                <a:ea typeface="楷体_GB2312" pitchFamily="49" charset="-122"/>
              </a:rPr>
              <a:t>功能模拟、符号推演</a:t>
            </a:r>
          </a:p>
          <a:p>
            <a:pPr lvl="1" eaLnBrk="1" hangingPunct="1">
              <a:lnSpc>
                <a:spcPct val="160000"/>
              </a:lnSpc>
              <a:spcBef>
                <a:spcPct val="40000"/>
              </a:spcBef>
            </a:pPr>
            <a:r>
              <a:rPr lang="zh-CN" altLang="en-US" b="1" smtClean="0">
                <a:latin typeface="楷体_GB2312" pitchFamily="49" charset="-122"/>
              </a:rPr>
              <a:t>人类认知的基本元素是</a:t>
            </a:r>
            <a:r>
              <a:rPr lang="zh-CN" altLang="en-US" b="1" smtClean="0">
                <a:solidFill>
                  <a:srgbClr val="0000FF"/>
                </a:solidFill>
                <a:latin typeface="楷体_GB2312" pitchFamily="49" charset="-122"/>
              </a:rPr>
              <a:t>符号</a:t>
            </a:r>
            <a:r>
              <a:rPr lang="zh-CN" altLang="en-US" b="1" smtClean="0">
                <a:latin typeface="楷体_GB2312" pitchFamily="49" charset="-122"/>
              </a:rPr>
              <a:t>，认知的过程就是符号处理的过程</a:t>
            </a:r>
            <a:r>
              <a:rPr lang="zh-CN" altLang="en-US" sz="3600" b="1" smtClean="0">
                <a:latin typeface="楷体_GB2312" pitchFamily="49" charset="-122"/>
              </a:rPr>
              <a:t>。</a:t>
            </a:r>
          </a:p>
          <a:p>
            <a:pPr lvl="1" eaLnBrk="1" hangingPunct="1">
              <a:lnSpc>
                <a:spcPct val="160000"/>
              </a:lnSpc>
              <a:spcBef>
                <a:spcPct val="40000"/>
              </a:spcBef>
            </a:pPr>
            <a:r>
              <a:rPr lang="zh-CN" altLang="en-US" b="1" smtClean="0"/>
              <a:t>是人工智能研究中</a:t>
            </a:r>
            <a:r>
              <a:rPr lang="zh-CN" altLang="en-US" b="1" smtClean="0">
                <a:solidFill>
                  <a:srgbClr val="0000FF"/>
                </a:solidFill>
              </a:rPr>
              <a:t>最早使用也是现在还在使用</a:t>
            </a:r>
            <a:r>
              <a:rPr lang="zh-CN" altLang="en-US" b="1" smtClean="0"/>
              <a:t>的主要方法。这种方法一般是利用显式的知识和逻辑推理来解决问题的</a:t>
            </a:r>
            <a:r>
              <a:rPr lang="zh-CN" altLang="en-US" b="1" smtClean="0">
                <a:solidFill>
                  <a:schemeClr val="tx1"/>
                </a:solidFill>
              </a:rPr>
              <a:t>。</a:t>
            </a:r>
            <a:endParaRPr lang="zh-CN" altLang="en-US" b="1" smtClean="0"/>
          </a:p>
        </p:txBody>
      </p:sp>
      <p:sp>
        <p:nvSpPr>
          <p:cNvPr id="63491"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2.1</a:t>
            </a:r>
            <a:r>
              <a:rPr lang="zh-CN" altLang="en-US" sz="3800">
                <a:solidFill>
                  <a:schemeClr val="bg1"/>
                </a:solidFill>
                <a:ea typeface="宋体" panose="02010600030101010101" pitchFamily="2" charset="-122"/>
              </a:rPr>
              <a:t> 符号主义</a:t>
            </a:r>
            <a:r>
              <a:rPr lang="zh-CN" altLang="en-US" sz="2800">
                <a:solidFill>
                  <a:schemeClr val="bg1"/>
                </a:solidFill>
                <a:ea typeface="宋体" panose="02010600030101010101" pitchFamily="2" charset="-122"/>
              </a:rPr>
              <a:t>（逻辑主义，心理学派，计算机学派）</a:t>
            </a: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2.2</a:t>
            </a:r>
            <a:r>
              <a:rPr lang="zh-CN" altLang="en-US" sz="3800">
                <a:solidFill>
                  <a:schemeClr val="bg1"/>
                </a:solidFill>
                <a:ea typeface="宋体" panose="02010600030101010101" pitchFamily="2" charset="-122"/>
              </a:rPr>
              <a:t> 连接主义（仿生学派，生理学派）</a:t>
            </a:r>
          </a:p>
        </p:txBody>
      </p:sp>
      <p:sp>
        <p:nvSpPr>
          <p:cNvPr id="64515" name="Rectangle 3"/>
          <p:cNvSpPr>
            <a:spLocks noGrp="1" noChangeArrowheads="1"/>
          </p:cNvSpPr>
          <p:nvPr/>
        </p:nvSpPr>
        <p:spPr bwMode="auto">
          <a:xfrm>
            <a:off x="628650" y="1190625"/>
            <a:ext cx="788670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4000" b="1">
                <a:solidFill>
                  <a:srgbClr val="003366"/>
                </a:solidFill>
                <a:latin typeface="Arial" panose="020B0604020202020204" pitchFamily="34" charset="0"/>
                <a:ea typeface="黑体" panose="02010609060101010101" pitchFamily="49" charset="-122"/>
              </a:defRPr>
            </a:lvl1pPr>
            <a:lvl2pPr marL="908050" indent="-436563">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lnSpc>
                <a:spcPct val="170000"/>
              </a:lnSpc>
              <a:spcBef>
                <a:spcPct val="40000"/>
              </a:spcBef>
              <a:buClr>
                <a:schemeClr val="accent2"/>
              </a:buClr>
              <a:buFont typeface="Wingdings" panose="05000000000000000000" pitchFamily="2" charset="2"/>
              <a:buChar char="o"/>
            </a:pPr>
            <a:r>
              <a:rPr lang="zh-CN" altLang="en-US" sz="2800">
                <a:solidFill>
                  <a:srgbClr val="0000FF"/>
                </a:solidFill>
                <a:latin typeface="黑体" panose="02010609060101010101" pitchFamily="49" charset="-122"/>
                <a:ea typeface="楷体_GB2312" pitchFamily="49" charset="-122"/>
              </a:rPr>
              <a:t>结构模拟、神经计算</a:t>
            </a:r>
          </a:p>
          <a:p>
            <a:pPr lvl="1" eaLnBrk="1" hangingPunct="1">
              <a:lnSpc>
                <a:spcPct val="180000"/>
              </a:lnSpc>
              <a:spcBef>
                <a:spcPct val="40000"/>
              </a:spcBef>
              <a:buClr>
                <a:schemeClr val="accent2"/>
              </a:buClr>
              <a:buFont typeface="Wingdings" panose="05000000000000000000" pitchFamily="2" charset="2"/>
              <a:buChar char="n"/>
            </a:pPr>
            <a:r>
              <a:rPr lang="zh-CN" altLang="en-US" sz="2600">
                <a:solidFill>
                  <a:schemeClr val="folHlink"/>
                </a:solidFill>
                <a:latin typeface="楷体_GB2312" pitchFamily="49" charset="-122"/>
                <a:ea typeface="宋体" panose="02010600030101010101" pitchFamily="2" charset="-122"/>
                <a:sym typeface="宋体" panose="02010600030101010101" pitchFamily="2" charset="-122"/>
              </a:rPr>
              <a:t>结构模拟就是模拟人脑的生理结构和工作机理，实现计算机的智能。</a:t>
            </a:r>
            <a:endParaRPr lang="zh-CN" altLang="en-US" sz="3600">
              <a:solidFill>
                <a:schemeClr val="folHlink"/>
              </a:solidFill>
              <a:latin typeface="楷体_GB2312" pitchFamily="49" charset="-122"/>
              <a:ea typeface="宋体" panose="02010600030101010101" pitchFamily="2" charset="-122"/>
            </a:endParaRPr>
          </a:p>
          <a:p>
            <a:pPr lvl="1" eaLnBrk="1" hangingPunct="1">
              <a:lnSpc>
                <a:spcPct val="170000"/>
              </a:lnSpc>
              <a:spcBef>
                <a:spcPct val="40000"/>
              </a:spcBef>
              <a:buClr>
                <a:schemeClr val="accent2"/>
              </a:buClr>
              <a:buFont typeface="Wingdings" panose="05000000000000000000" pitchFamily="2" charset="2"/>
              <a:buChar char="n"/>
            </a:pPr>
            <a:r>
              <a:rPr lang="zh-CN" altLang="en-US" sz="2600">
                <a:solidFill>
                  <a:schemeClr val="folHlink"/>
                </a:solidFill>
                <a:latin typeface="楷体_GB2312" pitchFamily="49" charset="-122"/>
                <a:ea typeface="宋体" panose="02010600030101010101" pitchFamily="2" charset="-122"/>
              </a:rPr>
              <a:t>人脑是一个动态的、开放的、高度复杂的庞大信息系统。一时还不能对它做到真正和完全模拟，只是对它的局部或近似模拟。</a:t>
            </a:r>
            <a:endParaRPr lang="zh-CN" altLang="en-US" sz="2600">
              <a:solidFill>
                <a:schemeClr val="folHlink"/>
              </a:solidFill>
              <a:ea typeface="宋体" panose="02010600030101010101" pitchFamily="2" charset="-122"/>
            </a:endParaRP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idx="1"/>
          </p:nvPr>
        </p:nvSpPr>
        <p:spPr>
          <a:xfrm>
            <a:off x="742950" y="1098550"/>
            <a:ext cx="7658100" cy="5400675"/>
          </a:xfrm>
        </p:spPr>
        <p:txBody>
          <a:bodyPr/>
          <a:lstStyle/>
          <a:p>
            <a:pPr eaLnBrk="1" hangingPunct="1">
              <a:lnSpc>
                <a:spcPct val="150000"/>
              </a:lnSpc>
            </a:pPr>
            <a:r>
              <a:rPr lang="zh-CN" altLang="en-US" b="1" smtClean="0">
                <a:ea typeface="楷体_GB2312" pitchFamily="49" charset="-122"/>
              </a:rPr>
              <a:t>结构模拟法是基于人脑的</a:t>
            </a:r>
            <a:r>
              <a:rPr lang="zh-CN" altLang="en-US" b="1" smtClean="0">
                <a:solidFill>
                  <a:srgbClr val="0000FF"/>
                </a:solidFill>
                <a:ea typeface="楷体_GB2312" pitchFamily="49" charset="-122"/>
              </a:rPr>
              <a:t>生理模型</a:t>
            </a:r>
            <a:r>
              <a:rPr lang="zh-CN" altLang="en-US" b="1" smtClean="0">
                <a:ea typeface="楷体_GB2312" pitchFamily="49" charset="-122"/>
              </a:rPr>
              <a:t>，采用</a:t>
            </a:r>
            <a:r>
              <a:rPr lang="zh-CN" altLang="en-US" b="1" smtClean="0">
                <a:solidFill>
                  <a:srgbClr val="0000FF"/>
                </a:solidFill>
                <a:ea typeface="楷体_GB2312" pitchFamily="49" charset="-122"/>
              </a:rPr>
              <a:t>数值计算</a:t>
            </a:r>
            <a:r>
              <a:rPr lang="zh-CN" altLang="en-US" b="1" smtClean="0">
                <a:ea typeface="楷体_GB2312" pitchFamily="49" charset="-122"/>
              </a:rPr>
              <a:t>的方法，从微观上模拟人脑，实现机器智能</a:t>
            </a:r>
          </a:p>
          <a:p>
            <a:pPr lvl="1" eaLnBrk="1" hangingPunct="1">
              <a:lnSpc>
                <a:spcPct val="150000"/>
              </a:lnSpc>
            </a:pPr>
            <a:r>
              <a:rPr lang="zh-CN" altLang="en-US" b="1" smtClean="0">
                <a:solidFill>
                  <a:schemeClr val="tx1"/>
                </a:solidFill>
              </a:rPr>
              <a:t>使用</a:t>
            </a:r>
            <a:r>
              <a:rPr lang="zh-CN" altLang="en-US" b="1" smtClean="0">
                <a:solidFill>
                  <a:srgbClr val="0000FF"/>
                </a:solidFill>
              </a:rPr>
              <a:t>人工神经网络</a:t>
            </a:r>
            <a:r>
              <a:rPr lang="zh-CN" altLang="en-US" b="1" smtClean="0">
                <a:solidFill>
                  <a:schemeClr val="tx1"/>
                </a:solidFill>
              </a:rPr>
              <a:t>作为信息和知识的载体</a:t>
            </a:r>
          </a:p>
          <a:p>
            <a:pPr lvl="1" eaLnBrk="1" hangingPunct="1">
              <a:lnSpc>
                <a:spcPct val="150000"/>
              </a:lnSpc>
            </a:pPr>
            <a:r>
              <a:rPr lang="zh-CN" altLang="en-US" b="1" smtClean="0">
                <a:solidFill>
                  <a:schemeClr val="tx1"/>
                </a:solidFill>
              </a:rPr>
              <a:t>用</a:t>
            </a:r>
            <a:r>
              <a:rPr lang="zh-CN" altLang="en-US" b="1" smtClean="0">
                <a:solidFill>
                  <a:srgbClr val="0000FF"/>
                </a:solidFill>
              </a:rPr>
              <a:t>神经计算的方法</a:t>
            </a:r>
            <a:r>
              <a:rPr lang="zh-CN" altLang="en-US" b="1" smtClean="0">
                <a:solidFill>
                  <a:schemeClr val="tx1"/>
                </a:solidFill>
              </a:rPr>
              <a:t>实现学习、联想、识别和推理等功能</a:t>
            </a:r>
          </a:p>
          <a:p>
            <a:pPr lvl="1" eaLnBrk="1" hangingPunct="1">
              <a:lnSpc>
                <a:spcPct val="150000"/>
              </a:lnSpc>
            </a:pPr>
            <a:r>
              <a:rPr lang="zh-CN" altLang="en-US" b="1" smtClean="0">
                <a:solidFill>
                  <a:schemeClr val="tx1"/>
                </a:solidFill>
              </a:rPr>
              <a:t>从而来模拟人脑的智能行为，使计算机表现出某种智能</a:t>
            </a:r>
          </a:p>
        </p:txBody>
      </p:sp>
      <p:sp>
        <p:nvSpPr>
          <p:cNvPr id="65539"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2.2</a:t>
            </a:r>
            <a:r>
              <a:rPr lang="zh-CN" altLang="en-US" sz="3800">
                <a:solidFill>
                  <a:schemeClr val="bg1"/>
                </a:solidFill>
                <a:ea typeface="宋体" panose="02010600030101010101" pitchFamily="2" charset="-122"/>
              </a:rPr>
              <a:t> 连接主义（仿生学派，生理学派）</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Grp="1" noChangeArrowheads="1"/>
          </p:cNvSpPr>
          <p:nvPr>
            <p:ph idx="1"/>
          </p:nvPr>
        </p:nvSpPr>
        <p:spPr>
          <a:xfrm>
            <a:off x="647700" y="1398588"/>
            <a:ext cx="7848600" cy="4846637"/>
          </a:xfrm>
        </p:spPr>
        <p:txBody>
          <a:bodyPr/>
          <a:lstStyle/>
          <a:p>
            <a:pPr>
              <a:lnSpc>
                <a:spcPct val="150000"/>
              </a:lnSpc>
            </a:pPr>
            <a:r>
              <a:rPr lang="zh-CN" altLang="en-US" b="1" smtClean="0"/>
              <a:t>　</a:t>
            </a:r>
            <a:r>
              <a:rPr lang="zh-CN" altLang="en-US" sz="3600" b="1" smtClean="0">
                <a:ea typeface="楷体" panose="02010609060101010101" pitchFamily="49" charset="-122"/>
              </a:rPr>
              <a:t>人工智能学科</a:t>
            </a:r>
          </a:p>
          <a:p>
            <a:pPr lvl="1">
              <a:lnSpc>
                <a:spcPct val="150000"/>
              </a:lnSpc>
            </a:pPr>
            <a:r>
              <a:rPr lang="zh-CN" altLang="en-US" b="1" smtClean="0">
                <a:latin typeface="楷体" panose="02010609060101010101" pitchFamily="49" charset="-122"/>
                <a:ea typeface="楷体" panose="02010609060101010101" pitchFamily="49" charset="-122"/>
              </a:rPr>
              <a:t>是计算机学科的一个分支，二十世纪七十年代以来被称为世界三大尖端技术之一（</a:t>
            </a:r>
            <a:r>
              <a:rPr lang="zh-CN" altLang="en-US" b="1" smtClean="0">
                <a:solidFill>
                  <a:srgbClr val="FF0000"/>
                </a:solidFill>
                <a:latin typeface="楷体" panose="02010609060101010101" pitchFamily="49" charset="-122"/>
                <a:ea typeface="楷体" panose="02010609060101010101" pitchFamily="49" charset="-122"/>
              </a:rPr>
              <a:t>空间技术、能源技术、人工智能</a:t>
            </a:r>
            <a:r>
              <a:rPr lang="zh-CN" altLang="en-US" b="1" smtClean="0">
                <a:latin typeface="楷体" panose="02010609060101010101" pitchFamily="49" charset="-122"/>
                <a:ea typeface="楷体" panose="02010609060101010101" pitchFamily="49" charset="-122"/>
              </a:rPr>
              <a:t>）</a:t>
            </a:r>
          </a:p>
          <a:p>
            <a:pPr lvl="1">
              <a:lnSpc>
                <a:spcPct val="150000"/>
              </a:lnSpc>
            </a:pPr>
            <a:r>
              <a:rPr lang="zh-CN" altLang="en-US" b="1" smtClean="0">
                <a:latin typeface="楷体" panose="02010609060101010101" pitchFamily="49" charset="-122"/>
                <a:ea typeface="楷体" panose="02010609060101010101" pitchFamily="49" charset="-122"/>
              </a:rPr>
              <a:t>也被认为是二十一世纪（</a:t>
            </a:r>
            <a:r>
              <a:rPr lang="zh-CN" altLang="en-US" b="1" smtClean="0">
                <a:solidFill>
                  <a:srgbClr val="FF0000"/>
                </a:solidFill>
                <a:latin typeface="楷体" panose="02010609060101010101" pitchFamily="49" charset="-122"/>
                <a:ea typeface="楷体" panose="02010609060101010101" pitchFamily="49" charset="-122"/>
              </a:rPr>
              <a:t>基因工程、纳米科学、人工智能</a:t>
            </a:r>
            <a:r>
              <a:rPr lang="zh-CN" altLang="en-US" b="1" smtClean="0">
                <a:latin typeface="楷体" panose="02010609060101010101" pitchFamily="49" charset="-122"/>
                <a:ea typeface="楷体" panose="02010609060101010101" pitchFamily="49" charset="-122"/>
              </a:rPr>
              <a:t>）三大尖端技术之一</a:t>
            </a:r>
          </a:p>
        </p:txBody>
      </p:sp>
      <p:sp>
        <p:nvSpPr>
          <p:cNvPr id="14339"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1.1</a:t>
            </a:r>
            <a:r>
              <a:rPr lang="zh-CN" altLang="en-US" sz="3800">
                <a:solidFill>
                  <a:schemeClr val="bg1"/>
                </a:solidFill>
                <a:ea typeface="宋体" panose="02010600030101010101" pitchFamily="2" charset="-122"/>
              </a:rPr>
              <a:t> 什么是人工智能</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2.3</a:t>
            </a:r>
            <a:r>
              <a:rPr lang="zh-CN" altLang="en-US" sz="3800">
                <a:solidFill>
                  <a:schemeClr val="bg1"/>
                </a:solidFill>
                <a:ea typeface="宋体" panose="02010600030101010101" pitchFamily="2" charset="-122"/>
              </a:rPr>
              <a:t> 行为主义（进化主义）</a:t>
            </a:r>
          </a:p>
        </p:txBody>
      </p:sp>
      <p:sp>
        <p:nvSpPr>
          <p:cNvPr id="66563" name="Rectangle 3"/>
          <p:cNvSpPr>
            <a:spLocks noGrp="1" noChangeArrowheads="1"/>
          </p:cNvSpPr>
          <p:nvPr/>
        </p:nvSpPr>
        <p:spPr bwMode="auto">
          <a:xfrm>
            <a:off x="628650" y="1190625"/>
            <a:ext cx="7886700" cy="474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4000" b="1">
                <a:solidFill>
                  <a:srgbClr val="003366"/>
                </a:solidFill>
                <a:latin typeface="Arial" panose="020B0604020202020204" pitchFamily="34" charset="0"/>
                <a:ea typeface="黑体" panose="02010609060101010101" pitchFamily="49" charset="-122"/>
              </a:defRPr>
            </a:lvl1pPr>
            <a:lvl2pPr marL="908050" indent="-436563">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lnSpc>
                <a:spcPct val="200000"/>
              </a:lnSpc>
              <a:spcBef>
                <a:spcPct val="40000"/>
              </a:spcBef>
              <a:buClr>
                <a:schemeClr val="accent2"/>
              </a:buClr>
              <a:buFont typeface="Wingdings" panose="05000000000000000000" pitchFamily="2" charset="2"/>
              <a:buChar char="o"/>
            </a:pPr>
            <a:r>
              <a:rPr lang="zh-CN" altLang="en-US" sz="2800">
                <a:solidFill>
                  <a:srgbClr val="0000FF"/>
                </a:solidFill>
                <a:latin typeface="黑体" panose="02010609060101010101" pitchFamily="49" charset="-122"/>
                <a:ea typeface="楷体_GB2312" pitchFamily="49" charset="-122"/>
              </a:rPr>
              <a:t>行为模拟、控制进化</a:t>
            </a:r>
            <a:endParaRPr lang="zh-CN" altLang="en-US" sz="3600">
              <a:solidFill>
                <a:schemeClr val="tx1"/>
              </a:solidFill>
              <a:latin typeface="楷体_GB2312" pitchFamily="49" charset="-122"/>
              <a:ea typeface="宋体" panose="02010600030101010101" pitchFamily="2" charset="-122"/>
            </a:endParaRPr>
          </a:p>
          <a:p>
            <a:pPr lvl="1" eaLnBrk="1" hangingPunct="1">
              <a:lnSpc>
                <a:spcPct val="200000"/>
              </a:lnSpc>
              <a:spcBef>
                <a:spcPct val="40000"/>
              </a:spcBef>
              <a:buClr>
                <a:schemeClr val="accent2"/>
              </a:buClr>
              <a:buFont typeface="Wingdings" panose="05000000000000000000" pitchFamily="2" charset="2"/>
              <a:buChar char="n"/>
            </a:pPr>
            <a:r>
              <a:rPr lang="zh-CN" altLang="en-US" sz="2600">
                <a:solidFill>
                  <a:schemeClr val="folHlink"/>
                </a:solidFill>
                <a:latin typeface="楷体_GB2312" pitchFamily="49" charset="-122"/>
                <a:ea typeface="宋体" panose="02010600030101010101" pitchFamily="2" charset="-122"/>
                <a:sym typeface="宋体" panose="02010600030101010101" pitchFamily="2" charset="-122"/>
              </a:rPr>
              <a:t>行为模拟法基于感知-行为模型，模拟人在控制过程中的智能活动和行为特性，如自寻优、自适应、自学习、自组织等来研究和实现人工智能。</a:t>
            </a:r>
            <a:endParaRPr lang="zh-CN" altLang="en-US" sz="2600">
              <a:solidFill>
                <a:schemeClr val="folHlink"/>
              </a:solidFill>
              <a:ea typeface="宋体" panose="02010600030101010101" pitchFamily="2" charset="-122"/>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内容占位符 2"/>
          <p:cNvSpPr>
            <a:spLocks noGrp="1" noChangeArrowheads="1"/>
          </p:cNvSpPr>
          <p:nvPr>
            <p:ph idx="1"/>
          </p:nvPr>
        </p:nvSpPr>
        <p:spPr>
          <a:xfrm>
            <a:off x="796925" y="1127125"/>
            <a:ext cx="7550150" cy="4827588"/>
          </a:xfrm>
        </p:spPr>
        <p:txBody>
          <a:bodyPr/>
          <a:lstStyle/>
          <a:p>
            <a:pPr>
              <a:lnSpc>
                <a:spcPct val="170000"/>
              </a:lnSpc>
            </a:pPr>
            <a:r>
              <a:rPr lang="zh-CN" altLang="en-US" b="1" smtClean="0">
                <a:latin typeface="楷体_GB2312" pitchFamily="49" charset="-122"/>
                <a:ea typeface="楷体_GB2312" pitchFamily="49" charset="-122"/>
              </a:rPr>
              <a:t>行为主义强调</a:t>
            </a:r>
            <a:r>
              <a:rPr lang="zh-CN" altLang="en-US" b="1" smtClean="0">
                <a:solidFill>
                  <a:srgbClr val="0000FF"/>
                </a:solidFill>
                <a:latin typeface="楷体_GB2312" pitchFamily="49" charset="-122"/>
                <a:ea typeface="楷体_GB2312" pitchFamily="49" charset="-122"/>
              </a:rPr>
              <a:t>智能系统与环境的交互</a:t>
            </a:r>
            <a:r>
              <a:rPr lang="zh-CN" altLang="en-US" b="1" smtClean="0">
                <a:latin typeface="楷体_GB2312" pitchFamily="49" charset="-122"/>
                <a:ea typeface="楷体_GB2312" pitchFamily="49" charset="-122"/>
              </a:rPr>
              <a:t>，认为智能取决于感知和行动，人的智能、机器智能可以</a:t>
            </a:r>
            <a:r>
              <a:rPr lang="zh-CN" altLang="en-US" b="1" smtClean="0">
                <a:solidFill>
                  <a:srgbClr val="0000FF"/>
                </a:solidFill>
                <a:latin typeface="楷体_GB2312" pitchFamily="49" charset="-122"/>
                <a:ea typeface="楷体_GB2312" pitchFamily="49" charset="-122"/>
              </a:rPr>
              <a:t>逐步进化</a:t>
            </a:r>
            <a:r>
              <a:rPr lang="zh-CN" altLang="en-US" b="1" smtClean="0">
                <a:latin typeface="楷体_GB2312" pitchFamily="49" charset="-122"/>
                <a:ea typeface="楷体_GB2312" pitchFamily="49" charset="-122"/>
              </a:rPr>
              <a:t>，但只能在现实世界中与周围环境的交互中体现出来。</a:t>
            </a:r>
          </a:p>
          <a:p>
            <a:pPr>
              <a:lnSpc>
                <a:spcPct val="170000"/>
              </a:lnSpc>
            </a:pPr>
            <a:r>
              <a:rPr lang="zh-CN" altLang="en-US" b="1" smtClean="0">
                <a:latin typeface="楷体_GB2312" pitchFamily="49" charset="-122"/>
                <a:ea typeface="楷体_GB2312" pitchFamily="49" charset="-122"/>
              </a:rPr>
              <a:t>智能只能</a:t>
            </a:r>
            <a:r>
              <a:rPr lang="zh-CN" altLang="en-US" b="1" smtClean="0">
                <a:solidFill>
                  <a:srgbClr val="0000FF"/>
                </a:solidFill>
                <a:latin typeface="楷体_GB2312" pitchFamily="49" charset="-122"/>
                <a:ea typeface="楷体_GB2312" pitchFamily="49" charset="-122"/>
              </a:rPr>
              <a:t>放在环境中</a:t>
            </a:r>
            <a:r>
              <a:rPr lang="zh-CN" altLang="en-US" b="1" smtClean="0">
                <a:latin typeface="楷体_GB2312" pitchFamily="49" charset="-122"/>
                <a:ea typeface="楷体_GB2312" pitchFamily="49" charset="-122"/>
              </a:rPr>
              <a:t>才是真正的智能，智能的高低主要表现在</a:t>
            </a:r>
            <a:r>
              <a:rPr lang="zh-CN" altLang="en-US" b="1" smtClean="0">
                <a:solidFill>
                  <a:srgbClr val="0000FF"/>
                </a:solidFill>
                <a:latin typeface="楷体_GB2312" pitchFamily="49" charset="-122"/>
                <a:ea typeface="楷体_GB2312" pitchFamily="49" charset="-122"/>
              </a:rPr>
              <a:t>对环境的适应性</a:t>
            </a:r>
            <a:r>
              <a:rPr lang="zh-CN" altLang="en-US" b="1" smtClean="0">
                <a:latin typeface="楷体_GB2312" pitchFamily="49" charset="-122"/>
                <a:ea typeface="楷体_GB2312" pitchFamily="49" charset="-122"/>
              </a:rPr>
              <a:t>上。</a:t>
            </a:r>
          </a:p>
          <a:p>
            <a:endParaRPr lang="zh-CN" altLang="en-US" b="1" smtClean="0">
              <a:latin typeface="楷体_GB2312" pitchFamily="49" charset="-122"/>
              <a:ea typeface="楷体_GB2312" pitchFamily="49" charset="-122"/>
            </a:endParaRPr>
          </a:p>
        </p:txBody>
      </p:sp>
      <p:sp>
        <p:nvSpPr>
          <p:cNvPr id="67587" name="Rectangle 2"/>
          <p:cNvSpPr>
            <a:spLocks noChangeArrowheads="1"/>
          </p:cNvSpPr>
          <p:nvPr/>
        </p:nvSpPr>
        <p:spPr bwMode="auto">
          <a:xfrm>
            <a:off x="827088" y="2060575"/>
            <a:ext cx="7693025"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90500" indent="-190500">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algn="just" eaLnBrk="1" hangingPunct="1">
              <a:lnSpc>
                <a:spcPct val="110000"/>
              </a:lnSpc>
              <a:spcBef>
                <a:spcPct val="20000"/>
              </a:spcBef>
              <a:buClr>
                <a:srgbClr val="0000FF"/>
              </a:buClr>
              <a:buSzPct val="80000"/>
              <a:buFont typeface="Wingdings" panose="05000000000000000000" pitchFamily="2" charset="2"/>
              <a:buChar char="l"/>
            </a:pPr>
            <a:endParaRPr lang="zh-CN" altLang="en-US" sz="3200">
              <a:solidFill>
                <a:schemeClr val="tx1"/>
              </a:solidFill>
              <a:latin typeface="楷体_GB2312" pitchFamily="49" charset="-122"/>
              <a:ea typeface="楷体_GB2312" pitchFamily="49" charset="-122"/>
            </a:endParaRPr>
          </a:p>
        </p:txBody>
      </p:sp>
      <p:sp>
        <p:nvSpPr>
          <p:cNvPr id="67588"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2.3</a:t>
            </a:r>
            <a:r>
              <a:rPr lang="zh-CN" altLang="en-US" sz="3800">
                <a:solidFill>
                  <a:schemeClr val="bg1"/>
                </a:solidFill>
                <a:ea typeface="宋体" panose="02010600030101010101" pitchFamily="2" charset="-122"/>
              </a:rPr>
              <a:t> 行为主义（进化主义）</a:t>
            </a: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1016000" y="2282825"/>
            <a:ext cx="7112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lnSpc>
                <a:spcPct val="110000"/>
              </a:lnSpc>
              <a:spcBef>
                <a:spcPct val="20000"/>
              </a:spcBef>
              <a:buClr>
                <a:schemeClr val="hlink"/>
              </a:buClr>
              <a:buSzPct val="70000"/>
              <a:buFont typeface="Wingdings" panose="05000000000000000000" pitchFamily="2" charset="2"/>
              <a:buNone/>
            </a:pPr>
            <a:r>
              <a:rPr lang="zh-CN" altLang="en-US" sz="4800">
                <a:solidFill>
                  <a:schemeClr val="tx1"/>
                </a:solidFill>
                <a:latin typeface="黑体" panose="02010609060101010101" pitchFamily="49" charset="-122"/>
              </a:rPr>
              <a:t>三  人工智能的分支领域</a:t>
            </a: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4" name="Rectangle 3"/>
          <p:cNvSpPr>
            <a:spLocks noGrp="1" noChangeArrowheads="1"/>
          </p:cNvSpPr>
          <p:nvPr>
            <p:ph idx="1"/>
          </p:nvPr>
        </p:nvSpPr>
        <p:spPr>
          <a:xfrm>
            <a:off x="774700" y="765175"/>
            <a:ext cx="7594600" cy="5400675"/>
          </a:xfrm>
        </p:spPr>
        <p:txBody>
          <a:bodyPr/>
          <a:lstStyle/>
          <a:p>
            <a:pPr marL="190500" indent="-190500" eaLnBrk="1" hangingPunct="1">
              <a:lnSpc>
                <a:spcPct val="170000"/>
              </a:lnSpc>
              <a:buFont typeface="Wingdings" panose="05000000000000000000" pitchFamily="2" charset="2"/>
              <a:buNone/>
            </a:pPr>
            <a:r>
              <a:rPr lang="zh-CN" altLang="en-US" sz="3600" b="1" smtClean="0">
                <a:solidFill>
                  <a:srgbClr val="CC3300"/>
                </a:solidFill>
                <a:latin typeface="Times New Roman" panose="02020603050405020304" pitchFamily="18" charset="0"/>
                <a:ea typeface="黑体" panose="02010609060101010101" pitchFamily="49" charset="-122"/>
              </a:rPr>
              <a:t>１ 机器感知</a:t>
            </a:r>
          </a:p>
          <a:p>
            <a:pPr marL="190500" indent="-190500" eaLnBrk="1" hangingPunct="1">
              <a:lnSpc>
                <a:spcPct val="170000"/>
              </a:lnSpc>
              <a:buClr>
                <a:srgbClr val="0000FF"/>
              </a:buClr>
            </a:pPr>
            <a:r>
              <a:rPr lang="zh-CN" altLang="en-US" b="1" smtClean="0">
                <a:latin typeface="楷体_GB2312" pitchFamily="49" charset="-122"/>
                <a:ea typeface="楷体_GB2312" pitchFamily="49" charset="-122"/>
              </a:rPr>
              <a:t> 计算机</a:t>
            </a:r>
            <a:r>
              <a:rPr lang="zh-CN" altLang="en-US" b="1" smtClean="0">
                <a:solidFill>
                  <a:srgbClr val="0000FF"/>
                </a:solidFill>
                <a:latin typeface="楷体_GB2312" pitchFamily="49" charset="-122"/>
                <a:ea typeface="楷体_GB2312" pitchFamily="49" charset="-122"/>
              </a:rPr>
              <a:t>直接</a:t>
            </a:r>
            <a:r>
              <a:rPr lang="zh-CN" altLang="en-US" b="1" smtClean="0">
                <a:solidFill>
                  <a:srgbClr val="0000FF"/>
                </a:solidFill>
                <a:latin typeface="宋体" panose="02010600030101010101" pitchFamily="2" charset="-122"/>
                <a:ea typeface="楷体_GB2312" pitchFamily="49" charset="-122"/>
              </a:rPr>
              <a:t>“</a:t>
            </a:r>
            <a:r>
              <a:rPr lang="zh-CN" altLang="en-US" b="1" smtClean="0">
                <a:solidFill>
                  <a:srgbClr val="0000FF"/>
                </a:solidFill>
                <a:latin typeface="楷体_GB2312" pitchFamily="49" charset="-122"/>
                <a:ea typeface="楷体_GB2312" pitchFamily="49" charset="-122"/>
              </a:rPr>
              <a:t>感觉</a:t>
            </a:r>
            <a:r>
              <a:rPr lang="zh-CN" altLang="en-US" b="1" smtClean="0">
                <a:solidFill>
                  <a:srgbClr val="0000FF"/>
                </a:solidFill>
                <a:latin typeface="宋体" panose="02010600030101010101" pitchFamily="2" charset="-122"/>
                <a:ea typeface="楷体_GB2312" pitchFamily="49" charset="-122"/>
              </a:rPr>
              <a:t>”</a:t>
            </a:r>
            <a:r>
              <a:rPr lang="zh-CN" altLang="en-US" b="1" smtClean="0">
                <a:solidFill>
                  <a:srgbClr val="0000FF"/>
                </a:solidFill>
                <a:latin typeface="楷体_GB2312" pitchFamily="49" charset="-122"/>
                <a:ea typeface="楷体_GB2312" pitchFamily="49" charset="-122"/>
              </a:rPr>
              <a:t>周围世界</a:t>
            </a:r>
            <a:r>
              <a:rPr lang="zh-CN" altLang="en-US" b="1" smtClean="0">
                <a:latin typeface="楷体_GB2312" pitchFamily="49" charset="-122"/>
                <a:ea typeface="楷体_GB2312" pitchFamily="49" charset="-122"/>
              </a:rPr>
              <a:t>。具体地说就是计算机象人一样通过</a:t>
            </a:r>
            <a:r>
              <a:rPr lang="zh-CN" altLang="en-US" b="1" smtClean="0">
                <a:latin typeface="宋体" panose="02010600030101010101" pitchFamily="2" charset="-122"/>
                <a:ea typeface="楷体_GB2312" pitchFamily="49" charset="-122"/>
              </a:rPr>
              <a:t>“</a:t>
            </a:r>
            <a:r>
              <a:rPr lang="zh-CN" altLang="en-US" b="1" smtClean="0">
                <a:latin typeface="楷体_GB2312" pitchFamily="49" charset="-122"/>
                <a:ea typeface="楷体_GB2312" pitchFamily="49" charset="-122"/>
              </a:rPr>
              <a:t>感觉器官</a:t>
            </a:r>
            <a:r>
              <a:rPr lang="zh-CN" altLang="en-US" b="1" smtClean="0">
                <a:latin typeface="宋体" panose="02010600030101010101" pitchFamily="2" charset="-122"/>
                <a:ea typeface="楷体_GB2312" pitchFamily="49" charset="-122"/>
              </a:rPr>
              <a:t>”</a:t>
            </a:r>
            <a:r>
              <a:rPr lang="zh-CN" altLang="en-US" b="1" smtClean="0">
                <a:latin typeface="楷体_GB2312" pitchFamily="49" charset="-122"/>
                <a:ea typeface="楷体_GB2312" pitchFamily="49" charset="-122"/>
              </a:rPr>
              <a:t>直接从外界获取信息。</a:t>
            </a:r>
          </a:p>
          <a:p>
            <a:pPr marL="190500" indent="-190500" eaLnBrk="1" hangingPunct="1">
              <a:lnSpc>
                <a:spcPct val="170000"/>
              </a:lnSpc>
              <a:buClr>
                <a:srgbClr val="0000FF"/>
              </a:buClr>
            </a:pPr>
            <a:r>
              <a:rPr lang="zh-CN" altLang="en-US" b="1" smtClean="0">
                <a:ea typeface="楷体_GB2312" pitchFamily="49" charset="-122"/>
              </a:rPr>
              <a:t> 机器感知可分为</a:t>
            </a:r>
            <a:r>
              <a:rPr lang="zh-CN" altLang="en-US" b="1" smtClean="0">
                <a:solidFill>
                  <a:srgbClr val="0000FF"/>
                </a:solidFill>
                <a:ea typeface="楷体_GB2312" pitchFamily="49" charset="-122"/>
              </a:rPr>
              <a:t>机器视觉、机器听觉</a:t>
            </a:r>
            <a:r>
              <a:rPr lang="zh-CN" altLang="en-US" b="1" smtClean="0">
                <a:ea typeface="楷体_GB2312" pitchFamily="49" charset="-122"/>
              </a:rPr>
              <a:t>等分支课题，属于</a:t>
            </a:r>
            <a:r>
              <a:rPr lang="zh-CN" altLang="en-US" b="1" smtClean="0">
                <a:solidFill>
                  <a:srgbClr val="0000FF"/>
                </a:solidFill>
                <a:ea typeface="楷体_GB2312" pitchFamily="49" charset="-122"/>
              </a:rPr>
              <a:t>模式识别</a:t>
            </a:r>
            <a:r>
              <a:rPr lang="zh-CN" altLang="en-US" b="1" smtClean="0">
                <a:ea typeface="楷体_GB2312" pitchFamily="49" charset="-122"/>
              </a:rPr>
              <a:t>学科领域。</a:t>
            </a:r>
          </a:p>
        </p:txBody>
      </p:sp>
      <p:sp>
        <p:nvSpPr>
          <p:cNvPr id="69635"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3.1</a:t>
            </a:r>
            <a:r>
              <a:rPr lang="zh-CN" altLang="en-US" sz="3800">
                <a:solidFill>
                  <a:schemeClr val="bg1"/>
                </a:solidFill>
                <a:ea typeface="宋体" panose="02010600030101010101" pitchFamily="2" charset="-122"/>
              </a:rPr>
              <a:t> 基于脑功能模拟的领域划分</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8" name="Rectangle 2"/>
          <p:cNvSpPr>
            <a:spLocks noGrp="1" noChangeArrowheads="1"/>
          </p:cNvSpPr>
          <p:nvPr>
            <p:ph idx="1"/>
          </p:nvPr>
        </p:nvSpPr>
        <p:spPr>
          <a:xfrm>
            <a:off x="815975" y="1090613"/>
            <a:ext cx="7512050" cy="4872037"/>
          </a:xfrm>
        </p:spPr>
        <p:txBody>
          <a:bodyPr/>
          <a:lstStyle/>
          <a:p>
            <a:pPr marL="0" indent="0" eaLnBrk="1" hangingPunct="1">
              <a:lnSpc>
                <a:spcPct val="200000"/>
              </a:lnSpc>
              <a:buFont typeface="Wingdings" panose="05000000000000000000" pitchFamily="2" charset="2"/>
              <a:buNone/>
            </a:pPr>
            <a:r>
              <a:rPr lang="zh-CN" altLang="en-US" b="1" smtClean="0">
                <a:solidFill>
                  <a:srgbClr val="FF0000"/>
                </a:solidFill>
                <a:latin typeface="楷体_GB2312" pitchFamily="49" charset="-122"/>
                <a:ea typeface="楷体_GB2312" pitchFamily="49" charset="-122"/>
              </a:rPr>
              <a:t>模式：</a:t>
            </a:r>
            <a:r>
              <a:rPr lang="zh-CN" altLang="en-US" b="1" smtClean="0">
                <a:latin typeface="楷体_GB2312" pitchFamily="49" charset="-122"/>
                <a:ea typeface="楷体_GB2312" pitchFamily="49" charset="-122"/>
              </a:rPr>
              <a:t>本意是指完美无缺的供模仿的一些</a:t>
            </a:r>
            <a:r>
              <a:rPr lang="zh-CN" altLang="en-US" b="1" smtClean="0">
                <a:solidFill>
                  <a:srgbClr val="0000FF"/>
                </a:solidFill>
                <a:latin typeface="楷体_GB2312" pitchFamily="49" charset="-122"/>
                <a:ea typeface="楷体_GB2312" pitchFamily="49" charset="-122"/>
              </a:rPr>
              <a:t>标本</a:t>
            </a:r>
            <a:r>
              <a:rPr lang="zh-CN" altLang="en-US" b="1" smtClean="0">
                <a:latin typeface="楷体_GB2312" pitchFamily="49" charset="-122"/>
                <a:ea typeface="楷体_GB2312" pitchFamily="49" charset="-122"/>
              </a:rPr>
              <a:t>。 </a:t>
            </a:r>
          </a:p>
          <a:p>
            <a:pPr marL="0" indent="0" eaLnBrk="1" hangingPunct="1">
              <a:lnSpc>
                <a:spcPct val="200000"/>
              </a:lnSpc>
              <a:buFont typeface="Wingdings" panose="05000000000000000000" pitchFamily="2" charset="2"/>
              <a:buNone/>
            </a:pPr>
            <a:r>
              <a:rPr lang="zh-CN" altLang="en-US" b="1" smtClean="0">
                <a:solidFill>
                  <a:srgbClr val="FF0000"/>
                </a:solidFill>
                <a:latin typeface="楷体_GB2312" pitchFamily="49" charset="-122"/>
                <a:ea typeface="楷体_GB2312" pitchFamily="49" charset="-122"/>
              </a:rPr>
              <a:t>模式识别：</a:t>
            </a:r>
            <a:r>
              <a:rPr lang="zh-CN" altLang="en-US" b="1" smtClean="0">
                <a:latin typeface="楷体_GB2312" pitchFamily="49" charset="-122"/>
                <a:ea typeface="楷体_GB2312" pitchFamily="49" charset="-122"/>
              </a:rPr>
              <a:t>识别出给定物体所模仿的标本。</a:t>
            </a:r>
            <a:r>
              <a:rPr lang="zh-CN" altLang="en-US" b="1" smtClean="0">
                <a:solidFill>
                  <a:schemeClr val="accent2"/>
                </a:solidFill>
                <a:latin typeface="华文新魏" panose="02010800040101010101" pitchFamily="2" charset="-122"/>
                <a:ea typeface="华文新魏" panose="02010800040101010101" pitchFamily="2" charset="-122"/>
              </a:rPr>
              <a:t> </a:t>
            </a:r>
          </a:p>
          <a:p>
            <a:pPr marL="0" indent="0" eaLnBrk="1" hangingPunct="1">
              <a:lnSpc>
                <a:spcPct val="200000"/>
              </a:lnSpc>
              <a:buFont typeface="Wingdings" panose="05000000000000000000" pitchFamily="2" charset="2"/>
              <a:buNone/>
            </a:pPr>
            <a:r>
              <a:rPr lang="zh-CN" altLang="en-US" b="1" smtClean="0">
                <a:solidFill>
                  <a:srgbClr val="FF0000"/>
                </a:solidFill>
                <a:latin typeface="楷体_GB2312" pitchFamily="49" charset="-122"/>
                <a:ea typeface="楷体_GB2312" pitchFamily="49" charset="-122"/>
              </a:rPr>
              <a:t>计算机模式识别：</a:t>
            </a:r>
            <a:r>
              <a:rPr lang="zh-CN" altLang="en-US" b="1" smtClean="0">
                <a:latin typeface="楷体_GB2312" pitchFamily="49" charset="-122"/>
                <a:ea typeface="楷体_GB2312" pitchFamily="49" charset="-122"/>
              </a:rPr>
              <a:t>就是使一个计算机系统具有模拟人类通过感官接受外界信息、识别和理解周围环境的感知能力。</a:t>
            </a:r>
          </a:p>
          <a:p>
            <a:pPr marL="0" indent="0" eaLnBrk="1" hangingPunct="1">
              <a:lnSpc>
                <a:spcPct val="150000"/>
              </a:lnSpc>
              <a:buFont typeface="Wingdings" panose="05000000000000000000" pitchFamily="2" charset="2"/>
              <a:buNone/>
            </a:pPr>
            <a:endParaRPr lang="zh-CN" altLang="en-US" b="1" smtClean="0">
              <a:solidFill>
                <a:schemeClr val="accent2"/>
              </a:solidFill>
              <a:latin typeface="华文新魏" panose="02010800040101010101" pitchFamily="2" charset="-122"/>
              <a:ea typeface="华文新魏" panose="02010800040101010101" pitchFamily="2" charset="-122"/>
            </a:endParaRPr>
          </a:p>
        </p:txBody>
      </p:sp>
      <p:sp>
        <p:nvSpPr>
          <p:cNvPr id="70659"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3.1</a:t>
            </a:r>
            <a:r>
              <a:rPr lang="zh-CN" altLang="en-US" sz="3800">
                <a:solidFill>
                  <a:schemeClr val="bg1"/>
                </a:solidFill>
                <a:ea typeface="宋体" panose="02010600030101010101" pitchFamily="2" charset="-122"/>
              </a:rPr>
              <a:t> 基于脑功能模拟的领域划分</a:t>
            </a: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idx="1"/>
          </p:nvPr>
        </p:nvSpPr>
        <p:spPr>
          <a:xfrm>
            <a:off x="1016000" y="1044575"/>
            <a:ext cx="7112000" cy="5400675"/>
          </a:xfrm>
        </p:spPr>
        <p:txBody>
          <a:bodyPr/>
          <a:lstStyle/>
          <a:p>
            <a:pPr marL="0" indent="0" eaLnBrk="1" hangingPunct="1">
              <a:lnSpc>
                <a:spcPct val="210000"/>
              </a:lnSpc>
              <a:buFont typeface="Wingdings" panose="05000000000000000000" pitchFamily="2" charset="2"/>
              <a:buNone/>
            </a:pPr>
            <a:r>
              <a:rPr lang="zh-CN" altLang="en-US" b="1" smtClean="0">
                <a:solidFill>
                  <a:srgbClr val="FF0000"/>
                </a:solidFill>
                <a:latin typeface="楷体_GB2312" pitchFamily="49" charset="-122"/>
                <a:ea typeface="楷体_GB2312" pitchFamily="49" charset="-122"/>
              </a:rPr>
              <a:t>模式识别的主要目标：</a:t>
            </a:r>
          </a:p>
          <a:p>
            <a:pPr marL="0" indent="0" eaLnBrk="1" hangingPunct="1">
              <a:lnSpc>
                <a:spcPct val="210000"/>
              </a:lnSpc>
              <a:buFont typeface="Wingdings" panose="05000000000000000000" pitchFamily="2" charset="2"/>
              <a:buNone/>
            </a:pPr>
            <a:r>
              <a:rPr lang="zh-CN" altLang="en-US" b="1" smtClean="0">
                <a:latin typeface="楷体_GB2312" pitchFamily="49" charset="-122"/>
                <a:ea typeface="楷体_GB2312" pitchFamily="49" charset="-122"/>
              </a:rPr>
              <a:t>    就是用计算机来模拟人的各种识别能力，当前主要对视觉能力和听觉能力的模拟，并主要集中于</a:t>
            </a:r>
            <a:r>
              <a:rPr lang="zh-CN" altLang="en-US" b="1" smtClean="0">
                <a:solidFill>
                  <a:srgbClr val="0000FF"/>
                </a:solidFill>
                <a:latin typeface="楷体_GB2312" pitchFamily="49" charset="-122"/>
                <a:ea typeface="楷体_GB2312" pitchFamily="49" charset="-122"/>
              </a:rPr>
              <a:t>图形图像识别和语音识别</a:t>
            </a:r>
            <a:r>
              <a:rPr lang="zh-CN" altLang="en-US" b="1" smtClean="0">
                <a:latin typeface="楷体_GB2312" pitchFamily="49" charset="-122"/>
                <a:ea typeface="楷体_GB2312" pitchFamily="49" charset="-122"/>
              </a:rPr>
              <a:t>上。</a:t>
            </a:r>
          </a:p>
        </p:txBody>
      </p:sp>
      <p:sp>
        <p:nvSpPr>
          <p:cNvPr id="71683"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3.1</a:t>
            </a:r>
            <a:r>
              <a:rPr lang="zh-CN" altLang="en-US" sz="3800">
                <a:solidFill>
                  <a:schemeClr val="bg1"/>
                </a:solidFill>
                <a:ea typeface="宋体" panose="02010600030101010101" pitchFamily="2" charset="-122"/>
              </a:rPr>
              <a:t> 基于脑功能模拟的领域划分</a:t>
            </a: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p:cNvSpPr txBox="1">
            <a:spLocks noChangeArrowheads="1"/>
          </p:cNvSpPr>
          <p:nvPr/>
        </p:nvSpPr>
        <p:spPr bwMode="auto">
          <a:xfrm>
            <a:off x="762000" y="1293813"/>
            <a:ext cx="7620000" cy="448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lnSpc>
                <a:spcPct val="160000"/>
              </a:lnSpc>
              <a:spcBef>
                <a:spcPct val="20000"/>
              </a:spcBef>
              <a:buClr>
                <a:schemeClr val="folHlink"/>
              </a:buClr>
              <a:buSzPct val="60000"/>
              <a:buFont typeface="Wingdings" panose="05000000000000000000" pitchFamily="2" charset="2"/>
              <a:buNone/>
            </a:pPr>
            <a:r>
              <a:rPr lang="zh-CN" altLang="en-US" sz="2800">
                <a:solidFill>
                  <a:srgbClr val="FF3300"/>
                </a:solidFill>
                <a:latin typeface="楷体_GB2312" pitchFamily="49" charset="-122"/>
                <a:ea typeface="楷体_GB2312" pitchFamily="49" charset="-122"/>
              </a:rPr>
              <a:t>图形图像识别：</a:t>
            </a:r>
            <a:r>
              <a:rPr lang="zh-CN" altLang="en-US" sz="2800">
                <a:solidFill>
                  <a:schemeClr val="tx1"/>
                </a:solidFill>
                <a:latin typeface="楷体_GB2312" pitchFamily="49" charset="-122"/>
                <a:ea typeface="楷体_GB2312" pitchFamily="49" charset="-122"/>
              </a:rPr>
              <a:t>主要是研究各种图形图像（如文字、符号、图形、图像和照片等）的分类，这方面的技术已经进入到使用阶段。典型应用：</a:t>
            </a:r>
          </a:p>
          <a:p>
            <a:pPr eaLnBrk="1" hangingPunct="1">
              <a:lnSpc>
                <a:spcPct val="160000"/>
              </a:lnSpc>
              <a:spcBef>
                <a:spcPct val="20000"/>
              </a:spcBef>
              <a:buClr>
                <a:schemeClr val="folHlink"/>
              </a:buClr>
              <a:buSzPct val="60000"/>
              <a:buFont typeface="Wingdings" panose="05000000000000000000" pitchFamily="2" charset="2"/>
              <a:buNone/>
            </a:pPr>
            <a:r>
              <a:rPr lang="zh-CN" altLang="en-US" sz="2800">
                <a:solidFill>
                  <a:schemeClr val="tx1"/>
                </a:solidFill>
                <a:latin typeface="Times New Roman" panose="02020603050405020304" pitchFamily="18" charset="0"/>
                <a:ea typeface="宋体" panose="02010600030101010101" pitchFamily="2" charset="-122"/>
              </a:rPr>
              <a:t>   1. 刷脸支付</a:t>
            </a:r>
          </a:p>
          <a:p>
            <a:pPr eaLnBrk="1" hangingPunct="1">
              <a:lnSpc>
                <a:spcPct val="160000"/>
              </a:lnSpc>
              <a:spcBef>
                <a:spcPct val="20000"/>
              </a:spcBef>
              <a:buClr>
                <a:schemeClr val="folHlink"/>
              </a:buClr>
              <a:buSzPct val="60000"/>
              <a:buFont typeface="Wingdings" panose="05000000000000000000" pitchFamily="2" charset="2"/>
              <a:buNone/>
            </a:pPr>
            <a:r>
              <a:rPr lang="zh-CN" altLang="en-US" sz="2800">
                <a:solidFill>
                  <a:schemeClr val="tx1"/>
                </a:solidFill>
                <a:latin typeface="Times New Roman" panose="02020603050405020304" pitchFamily="18" charset="0"/>
                <a:ea typeface="宋体" panose="02010600030101010101" pitchFamily="2" charset="-122"/>
              </a:rPr>
              <a:t>   2. 高速智能收费</a:t>
            </a:r>
          </a:p>
          <a:p>
            <a:pPr eaLnBrk="1" hangingPunct="1">
              <a:lnSpc>
                <a:spcPct val="160000"/>
              </a:lnSpc>
              <a:spcBef>
                <a:spcPct val="20000"/>
              </a:spcBef>
              <a:buClr>
                <a:schemeClr val="folHlink"/>
              </a:buClr>
              <a:buSzPct val="60000"/>
              <a:buFont typeface="Wingdings" panose="05000000000000000000" pitchFamily="2" charset="2"/>
              <a:buNone/>
            </a:pPr>
            <a:r>
              <a:rPr lang="zh-CN" altLang="en-US" sz="2800">
                <a:solidFill>
                  <a:schemeClr val="tx1"/>
                </a:solidFill>
                <a:latin typeface="Times New Roman" panose="02020603050405020304" pitchFamily="18" charset="0"/>
                <a:ea typeface="宋体" panose="02010600030101010101" pitchFamily="2" charset="-122"/>
              </a:rPr>
              <a:t>   3. 手写输入</a:t>
            </a:r>
          </a:p>
        </p:txBody>
      </p:sp>
      <p:sp>
        <p:nvSpPr>
          <p:cNvPr id="72707"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3.1</a:t>
            </a:r>
            <a:r>
              <a:rPr lang="zh-CN" altLang="en-US" sz="3800">
                <a:solidFill>
                  <a:schemeClr val="bg1"/>
                </a:solidFill>
                <a:ea typeface="宋体" panose="02010600030101010101" pitchFamily="2" charset="-122"/>
              </a:rPr>
              <a:t> 基于脑功能模拟的领域划分</a:t>
            </a: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p:cNvSpPr txBox="1">
            <a:spLocks noChangeArrowheads="1"/>
          </p:cNvSpPr>
          <p:nvPr/>
        </p:nvSpPr>
        <p:spPr bwMode="auto">
          <a:xfrm>
            <a:off x="762000" y="1300163"/>
            <a:ext cx="7620000" cy="448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lnSpc>
                <a:spcPct val="160000"/>
              </a:lnSpc>
              <a:spcBef>
                <a:spcPct val="20000"/>
              </a:spcBef>
              <a:buClr>
                <a:schemeClr val="folHlink"/>
              </a:buClr>
              <a:buSzPct val="60000"/>
              <a:buFont typeface="Wingdings" panose="05000000000000000000" pitchFamily="2" charset="2"/>
              <a:buNone/>
            </a:pPr>
            <a:r>
              <a:rPr lang="zh-CN" altLang="en-US" sz="2800">
                <a:solidFill>
                  <a:srgbClr val="FF3300"/>
                </a:solidFill>
                <a:latin typeface="楷体_GB2312" pitchFamily="49" charset="-122"/>
                <a:ea typeface="楷体_GB2312" pitchFamily="49" charset="-122"/>
              </a:rPr>
              <a:t>语音识别：</a:t>
            </a:r>
            <a:r>
              <a:rPr lang="zh-CN" altLang="en-US" sz="2800">
                <a:solidFill>
                  <a:schemeClr val="tx1"/>
                </a:solidFill>
                <a:latin typeface="楷体_GB2312" pitchFamily="49" charset="-122"/>
                <a:ea typeface="楷体_GB2312" pitchFamily="49" charset="-122"/>
              </a:rPr>
              <a:t>主要是研究各种语音的分类。近年来发展很快，已经有商品化的产品面市</a:t>
            </a:r>
            <a:r>
              <a:rPr lang="zh-CN" altLang="en-US" sz="2800">
                <a:solidFill>
                  <a:schemeClr val="tx1"/>
                </a:solidFill>
                <a:latin typeface="Times New Roman" panose="02020603050405020304" pitchFamily="18" charset="0"/>
                <a:ea typeface="宋体" panose="02010600030101010101" pitchFamily="2" charset="-122"/>
              </a:rPr>
              <a:t>。典型应用：</a:t>
            </a:r>
          </a:p>
          <a:p>
            <a:pPr eaLnBrk="1" hangingPunct="1">
              <a:lnSpc>
                <a:spcPct val="160000"/>
              </a:lnSpc>
              <a:spcBef>
                <a:spcPct val="20000"/>
              </a:spcBef>
              <a:buClr>
                <a:schemeClr val="folHlink"/>
              </a:buClr>
              <a:buSzPct val="60000"/>
              <a:buFont typeface="Wingdings" panose="05000000000000000000" pitchFamily="2" charset="2"/>
              <a:buNone/>
            </a:pPr>
            <a:r>
              <a:rPr lang="zh-CN" altLang="en-US" sz="2800">
                <a:solidFill>
                  <a:schemeClr val="tx1"/>
                </a:solidFill>
                <a:latin typeface="Times New Roman" panose="02020603050405020304" pitchFamily="18" charset="0"/>
                <a:ea typeface="宋体" panose="02010600030101010101" pitchFamily="2" charset="-122"/>
              </a:rPr>
              <a:t>   1.聊天（语音）机器人</a:t>
            </a:r>
          </a:p>
          <a:p>
            <a:pPr eaLnBrk="1" hangingPunct="1">
              <a:lnSpc>
                <a:spcPct val="160000"/>
              </a:lnSpc>
              <a:spcBef>
                <a:spcPct val="20000"/>
              </a:spcBef>
              <a:buClr>
                <a:schemeClr val="folHlink"/>
              </a:buClr>
              <a:buSzPct val="60000"/>
              <a:buFont typeface="Wingdings" panose="05000000000000000000" pitchFamily="2" charset="2"/>
              <a:buNone/>
            </a:pPr>
            <a:r>
              <a:rPr lang="zh-CN" altLang="en-US" sz="2800">
                <a:solidFill>
                  <a:schemeClr val="tx1"/>
                </a:solidFill>
                <a:latin typeface="Times New Roman" panose="02020603050405020304" pitchFamily="18" charset="0"/>
                <a:ea typeface="宋体" panose="02010600030101010101" pitchFamily="2" charset="-122"/>
              </a:rPr>
              <a:t>   2. 语音自动导游系统</a:t>
            </a:r>
          </a:p>
          <a:p>
            <a:pPr eaLnBrk="1" hangingPunct="1">
              <a:lnSpc>
                <a:spcPct val="160000"/>
              </a:lnSpc>
              <a:spcBef>
                <a:spcPct val="20000"/>
              </a:spcBef>
              <a:buClr>
                <a:schemeClr val="folHlink"/>
              </a:buClr>
              <a:buSzPct val="60000"/>
              <a:buFont typeface="Wingdings" panose="05000000000000000000" pitchFamily="2" charset="2"/>
              <a:buNone/>
            </a:pPr>
            <a:r>
              <a:rPr lang="zh-CN" altLang="en-US" sz="2800">
                <a:solidFill>
                  <a:schemeClr val="tx1"/>
                </a:solidFill>
                <a:latin typeface="Times New Roman" panose="02020603050405020304" pitchFamily="18" charset="0"/>
                <a:ea typeface="宋体" panose="02010600030101010101" pitchFamily="2" charset="-122"/>
              </a:rPr>
              <a:t>   </a:t>
            </a:r>
            <a:r>
              <a:rPr lang="en-US" altLang="zh-CN" sz="2800">
                <a:solidFill>
                  <a:schemeClr val="tx1"/>
                </a:solidFill>
                <a:latin typeface="Times New Roman" panose="02020603050405020304" pitchFamily="18" charset="0"/>
              </a:rPr>
              <a:t>3.</a:t>
            </a:r>
            <a:r>
              <a:rPr lang="zh-CN" altLang="en-US" sz="2800">
                <a:solidFill>
                  <a:schemeClr val="tx1"/>
                </a:solidFill>
                <a:latin typeface="Times New Roman" panose="02020603050405020304" pitchFamily="18" charset="0"/>
                <a:ea typeface="宋体" panose="02010600030101010101" pitchFamily="2" charset="-122"/>
              </a:rPr>
              <a:t>语音拨号</a:t>
            </a:r>
          </a:p>
        </p:txBody>
      </p:sp>
      <p:sp>
        <p:nvSpPr>
          <p:cNvPr id="73731"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3.1</a:t>
            </a:r>
            <a:r>
              <a:rPr lang="zh-CN" altLang="en-US" sz="3800">
                <a:solidFill>
                  <a:schemeClr val="bg1"/>
                </a:solidFill>
                <a:ea typeface="宋体" panose="02010600030101010101" pitchFamily="2" charset="-122"/>
              </a:rPr>
              <a:t> 基于脑功能模拟的领域划分</a:t>
            </a: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754" name="Rectangle 3"/>
          <p:cNvSpPr>
            <a:spLocks noGrp="1" noChangeArrowheads="1"/>
          </p:cNvSpPr>
          <p:nvPr>
            <p:ph idx="1"/>
          </p:nvPr>
        </p:nvSpPr>
        <p:spPr>
          <a:xfrm>
            <a:off x="777875" y="862013"/>
            <a:ext cx="7588250" cy="5400675"/>
          </a:xfrm>
        </p:spPr>
        <p:txBody>
          <a:bodyPr/>
          <a:lstStyle/>
          <a:p>
            <a:pPr marL="381000" indent="-381000" algn="ctr" eaLnBrk="1" hangingPunct="1">
              <a:lnSpc>
                <a:spcPct val="140000"/>
              </a:lnSpc>
              <a:buFont typeface="Wingdings" panose="05000000000000000000" pitchFamily="2" charset="2"/>
              <a:buNone/>
            </a:pPr>
            <a:r>
              <a:rPr lang="zh-CN" altLang="en-US" sz="3200" b="1" smtClean="0">
                <a:solidFill>
                  <a:srgbClr val="2D2D8A"/>
                </a:solidFill>
                <a:latin typeface="Times New Roman" panose="02020603050405020304" pitchFamily="18" charset="0"/>
              </a:rPr>
              <a:t>模式识别的过程</a:t>
            </a:r>
            <a:endParaRPr lang="en-US" altLang="zh-CN" sz="3200" b="1" smtClean="0">
              <a:solidFill>
                <a:srgbClr val="2D2D8A"/>
              </a:solidFill>
              <a:latin typeface="Times New Roman" panose="02020603050405020304" pitchFamily="18" charset="0"/>
            </a:endParaRPr>
          </a:p>
          <a:p>
            <a:pPr marL="381000" indent="-381000" eaLnBrk="1" hangingPunct="1">
              <a:lnSpc>
                <a:spcPct val="140000"/>
              </a:lnSpc>
              <a:buFont typeface="Wingdings" panose="05000000000000000000" pitchFamily="2" charset="2"/>
              <a:buNone/>
            </a:pPr>
            <a:r>
              <a:rPr lang="en-US" altLang="zh-CN" b="1" smtClean="0">
                <a:solidFill>
                  <a:srgbClr val="2D2D8A"/>
                </a:solidFill>
                <a:latin typeface="Times New Roman" panose="02020603050405020304" pitchFamily="18" charset="0"/>
              </a:rPr>
              <a:t>1.</a:t>
            </a:r>
            <a:r>
              <a:rPr lang="zh-CN" altLang="en-US" b="1" smtClean="0">
                <a:solidFill>
                  <a:srgbClr val="2D2D8A"/>
                </a:solidFill>
                <a:latin typeface="Times New Roman" panose="02020603050405020304" pitchFamily="18" charset="0"/>
              </a:rPr>
              <a:t>将摄像机、送话器或其他传感器接受到外界信息转变成电信号；</a:t>
            </a:r>
          </a:p>
          <a:p>
            <a:pPr marL="381000" indent="-381000" eaLnBrk="1" hangingPunct="1">
              <a:lnSpc>
                <a:spcPct val="140000"/>
              </a:lnSpc>
              <a:buFont typeface="Wingdings" panose="05000000000000000000" pitchFamily="2" charset="2"/>
              <a:buNone/>
            </a:pPr>
            <a:r>
              <a:rPr lang="zh-CN" altLang="en-US" b="1" smtClean="0">
                <a:solidFill>
                  <a:srgbClr val="2D2D8A"/>
                </a:solidFill>
                <a:latin typeface="Times New Roman" panose="02020603050405020304" pitchFamily="18" charset="0"/>
              </a:rPr>
              <a:t>2.计算机再对这些电信号进行处理得到输入信号模式</a:t>
            </a:r>
            <a:r>
              <a:rPr lang="en-US" altLang="zh-CN" b="1" smtClean="0">
                <a:solidFill>
                  <a:srgbClr val="2D2D8A"/>
                </a:solidFill>
                <a:latin typeface="Times New Roman" panose="02020603050405020304" pitchFamily="18" charset="0"/>
              </a:rPr>
              <a:t>P</a:t>
            </a:r>
            <a:r>
              <a:rPr lang="zh-CN" altLang="en-US" b="1" smtClean="0">
                <a:solidFill>
                  <a:srgbClr val="2D2D8A"/>
                </a:solidFill>
                <a:latin typeface="Times New Roman" panose="02020603050405020304" pitchFamily="18" charset="0"/>
              </a:rPr>
              <a:t>；</a:t>
            </a:r>
          </a:p>
          <a:p>
            <a:pPr marL="381000" indent="-381000" eaLnBrk="1" hangingPunct="1">
              <a:lnSpc>
                <a:spcPct val="140000"/>
              </a:lnSpc>
              <a:buFont typeface="Wingdings" panose="05000000000000000000" pitchFamily="2" charset="2"/>
              <a:buNone/>
            </a:pPr>
            <a:r>
              <a:rPr lang="zh-CN" altLang="en-US" b="1" smtClean="0">
                <a:solidFill>
                  <a:srgbClr val="2D2D8A"/>
                </a:solidFill>
                <a:latin typeface="Times New Roman" panose="02020603050405020304" pitchFamily="18" charset="0"/>
              </a:rPr>
              <a:t>3.将输入信号模式</a:t>
            </a:r>
            <a:r>
              <a:rPr lang="en-US" altLang="zh-CN" b="1" smtClean="0">
                <a:solidFill>
                  <a:srgbClr val="2D2D8A"/>
                </a:solidFill>
                <a:latin typeface="Times New Roman" panose="02020603050405020304" pitchFamily="18" charset="0"/>
              </a:rPr>
              <a:t>P</a:t>
            </a:r>
            <a:r>
              <a:rPr lang="zh-CN" altLang="en-US" b="1" smtClean="0">
                <a:solidFill>
                  <a:srgbClr val="2D2D8A"/>
                </a:solidFill>
                <a:latin typeface="Times New Roman" panose="02020603050405020304" pitchFamily="18" charset="0"/>
              </a:rPr>
              <a:t>与计算机中原有的各个标准模式进行比较，完成对输入信息的分类识别工作。</a:t>
            </a:r>
          </a:p>
          <a:p>
            <a:pPr marL="381000" indent="-381000" eaLnBrk="1" hangingPunct="1">
              <a:buFont typeface="Wingdings" panose="05000000000000000000" pitchFamily="2" charset="2"/>
              <a:buNone/>
            </a:pPr>
            <a:endParaRPr lang="zh-CN" altLang="en-US" b="1" smtClean="0">
              <a:solidFill>
                <a:srgbClr val="2D2D8A"/>
              </a:solidFill>
              <a:latin typeface="Times New Roman" panose="02020603050405020304" pitchFamily="18" charset="0"/>
            </a:endParaRPr>
          </a:p>
        </p:txBody>
      </p:sp>
      <p:sp>
        <p:nvSpPr>
          <p:cNvPr id="74755"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3.1</a:t>
            </a:r>
            <a:r>
              <a:rPr lang="zh-CN" altLang="en-US" sz="3800">
                <a:solidFill>
                  <a:schemeClr val="bg1"/>
                </a:solidFill>
                <a:ea typeface="宋体" panose="02010600030101010101" pitchFamily="2" charset="-122"/>
              </a:rPr>
              <a:t> 基于脑功能模拟的领域划分</a:t>
            </a: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
          <p:cNvSpPr>
            <a:spLocks noGrp="1" noChangeArrowheads="1"/>
          </p:cNvSpPr>
          <p:nvPr>
            <p:ph idx="1"/>
          </p:nvPr>
        </p:nvSpPr>
        <p:spPr>
          <a:xfrm>
            <a:off x="774700" y="765175"/>
            <a:ext cx="7594600" cy="5400675"/>
          </a:xfrm>
        </p:spPr>
        <p:txBody>
          <a:bodyPr/>
          <a:lstStyle/>
          <a:p>
            <a:pPr marL="190500" indent="-190500" eaLnBrk="1" hangingPunct="1">
              <a:lnSpc>
                <a:spcPct val="160000"/>
              </a:lnSpc>
              <a:buFont typeface="Wingdings" panose="05000000000000000000" pitchFamily="2" charset="2"/>
              <a:buNone/>
            </a:pPr>
            <a:r>
              <a:rPr lang="en-US" altLang="zh-CN" sz="3600" b="1" smtClean="0">
                <a:solidFill>
                  <a:srgbClr val="CC3300"/>
                </a:solidFill>
                <a:latin typeface="Times New Roman" panose="02020603050405020304" pitchFamily="18" charset="0"/>
                <a:ea typeface="黑体" panose="02010609060101010101" pitchFamily="49" charset="-122"/>
              </a:rPr>
              <a:t>2</a:t>
            </a:r>
            <a:r>
              <a:rPr lang="zh-CN" altLang="en-US" sz="3600" b="1" smtClean="0">
                <a:solidFill>
                  <a:srgbClr val="CC3300"/>
                </a:solidFill>
                <a:latin typeface="Times New Roman" panose="02020603050405020304" pitchFamily="18" charset="0"/>
                <a:ea typeface="黑体" panose="02010609060101010101" pitchFamily="49" charset="-122"/>
              </a:rPr>
              <a:t> 机器联想</a:t>
            </a:r>
          </a:p>
          <a:p>
            <a:pPr marL="190500" indent="-190500" eaLnBrk="1" hangingPunct="1">
              <a:lnSpc>
                <a:spcPct val="160000"/>
              </a:lnSpc>
              <a:buClr>
                <a:srgbClr val="0000FF"/>
              </a:buClr>
            </a:pPr>
            <a:r>
              <a:rPr lang="zh-CN" altLang="en-US" b="1" smtClean="0">
                <a:latin typeface="楷体_GB2312" pitchFamily="49" charset="-122"/>
                <a:ea typeface="楷体_GB2312" pitchFamily="49" charset="-122"/>
              </a:rPr>
              <a:t> </a:t>
            </a:r>
            <a:r>
              <a:rPr lang="zh-CN" altLang="en-US" b="1" smtClean="0">
                <a:solidFill>
                  <a:srgbClr val="0000FF"/>
                </a:solidFill>
                <a:latin typeface="楷体_GB2312" pitchFamily="49" charset="-122"/>
                <a:ea typeface="楷体_GB2312" pitchFamily="49" charset="-122"/>
              </a:rPr>
              <a:t>人脑的联想指对事情的一种记忆和想象力。</a:t>
            </a:r>
            <a:r>
              <a:rPr lang="zh-CN" altLang="en-US" b="1" smtClean="0">
                <a:latin typeface="楷体_GB2312" pitchFamily="49" charset="-122"/>
                <a:ea typeface="楷体_GB2312" pitchFamily="49" charset="-122"/>
              </a:rPr>
              <a:t>如当听到一首歌曲时会浮现往事等场景，就是一种联想。</a:t>
            </a:r>
          </a:p>
          <a:p>
            <a:pPr marL="190500" indent="-190500" eaLnBrk="1" hangingPunct="1">
              <a:lnSpc>
                <a:spcPct val="160000"/>
              </a:lnSpc>
              <a:buClr>
                <a:srgbClr val="0000FF"/>
              </a:buClr>
            </a:pPr>
            <a:r>
              <a:rPr lang="zh-CN" altLang="en-US" b="1" smtClean="0">
                <a:latin typeface="楷体_GB2312" pitchFamily="49" charset="-122"/>
                <a:ea typeface="楷体_GB2312" pitchFamily="49" charset="-122"/>
              </a:rPr>
              <a:t>人脑的联想是基于</a:t>
            </a:r>
            <a:r>
              <a:rPr lang="zh-CN" altLang="en-US" b="1" smtClean="0">
                <a:solidFill>
                  <a:srgbClr val="0000FF"/>
                </a:solidFill>
                <a:latin typeface="楷体_GB2312" pitchFamily="49" charset="-122"/>
                <a:ea typeface="楷体_GB2312" pitchFamily="49" charset="-122"/>
              </a:rPr>
              <a:t>神经网络按内容记忆方式进行的</a:t>
            </a:r>
            <a:r>
              <a:rPr lang="zh-CN" altLang="en-US" b="1" smtClean="0">
                <a:latin typeface="楷体_GB2312" pitchFamily="49" charset="-122"/>
                <a:ea typeface="楷体_GB2312" pitchFamily="49" charset="-122"/>
              </a:rPr>
              <a:t>。即只要内容相关的事情，不论在哪里，均可由其相关内容而被想起。</a:t>
            </a:r>
            <a:endParaRPr lang="zh-CN" altLang="en-US" b="1" smtClean="0">
              <a:ea typeface="楷体_GB2312" pitchFamily="49" charset="-122"/>
            </a:endParaRPr>
          </a:p>
        </p:txBody>
      </p:sp>
      <p:sp>
        <p:nvSpPr>
          <p:cNvPr id="75779"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3.1</a:t>
            </a:r>
            <a:r>
              <a:rPr lang="zh-CN" altLang="en-US" sz="3800">
                <a:solidFill>
                  <a:schemeClr val="bg1"/>
                </a:solidFill>
                <a:ea typeface="宋体" panose="02010600030101010101" pitchFamily="2" charset="-122"/>
              </a:rPr>
              <a:t> 基于脑功能模拟的领域划分</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3"/>
          <p:cNvSpPr>
            <a:spLocks noChangeArrowheads="1"/>
          </p:cNvSpPr>
          <p:nvPr/>
        </p:nvSpPr>
        <p:spPr bwMode="auto">
          <a:xfrm>
            <a:off x="1752600" y="1905000"/>
            <a:ext cx="685165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spcBef>
                <a:spcPct val="20000"/>
              </a:spcBef>
              <a:buFont typeface="Wingdings" panose="05000000000000000000" pitchFamily="2" charset="2"/>
              <a:buChar char="l"/>
            </a:pPr>
            <a:r>
              <a:rPr lang="zh-CN" altLang="en-US" sz="3200">
                <a:solidFill>
                  <a:schemeClr val="tx1"/>
                </a:solidFill>
                <a:latin typeface="楷体_GB2312" pitchFamily="49" charset="-122"/>
                <a:ea typeface="楷体_GB2312" pitchFamily="49" charset="-122"/>
              </a:rPr>
              <a:t>肯定论</a:t>
            </a:r>
          </a:p>
        </p:txBody>
      </p:sp>
      <p:sp>
        <p:nvSpPr>
          <p:cNvPr id="15363" name="Rectangle 3"/>
          <p:cNvSpPr>
            <a:spLocks noChangeArrowheads="1"/>
          </p:cNvSpPr>
          <p:nvPr/>
        </p:nvSpPr>
        <p:spPr bwMode="auto">
          <a:xfrm>
            <a:off x="1763713" y="2565400"/>
            <a:ext cx="68516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spcBef>
                <a:spcPct val="20000"/>
              </a:spcBef>
              <a:buFont typeface="Wingdings" panose="05000000000000000000" pitchFamily="2" charset="2"/>
              <a:buChar char="l"/>
            </a:pPr>
            <a:r>
              <a:rPr lang="zh-CN" altLang="en-US" sz="3200">
                <a:solidFill>
                  <a:schemeClr val="tx1"/>
                </a:solidFill>
                <a:latin typeface="楷体_GB2312" pitchFamily="49" charset="-122"/>
                <a:ea typeface="楷体_GB2312" pitchFamily="49" charset="-122"/>
              </a:rPr>
              <a:t>否定论</a:t>
            </a:r>
          </a:p>
        </p:txBody>
      </p:sp>
      <p:sp>
        <p:nvSpPr>
          <p:cNvPr id="15364" name="Rectangle 3"/>
          <p:cNvSpPr>
            <a:spLocks noChangeArrowheads="1"/>
          </p:cNvSpPr>
          <p:nvPr/>
        </p:nvSpPr>
        <p:spPr bwMode="auto">
          <a:xfrm>
            <a:off x="1752600" y="3213100"/>
            <a:ext cx="685165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spcBef>
                <a:spcPct val="20000"/>
              </a:spcBef>
              <a:buFont typeface="Wingdings" panose="05000000000000000000" pitchFamily="2" charset="2"/>
              <a:buChar char="l"/>
            </a:pPr>
            <a:r>
              <a:rPr lang="zh-CN" altLang="en-US" sz="3200">
                <a:solidFill>
                  <a:schemeClr val="tx1"/>
                </a:solidFill>
                <a:latin typeface="楷体_GB2312" pitchFamily="49" charset="-122"/>
                <a:ea typeface="楷体_GB2312" pitchFamily="49" charset="-122"/>
              </a:rPr>
              <a:t>恐慌论</a:t>
            </a:r>
          </a:p>
        </p:txBody>
      </p:sp>
      <p:sp>
        <p:nvSpPr>
          <p:cNvPr id="15365" name="Rectangle 3"/>
          <p:cNvSpPr>
            <a:spLocks noChangeArrowheads="1"/>
          </p:cNvSpPr>
          <p:nvPr/>
        </p:nvSpPr>
        <p:spPr bwMode="auto">
          <a:xfrm>
            <a:off x="2041525" y="3860800"/>
            <a:ext cx="59150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spcBef>
                <a:spcPct val="20000"/>
              </a:spcBef>
              <a:buFontTx/>
              <a:buChar char="–"/>
            </a:pPr>
            <a:r>
              <a:rPr lang="zh-CN" altLang="en-US" sz="2800">
                <a:solidFill>
                  <a:schemeClr val="folHlink"/>
                </a:solidFill>
                <a:latin typeface="楷体" panose="02010609060101010101" pitchFamily="49" charset="-122"/>
                <a:ea typeface="楷体" panose="02010609060101010101" pitchFamily="49" charset="-122"/>
              </a:rPr>
              <a:t>阿西莫夫提出机器人三定律</a:t>
            </a:r>
          </a:p>
        </p:txBody>
      </p:sp>
      <p:sp>
        <p:nvSpPr>
          <p:cNvPr id="15366"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1.1</a:t>
            </a:r>
            <a:r>
              <a:rPr lang="zh-CN" altLang="en-US" sz="3800">
                <a:solidFill>
                  <a:schemeClr val="bg1"/>
                </a:solidFill>
                <a:ea typeface="宋体" panose="02010600030101010101" pitchFamily="2" charset="-122"/>
              </a:rPr>
              <a:t> 什么是人工智能</a:t>
            </a: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内容占位符 2"/>
          <p:cNvSpPr>
            <a:spLocks noGrp="1" noChangeArrowheads="1"/>
          </p:cNvSpPr>
          <p:nvPr>
            <p:ph idx="1"/>
          </p:nvPr>
        </p:nvSpPr>
        <p:spPr>
          <a:xfrm>
            <a:off x="879475" y="1190625"/>
            <a:ext cx="7385050" cy="3943350"/>
          </a:xfrm>
        </p:spPr>
        <p:txBody>
          <a:bodyPr/>
          <a:lstStyle/>
          <a:p>
            <a:pPr>
              <a:lnSpc>
                <a:spcPct val="160000"/>
              </a:lnSpc>
            </a:pPr>
            <a:r>
              <a:rPr lang="zh-CN" altLang="en-US" b="1" smtClean="0">
                <a:latin typeface="楷体_GB2312" pitchFamily="49" charset="-122"/>
                <a:ea typeface="楷体_GB2312" pitchFamily="49" charset="-122"/>
              </a:rPr>
              <a:t>机器联想也是利用按内容记忆原理来实现的，具体是采用</a:t>
            </a:r>
            <a:r>
              <a:rPr lang="zh-CN" altLang="en-US" b="1" smtClean="0">
                <a:latin typeface="宋体" panose="02010600030101010101" pitchFamily="2" charset="-122"/>
                <a:ea typeface="楷体_GB2312" pitchFamily="49" charset="-122"/>
              </a:rPr>
              <a:t>“</a:t>
            </a:r>
            <a:r>
              <a:rPr lang="zh-CN" altLang="en-US" b="1" smtClean="0">
                <a:solidFill>
                  <a:srgbClr val="0000FF"/>
                </a:solidFill>
                <a:latin typeface="楷体_GB2312" pitchFamily="49" charset="-122"/>
                <a:ea typeface="楷体_GB2312" pitchFamily="49" charset="-122"/>
              </a:rPr>
              <a:t>联想存储</a:t>
            </a:r>
            <a:r>
              <a:rPr lang="zh-CN" altLang="en-US" b="1" smtClean="0">
                <a:latin typeface="宋体" panose="02010600030101010101" pitchFamily="2" charset="-122"/>
                <a:ea typeface="楷体_GB2312" pitchFamily="49" charset="-122"/>
              </a:rPr>
              <a:t>”</a:t>
            </a:r>
            <a:r>
              <a:rPr lang="zh-CN" altLang="en-US" b="1" smtClean="0">
                <a:latin typeface="楷体_GB2312" pitchFamily="49" charset="-122"/>
                <a:ea typeface="楷体_GB2312" pitchFamily="49" charset="-122"/>
              </a:rPr>
              <a:t>的技术来实现联想功能的。</a:t>
            </a:r>
          </a:p>
          <a:p>
            <a:pPr>
              <a:lnSpc>
                <a:spcPct val="160000"/>
              </a:lnSpc>
            </a:pPr>
            <a:r>
              <a:rPr lang="zh-CN" altLang="en-US" b="1" smtClean="0">
                <a:latin typeface="楷体_GB2312" pitchFamily="49" charset="-122"/>
                <a:ea typeface="楷体_GB2312" pitchFamily="49" charset="-122"/>
              </a:rPr>
              <a:t>联想存储可分为矩阵联想存储、全息联想存储</a:t>
            </a:r>
            <a:r>
              <a:rPr lang="zh-CN" altLang="en-US" b="1" smtClean="0">
                <a:latin typeface="Times New Roman" panose="02020603050405020304" pitchFamily="18" charset="0"/>
              </a:rPr>
              <a:t>、</a:t>
            </a:r>
            <a:r>
              <a:rPr lang="en-US" altLang="zh-CN" b="1" smtClean="0">
                <a:latin typeface="Times New Roman" panose="02020603050405020304" pitchFamily="18" charset="0"/>
              </a:rPr>
              <a:t>Walsh</a:t>
            </a:r>
            <a:r>
              <a:rPr lang="zh-CN" altLang="en-US" b="1" smtClean="0">
                <a:latin typeface="楷体_GB2312" pitchFamily="49" charset="-122"/>
                <a:ea typeface="楷体_GB2312" pitchFamily="49" charset="-122"/>
              </a:rPr>
              <a:t>联想存储和网络联想存储等</a:t>
            </a:r>
            <a:r>
              <a:rPr lang="zh-CN" altLang="en-US" b="1" smtClean="0">
                <a:latin typeface="华文新魏" panose="02010800040101010101" pitchFamily="2" charset="-122"/>
                <a:ea typeface="华文新魏" panose="02010800040101010101" pitchFamily="2" charset="-122"/>
              </a:rPr>
              <a:t>。</a:t>
            </a:r>
          </a:p>
          <a:p>
            <a:pPr>
              <a:lnSpc>
                <a:spcPct val="160000"/>
              </a:lnSpc>
            </a:pPr>
            <a:endParaRPr lang="zh-CN" altLang="en-US" b="1" smtClean="0">
              <a:latin typeface="楷体_GB2312" pitchFamily="49" charset="-122"/>
              <a:ea typeface="楷体_GB2312" pitchFamily="49" charset="-122"/>
            </a:endParaRPr>
          </a:p>
          <a:p>
            <a:endParaRPr lang="zh-CN" altLang="en-US" b="1" smtClean="0">
              <a:latin typeface="楷体_GB2312" pitchFamily="49" charset="-122"/>
              <a:ea typeface="楷体_GB2312" pitchFamily="49" charset="-122"/>
            </a:endParaRPr>
          </a:p>
        </p:txBody>
      </p:sp>
      <p:sp>
        <p:nvSpPr>
          <p:cNvPr id="76803"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3.1</a:t>
            </a:r>
            <a:r>
              <a:rPr lang="zh-CN" altLang="en-US" sz="3800">
                <a:solidFill>
                  <a:schemeClr val="bg1"/>
                </a:solidFill>
                <a:ea typeface="宋体" panose="02010600030101010101" pitchFamily="2" charset="-122"/>
              </a:rPr>
              <a:t> 基于脑功能模拟的领域划分</a:t>
            </a: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3"/>
          <p:cNvSpPr>
            <a:spLocks noGrp="1" noChangeArrowheads="1"/>
          </p:cNvSpPr>
          <p:nvPr>
            <p:ph idx="1"/>
          </p:nvPr>
        </p:nvSpPr>
        <p:spPr>
          <a:xfrm>
            <a:off x="774700" y="765175"/>
            <a:ext cx="7594600" cy="5400675"/>
          </a:xfrm>
        </p:spPr>
        <p:txBody>
          <a:bodyPr/>
          <a:lstStyle/>
          <a:p>
            <a:pPr marL="190500" indent="-190500" eaLnBrk="1" hangingPunct="1">
              <a:lnSpc>
                <a:spcPct val="180000"/>
              </a:lnSpc>
              <a:buFont typeface="Wingdings" panose="05000000000000000000" pitchFamily="2" charset="2"/>
              <a:buNone/>
            </a:pPr>
            <a:r>
              <a:rPr lang="en-US" altLang="zh-CN" sz="3600" b="1" smtClean="0">
                <a:solidFill>
                  <a:srgbClr val="CC3300"/>
                </a:solidFill>
                <a:latin typeface="Times New Roman" panose="02020603050405020304" pitchFamily="18" charset="0"/>
                <a:ea typeface="黑体" panose="02010609060101010101" pitchFamily="49" charset="-122"/>
              </a:rPr>
              <a:t>3</a:t>
            </a:r>
            <a:r>
              <a:rPr lang="zh-CN" altLang="en-US" sz="3600" b="1" smtClean="0">
                <a:solidFill>
                  <a:srgbClr val="CC3300"/>
                </a:solidFill>
                <a:latin typeface="Times New Roman" panose="02020603050405020304" pitchFamily="18" charset="0"/>
                <a:ea typeface="黑体" panose="02010609060101010101" pitchFamily="49" charset="-122"/>
              </a:rPr>
              <a:t> 机器推理</a:t>
            </a:r>
          </a:p>
          <a:p>
            <a:pPr marL="190500" indent="-190500" eaLnBrk="1" hangingPunct="1">
              <a:lnSpc>
                <a:spcPct val="180000"/>
              </a:lnSpc>
              <a:buClr>
                <a:srgbClr val="0000FF"/>
              </a:buClr>
            </a:pPr>
            <a:r>
              <a:rPr lang="zh-CN" altLang="en-US" b="1" smtClean="0">
                <a:latin typeface="楷体_GB2312" pitchFamily="49" charset="-122"/>
                <a:ea typeface="楷体_GB2312" pitchFamily="49" charset="-122"/>
              </a:rPr>
              <a:t> </a:t>
            </a:r>
            <a:r>
              <a:rPr lang="zh-CN" altLang="en-US" b="1" smtClean="0">
                <a:latin typeface="楷体_GB2312" pitchFamily="49" charset="-122"/>
                <a:ea typeface="楷体_GB2312" pitchFamily="49" charset="-122"/>
                <a:sym typeface="Arial" panose="020B0604020202020204" pitchFamily="34" charset="0"/>
              </a:rPr>
              <a:t>机器</a:t>
            </a:r>
            <a:r>
              <a:rPr lang="zh-CN" altLang="en-US" b="1" smtClean="0">
                <a:latin typeface="楷体_GB2312" pitchFamily="49" charset="-122"/>
                <a:ea typeface="楷体_GB2312" pitchFamily="49" charset="-122"/>
              </a:rPr>
              <a:t>推理就是</a:t>
            </a:r>
            <a:r>
              <a:rPr lang="zh-CN" altLang="en-US" b="1" smtClean="0">
                <a:solidFill>
                  <a:srgbClr val="0000FF"/>
                </a:solidFill>
                <a:latin typeface="楷体_GB2312" pitchFamily="49" charset="-122"/>
                <a:ea typeface="楷体_GB2312" pitchFamily="49" charset="-122"/>
              </a:rPr>
              <a:t>计算机推理</a:t>
            </a:r>
            <a:r>
              <a:rPr lang="zh-CN" altLang="en-US" b="1" smtClean="0">
                <a:latin typeface="楷体_GB2312" pitchFamily="49" charset="-122"/>
                <a:ea typeface="楷体_GB2312" pitchFamily="49" charset="-122"/>
              </a:rPr>
              <a:t>，也称</a:t>
            </a:r>
            <a:r>
              <a:rPr lang="zh-CN" altLang="en-US" b="1" smtClean="0">
                <a:solidFill>
                  <a:srgbClr val="0000FF"/>
                </a:solidFill>
                <a:latin typeface="楷体_GB2312" pitchFamily="49" charset="-122"/>
                <a:ea typeface="楷体_GB2312" pitchFamily="49" charset="-122"/>
              </a:rPr>
              <a:t>自动推理</a:t>
            </a:r>
            <a:r>
              <a:rPr lang="zh-CN" altLang="en-US" b="1" smtClean="0">
                <a:latin typeface="楷体_GB2312" pitchFamily="49" charset="-122"/>
                <a:ea typeface="楷体_GB2312" pitchFamily="49" charset="-122"/>
              </a:rPr>
              <a:t>。</a:t>
            </a:r>
            <a:endParaRPr lang="zh-CN" altLang="en-US" b="1" smtClean="0">
              <a:latin typeface="楷体_GB2312" pitchFamily="49" charset="-122"/>
              <a:ea typeface="楷体_GB2312" pitchFamily="49" charset="-122"/>
              <a:sym typeface="宋体" panose="02010600030101010101" pitchFamily="2" charset="-122"/>
            </a:endParaRPr>
          </a:p>
          <a:p>
            <a:pPr marL="190500" indent="-190500" eaLnBrk="1" hangingPunct="1">
              <a:lnSpc>
                <a:spcPct val="180000"/>
              </a:lnSpc>
            </a:pPr>
            <a:r>
              <a:rPr lang="zh-CN" altLang="en-US" b="1" smtClean="0">
                <a:latin typeface="楷体_GB2312" pitchFamily="49" charset="-122"/>
                <a:ea typeface="楷体_GB2312" pitchFamily="49" charset="-122"/>
              </a:rPr>
              <a:t>成功实例：</a:t>
            </a:r>
          </a:p>
          <a:p>
            <a:pPr marL="769938" lvl="1" eaLnBrk="1" hangingPunct="1">
              <a:lnSpc>
                <a:spcPct val="180000"/>
              </a:lnSpc>
              <a:buClr>
                <a:srgbClr val="003366"/>
              </a:buClr>
              <a:buFont typeface="Wingdings" panose="05000000000000000000" pitchFamily="2" charset="2"/>
              <a:buAutoNum type="circleNumDbPlain"/>
            </a:pPr>
            <a:r>
              <a:rPr lang="en-US" altLang="zh-CN" sz="2800" b="1" smtClean="0">
                <a:latin typeface="Times New Roman" panose="02020603050405020304" pitchFamily="18" charset="0"/>
              </a:rPr>
              <a:t>《</a:t>
            </a:r>
            <a:r>
              <a:rPr lang="zh-CN" altLang="en-US" sz="2800" b="1" smtClean="0">
                <a:latin typeface="Times New Roman" panose="02020603050405020304" pitchFamily="18" charset="0"/>
              </a:rPr>
              <a:t>数学原理</a:t>
            </a:r>
            <a:r>
              <a:rPr lang="en-US" altLang="zh-CN" sz="2800" b="1" smtClean="0">
                <a:latin typeface="Times New Roman" panose="02020603050405020304" pitchFamily="18" charset="0"/>
              </a:rPr>
              <a:t>》</a:t>
            </a:r>
            <a:r>
              <a:rPr lang="zh-CN" altLang="en-US" sz="2800" b="1" smtClean="0">
                <a:latin typeface="Times New Roman" panose="02020603050405020304" pitchFamily="18" charset="0"/>
              </a:rPr>
              <a:t>的定理证明</a:t>
            </a:r>
            <a:r>
              <a:rPr lang="en-US" altLang="zh-CN" sz="2800" b="1" smtClean="0">
                <a:latin typeface="Times New Roman" panose="02020603050405020304" pitchFamily="18" charset="0"/>
              </a:rPr>
              <a:t>(</a:t>
            </a:r>
            <a:r>
              <a:rPr lang="zh-CN" altLang="en-US" sz="2800" b="1" smtClean="0">
                <a:latin typeface="Times New Roman" panose="02020603050405020304" pitchFamily="18" charset="0"/>
              </a:rPr>
              <a:t>王浩， </a:t>
            </a:r>
            <a:r>
              <a:rPr lang="en-US" altLang="zh-CN" sz="2800" b="1" smtClean="0">
                <a:latin typeface="Times New Roman" panose="02020603050405020304" pitchFamily="18" charset="0"/>
              </a:rPr>
              <a:t>1959)</a:t>
            </a:r>
          </a:p>
          <a:p>
            <a:pPr marL="769938" lvl="1" eaLnBrk="1" hangingPunct="1">
              <a:lnSpc>
                <a:spcPct val="180000"/>
              </a:lnSpc>
              <a:buClr>
                <a:srgbClr val="003366"/>
              </a:buClr>
              <a:buFont typeface="Wingdings" panose="05000000000000000000" pitchFamily="2" charset="2"/>
              <a:buAutoNum type="circleNumDbPlain" startAt="2"/>
            </a:pPr>
            <a:r>
              <a:rPr lang="en-US" altLang="zh-CN" sz="2800" b="1" smtClean="0">
                <a:latin typeface="Times New Roman" panose="02020603050405020304" pitchFamily="18" charset="0"/>
              </a:rPr>
              <a:t>  </a:t>
            </a:r>
            <a:r>
              <a:rPr lang="zh-CN" altLang="en-US" sz="2800" b="1" smtClean="0">
                <a:latin typeface="Times New Roman" panose="02020603050405020304" pitchFamily="18" charset="0"/>
              </a:rPr>
              <a:t>四色问题</a:t>
            </a:r>
            <a:r>
              <a:rPr lang="en-US" altLang="zh-CN" sz="2800" b="1" smtClean="0">
                <a:latin typeface="Times New Roman" panose="02020603050405020304" pitchFamily="18" charset="0"/>
              </a:rPr>
              <a:t>(</a:t>
            </a:r>
            <a:r>
              <a:rPr lang="zh-CN" altLang="en-US" sz="2800" b="1" smtClean="0">
                <a:latin typeface="Times New Roman" panose="02020603050405020304" pitchFamily="18" charset="0"/>
              </a:rPr>
              <a:t>哈肯等， </a:t>
            </a:r>
            <a:r>
              <a:rPr lang="en-US" altLang="zh-CN" sz="2800" b="1" smtClean="0">
                <a:latin typeface="Times New Roman" panose="02020603050405020304" pitchFamily="18" charset="0"/>
              </a:rPr>
              <a:t>1976)</a:t>
            </a:r>
            <a:endParaRPr lang="zh-CN" altLang="en-US" b="1" smtClean="0">
              <a:solidFill>
                <a:schemeClr val="tx1"/>
              </a:solidFill>
              <a:ea typeface="楷体_GB2312" pitchFamily="49" charset="-122"/>
            </a:endParaRPr>
          </a:p>
        </p:txBody>
      </p:sp>
      <p:sp>
        <p:nvSpPr>
          <p:cNvPr id="77827"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3.1</a:t>
            </a:r>
            <a:r>
              <a:rPr lang="zh-CN" altLang="en-US" sz="3800">
                <a:solidFill>
                  <a:schemeClr val="bg1"/>
                </a:solidFill>
                <a:ea typeface="宋体" panose="02010600030101010101" pitchFamily="2" charset="-122"/>
              </a:rPr>
              <a:t> 基于脑功能模拟的领域划分</a:t>
            </a: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内容占位符 2"/>
          <p:cNvSpPr>
            <a:spLocks noGrp="1" noChangeArrowheads="1"/>
          </p:cNvSpPr>
          <p:nvPr>
            <p:ph idx="1"/>
          </p:nvPr>
        </p:nvSpPr>
        <p:spPr>
          <a:xfrm>
            <a:off x="838200" y="1108075"/>
            <a:ext cx="7467600" cy="5400675"/>
          </a:xfrm>
        </p:spPr>
        <p:txBody>
          <a:bodyPr/>
          <a:lstStyle/>
          <a:p>
            <a:pPr>
              <a:lnSpc>
                <a:spcPct val="150000"/>
              </a:lnSpc>
            </a:pPr>
            <a:r>
              <a:rPr lang="zh-CN" altLang="en-US" b="1" smtClean="0">
                <a:latin typeface="楷体_GB2312" pitchFamily="49" charset="-122"/>
                <a:ea typeface="楷体_GB2312" pitchFamily="49" charset="-122"/>
              </a:rPr>
              <a:t>机器推理按形式逻辑中的推理规则，主要用</a:t>
            </a:r>
            <a:r>
              <a:rPr lang="zh-CN" altLang="en-US" b="1" smtClean="0">
                <a:solidFill>
                  <a:srgbClr val="0000FF"/>
                </a:solidFill>
                <a:latin typeface="楷体_GB2312" pitchFamily="49" charset="-122"/>
                <a:ea typeface="楷体_GB2312" pitchFamily="49" charset="-122"/>
              </a:rPr>
              <a:t>符号演算</a:t>
            </a:r>
            <a:r>
              <a:rPr lang="zh-CN" altLang="en-US" b="1" smtClean="0">
                <a:latin typeface="楷体_GB2312" pitchFamily="49" charset="-122"/>
                <a:ea typeface="楷体_GB2312" pitchFamily="49" charset="-122"/>
              </a:rPr>
              <a:t>的方法进行推理。形式逻辑中推理分为演绎推理、归纳推理、类比推理等基本类型。</a:t>
            </a:r>
          </a:p>
          <a:p>
            <a:pPr>
              <a:lnSpc>
                <a:spcPct val="150000"/>
              </a:lnSpc>
            </a:pPr>
            <a:r>
              <a:rPr lang="zh-CN" altLang="en-US" b="1" smtClean="0">
                <a:latin typeface="楷体_GB2312" pitchFamily="49" charset="-122"/>
                <a:ea typeface="楷体_GB2312" pitchFamily="49" charset="-122"/>
              </a:rPr>
              <a:t>机器推理除了经典的二值推理外，还有非经典逻辑的推理，如：</a:t>
            </a:r>
            <a:r>
              <a:rPr lang="zh-CN" altLang="en-US" b="1" smtClean="0">
                <a:solidFill>
                  <a:srgbClr val="0000FF"/>
                </a:solidFill>
                <a:latin typeface="楷体_GB2312" pitchFamily="49" charset="-122"/>
                <a:ea typeface="楷体_GB2312" pitchFamily="49" charset="-122"/>
              </a:rPr>
              <a:t>模糊逻辑、多值逻辑、动态逻辑</a:t>
            </a:r>
            <a:r>
              <a:rPr lang="zh-CN" altLang="en-US" b="1" smtClean="0">
                <a:latin typeface="楷体_GB2312" pitchFamily="49" charset="-122"/>
                <a:ea typeface="楷体_GB2312" pitchFamily="49" charset="-122"/>
              </a:rPr>
              <a:t>等。</a:t>
            </a:r>
          </a:p>
          <a:p>
            <a:endParaRPr lang="zh-CN" altLang="en-US" b="1" smtClean="0">
              <a:latin typeface="楷体_GB2312" pitchFamily="49" charset="-122"/>
              <a:ea typeface="楷体_GB2312" pitchFamily="49" charset="-122"/>
            </a:endParaRPr>
          </a:p>
        </p:txBody>
      </p:sp>
      <p:sp>
        <p:nvSpPr>
          <p:cNvPr id="78851"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3.1</a:t>
            </a:r>
            <a:r>
              <a:rPr lang="zh-CN" altLang="en-US" sz="3800">
                <a:solidFill>
                  <a:schemeClr val="bg1"/>
                </a:solidFill>
                <a:ea typeface="宋体" panose="02010600030101010101" pitchFamily="2" charset="-122"/>
              </a:rPr>
              <a:t> 基于脑功能模拟的领域划分</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874" name="Rectangle 2"/>
          <p:cNvSpPr>
            <a:spLocks noGrp="1" noChangeArrowheads="1"/>
          </p:cNvSpPr>
          <p:nvPr>
            <p:ph idx="1"/>
          </p:nvPr>
        </p:nvSpPr>
        <p:spPr>
          <a:xfrm>
            <a:off x="796925" y="962025"/>
            <a:ext cx="7550150" cy="5400675"/>
          </a:xfrm>
        </p:spPr>
        <p:txBody>
          <a:bodyPr/>
          <a:lstStyle/>
          <a:p>
            <a:pPr marL="190500" indent="-190500" eaLnBrk="1" hangingPunct="1">
              <a:lnSpc>
                <a:spcPct val="160000"/>
              </a:lnSpc>
              <a:buClr>
                <a:srgbClr val="000099"/>
              </a:buClr>
            </a:pPr>
            <a:r>
              <a:rPr lang="zh-CN" altLang="en-US" b="1" smtClean="0">
                <a:latin typeface="楷体_GB2312" pitchFamily="49" charset="-122"/>
                <a:ea typeface="楷体_GB2312" pitchFamily="49" charset="-122"/>
              </a:rPr>
              <a:t>不同的知识表示形式有不同的推理方式。如基于语义网络和框架知识表示的推理是一种</a:t>
            </a:r>
            <a:r>
              <a:rPr lang="zh-CN" altLang="en-US" b="1" smtClean="0">
                <a:solidFill>
                  <a:srgbClr val="0000FF"/>
                </a:solidFill>
                <a:latin typeface="楷体_GB2312" pitchFamily="49" charset="-122"/>
                <a:ea typeface="楷体_GB2312" pitchFamily="49" charset="-122"/>
              </a:rPr>
              <a:t>继承推理</a:t>
            </a:r>
            <a:r>
              <a:rPr lang="zh-CN" altLang="en-US" b="1" smtClean="0">
                <a:latin typeface="楷体_GB2312" pitchFamily="49" charset="-122"/>
                <a:ea typeface="楷体_GB2312" pitchFamily="49" charset="-122"/>
              </a:rPr>
              <a:t>。</a:t>
            </a:r>
          </a:p>
          <a:p>
            <a:pPr marL="190500" indent="-190500" eaLnBrk="1" hangingPunct="1">
              <a:lnSpc>
                <a:spcPct val="160000"/>
              </a:lnSpc>
              <a:buClr>
                <a:srgbClr val="000099"/>
              </a:buClr>
            </a:pPr>
            <a:r>
              <a:rPr lang="zh-CN" altLang="en-US" b="1" smtClean="0">
                <a:latin typeface="楷体_GB2312" pitchFamily="49" charset="-122"/>
                <a:ea typeface="楷体_GB2312" pitchFamily="49" charset="-122"/>
              </a:rPr>
              <a:t>机器推理按可靠性可分为</a:t>
            </a:r>
            <a:r>
              <a:rPr lang="zh-CN" altLang="en-US" b="1" smtClean="0">
                <a:solidFill>
                  <a:srgbClr val="0000FF"/>
                </a:solidFill>
                <a:latin typeface="楷体_GB2312" pitchFamily="49" charset="-122"/>
                <a:ea typeface="楷体_GB2312" pitchFamily="49" charset="-122"/>
              </a:rPr>
              <a:t>确定性推理和不精确推理</a:t>
            </a:r>
            <a:r>
              <a:rPr lang="zh-CN" altLang="en-US" b="1" smtClean="0">
                <a:latin typeface="楷体_GB2312" pitchFamily="49" charset="-122"/>
                <a:ea typeface="楷体_GB2312" pitchFamily="49" charset="-122"/>
              </a:rPr>
              <a:t>。</a:t>
            </a:r>
          </a:p>
          <a:p>
            <a:pPr marL="190500" indent="-190500" eaLnBrk="1" hangingPunct="1">
              <a:lnSpc>
                <a:spcPct val="160000"/>
              </a:lnSpc>
              <a:buClr>
                <a:srgbClr val="000099"/>
              </a:buClr>
              <a:buSzPct val="90000"/>
            </a:pPr>
            <a:r>
              <a:rPr lang="zh-CN" altLang="en-US" b="1" smtClean="0">
                <a:latin typeface="楷体_GB2312" pitchFamily="49" charset="-122"/>
                <a:ea typeface="楷体_GB2312" pitchFamily="49" charset="-122"/>
              </a:rPr>
              <a:t>机器推理传统上均是</a:t>
            </a:r>
            <a:r>
              <a:rPr lang="zh-CN" altLang="en-US" b="1" smtClean="0">
                <a:solidFill>
                  <a:srgbClr val="0000FF"/>
                </a:solidFill>
                <a:latin typeface="楷体_GB2312" pitchFamily="49" charset="-122"/>
                <a:ea typeface="楷体_GB2312" pitchFamily="49" charset="-122"/>
              </a:rPr>
              <a:t>串行推理</a:t>
            </a:r>
            <a:r>
              <a:rPr lang="zh-CN" altLang="en-US" b="1" smtClean="0">
                <a:latin typeface="楷体_GB2312" pitchFamily="49" charset="-122"/>
                <a:ea typeface="楷体_GB2312" pitchFamily="49" charset="-122"/>
              </a:rPr>
              <a:t>，现在正致力于研究</a:t>
            </a:r>
            <a:r>
              <a:rPr lang="zh-CN" altLang="en-US" b="1" smtClean="0">
                <a:solidFill>
                  <a:srgbClr val="0000FF"/>
                </a:solidFill>
                <a:latin typeface="楷体_GB2312" pitchFamily="49" charset="-122"/>
                <a:ea typeface="楷体_GB2312" pitchFamily="49" charset="-122"/>
              </a:rPr>
              <a:t>并行推理</a:t>
            </a:r>
            <a:r>
              <a:rPr lang="zh-CN" altLang="en-US" b="1" smtClean="0">
                <a:latin typeface="楷体_GB2312" pitchFamily="49" charset="-122"/>
                <a:ea typeface="楷体_GB2312" pitchFamily="49" charset="-122"/>
              </a:rPr>
              <a:t>，以提高推理速度。</a:t>
            </a:r>
            <a:endParaRPr lang="zh-CN" altLang="en-US" sz="3600" b="1" smtClean="0">
              <a:latin typeface="楷体_GB2312" pitchFamily="49" charset="-122"/>
              <a:ea typeface="楷体_GB2312" pitchFamily="49" charset="-122"/>
            </a:endParaRPr>
          </a:p>
        </p:txBody>
      </p:sp>
      <p:sp>
        <p:nvSpPr>
          <p:cNvPr id="79875"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3.1</a:t>
            </a:r>
            <a:r>
              <a:rPr lang="zh-CN" altLang="en-US" sz="3800">
                <a:solidFill>
                  <a:schemeClr val="bg1"/>
                </a:solidFill>
                <a:ea typeface="宋体" panose="02010600030101010101" pitchFamily="2" charset="-122"/>
              </a:rPr>
              <a:t> 基于脑功能模拟的领域划分</a:t>
            </a: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p:cNvSpPr>
            <a:spLocks noGrp="1" noChangeArrowheads="1"/>
          </p:cNvSpPr>
          <p:nvPr>
            <p:ph idx="1"/>
          </p:nvPr>
        </p:nvSpPr>
        <p:spPr>
          <a:xfrm>
            <a:off x="774700" y="765175"/>
            <a:ext cx="7594600" cy="5400675"/>
          </a:xfrm>
        </p:spPr>
        <p:txBody>
          <a:bodyPr/>
          <a:lstStyle/>
          <a:p>
            <a:pPr marL="190500" indent="-190500" eaLnBrk="1" hangingPunct="1">
              <a:lnSpc>
                <a:spcPct val="130000"/>
              </a:lnSpc>
              <a:buFont typeface="Wingdings" panose="05000000000000000000" charset="0"/>
              <a:buNone/>
              <a:defRPr/>
            </a:pPr>
            <a:r>
              <a:rPr lang="en-US" altLang="zh-CN" sz="3600" b="1" noProof="1">
                <a:solidFill>
                  <a:srgbClr val="CC3300"/>
                </a:solidFill>
                <a:latin typeface="Times New Roman" panose="02020603050405020304" pitchFamily="6" charset="0"/>
                <a:ea typeface="黑体" panose="02010609060101010101" pitchFamily="6" charset="-122"/>
              </a:rPr>
              <a:t>4</a:t>
            </a:r>
            <a:r>
              <a:rPr lang="zh-CN" altLang="en-US" sz="3600" b="1" noProof="1">
                <a:solidFill>
                  <a:srgbClr val="CC3300"/>
                </a:solidFill>
                <a:latin typeface="Times New Roman" panose="02020603050405020304" pitchFamily="6" charset="0"/>
                <a:ea typeface="黑体" panose="02010609060101010101" pitchFamily="6" charset="-122"/>
              </a:rPr>
              <a:t> 机器学习</a:t>
            </a:r>
          </a:p>
          <a:p>
            <a:pPr marL="190500" indent="-190500" eaLnBrk="1" hangingPunct="1">
              <a:lnSpc>
                <a:spcPct val="130000"/>
              </a:lnSpc>
              <a:buClr>
                <a:srgbClr val="0000FF"/>
              </a:buClr>
              <a:buFont typeface="Wingdings" panose="05000000000000000000" charset="0"/>
              <a:buChar char="o"/>
              <a:defRPr/>
            </a:pPr>
            <a:r>
              <a:rPr lang="zh-CN" altLang="en-US" b="1" noProof="1">
                <a:latin typeface="楷体_GB2312" pitchFamily="49" charset="-122"/>
                <a:ea typeface="楷体_GB2312" pitchFamily="49" charset="-122"/>
              </a:rPr>
              <a:t> </a:t>
            </a:r>
            <a:r>
              <a:rPr lang="zh-CN" altLang="en-US" b="1" noProof="1">
                <a:latin typeface="宋体" panose="02010600030101010101" pitchFamily="2" charset="-122"/>
                <a:ea typeface="楷体_GB2312" pitchFamily="49" charset="-122"/>
                <a:sym typeface="+mn-ea"/>
              </a:rPr>
              <a:t>机器学习就是</a:t>
            </a:r>
            <a:r>
              <a:rPr lang="zh-CN" altLang="en-US" b="1" noProof="1">
                <a:solidFill>
                  <a:srgbClr val="0000FF"/>
                </a:solidFill>
                <a:latin typeface="宋体" panose="02010600030101010101" pitchFamily="2" charset="-122"/>
                <a:ea typeface="楷体_GB2312" pitchFamily="49" charset="-122"/>
                <a:sym typeface="+mn-ea"/>
              </a:rPr>
              <a:t>机器自己获得知识</a:t>
            </a:r>
            <a:r>
              <a:rPr lang="en-US" altLang="zh-CN" b="1" noProof="1">
                <a:latin typeface="宋体" panose="02010600030101010101" pitchFamily="2" charset="-122"/>
                <a:ea typeface="楷体_GB2312" pitchFamily="49" charset="-122"/>
                <a:sym typeface="+mn-ea"/>
              </a:rPr>
              <a:t>,</a:t>
            </a:r>
            <a:r>
              <a:rPr lang="zh-CN" altLang="en-US" b="1" noProof="1">
                <a:latin typeface="宋体" panose="02010600030101010101" pitchFamily="2" charset="-122"/>
                <a:ea typeface="楷体_GB2312" pitchFamily="49" charset="-122"/>
                <a:sym typeface="+mn-ea"/>
              </a:rPr>
              <a:t>包括</a:t>
            </a:r>
            <a:endParaRPr lang="zh-CN" altLang="en-US" b="1" noProof="1">
              <a:latin typeface="宋体" panose="02010600030101010101" pitchFamily="2" charset="-122"/>
              <a:ea typeface="楷体_GB2312" pitchFamily="49" charset="-122"/>
            </a:endParaRPr>
          </a:p>
          <a:p>
            <a:pPr marL="0" indent="0" algn="just" eaLnBrk="1" hangingPunct="1">
              <a:lnSpc>
                <a:spcPct val="130000"/>
              </a:lnSpc>
              <a:spcBef>
                <a:spcPct val="20000"/>
              </a:spcBef>
              <a:buClr>
                <a:srgbClr val="FF33CC"/>
              </a:buClr>
              <a:buSzPct val="60000"/>
              <a:buFont typeface="Wingdings" panose="05000000000000000000" pitchFamily="2" charset="2"/>
              <a:buNone/>
              <a:defRPr/>
            </a:pPr>
            <a:r>
              <a:rPr lang="zh-CN" altLang="en-US" b="1" noProof="1">
                <a:solidFill>
                  <a:srgbClr val="0000FF"/>
                </a:solidFill>
                <a:latin typeface="Tahoma" panose="020B0604030504040204" pitchFamily="6" charset="0"/>
                <a:ea typeface="楷体_GB2312" pitchFamily="49" charset="-122"/>
                <a:sym typeface="+mn-ea"/>
              </a:rPr>
              <a:t>①</a:t>
            </a:r>
            <a:r>
              <a:rPr lang="zh-CN" altLang="en-US" b="1" noProof="1">
                <a:latin typeface="Tahoma" panose="020B0604030504040204" pitchFamily="6" charset="0"/>
                <a:ea typeface="楷体_GB2312" pitchFamily="49" charset="-122"/>
                <a:sym typeface="+mn-ea"/>
              </a:rPr>
              <a:t>对人类已有</a:t>
            </a:r>
            <a:r>
              <a:rPr lang="zh-CN" altLang="en-US" b="1" noProof="1">
                <a:solidFill>
                  <a:srgbClr val="0000FF"/>
                </a:solidFill>
                <a:latin typeface="Tahoma" panose="020B0604030504040204" pitchFamily="6" charset="0"/>
                <a:ea typeface="楷体_GB2312" pitchFamily="49" charset="-122"/>
                <a:sym typeface="+mn-ea"/>
              </a:rPr>
              <a:t>知识的获取</a:t>
            </a:r>
          </a:p>
          <a:p>
            <a:pPr marL="0" indent="0" algn="just" eaLnBrk="1" hangingPunct="1">
              <a:lnSpc>
                <a:spcPct val="130000"/>
              </a:lnSpc>
              <a:spcBef>
                <a:spcPct val="20000"/>
              </a:spcBef>
              <a:buClr>
                <a:srgbClr val="FF33CC"/>
              </a:buClr>
              <a:buSzPct val="60000"/>
              <a:buFont typeface="Wingdings" panose="05000000000000000000" pitchFamily="2" charset="2"/>
              <a:buNone/>
              <a:defRPr/>
            </a:pPr>
            <a:r>
              <a:rPr lang="zh-CN" altLang="en-US" b="1" noProof="1">
                <a:latin typeface="Tahoma" panose="020B0604030504040204" pitchFamily="6" charset="0"/>
                <a:ea typeface="楷体_GB2312" pitchFamily="49" charset="-122"/>
                <a:sym typeface="+mn-ea"/>
              </a:rPr>
              <a:t>  （类似于人类书本知识学习）；</a:t>
            </a:r>
            <a:endParaRPr lang="zh-CN" altLang="en-US" b="1" noProof="1">
              <a:latin typeface="Tahoma" panose="020B0604030504040204" pitchFamily="6" charset="0"/>
              <a:ea typeface="楷体_GB2312" pitchFamily="49" charset="-122"/>
            </a:endParaRPr>
          </a:p>
          <a:p>
            <a:pPr marL="0" indent="0" algn="just" eaLnBrk="1" hangingPunct="1">
              <a:lnSpc>
                <a:spcPct val="130000"/>
              </a:lnSpc>
              <a:spcBef>
                <a:spcPct val="20000"/>
              </a:spcBef>
              <a:buClr>
                <a:srgbClr val="FF33CC"/>
              </a:buClr>
              <a:buSzPct val="60000"/>
              <a:buFont typeface="Wingdings" panose="05000000000000000000" pitchFamily="2" charset="2"/>
              <a:buNone/>
              <a:defRPr/>
            </a:pPr>
            <a:r>
              <a:rPr lang="zh-CN" altLang="en-US" b="1" noProof="1">
                <a:solidFill>
                  <a:srgbClr val="0000FF"/>
                </a:solidFill>
                <a:latin typeface="Tahoma" panose="020B0604030504040204" pitchFamily="6" charset="0"/>
                <a:ea typeface="楷体_GB2312" pitchFamily="49" charset="-122"/>
                <a:sym typeface="+mn-ea"/>
              </a:rPr>
              <a:t>②</a:t>
            </a:r>
            <a:r>
              <a:rPr lang="zh-CN" altLang="en-US" b="1" noProof="1">
                <a:latin typeface="Tahoma" panose="020B0604030504040204" pitchFamily="6" charset="0"/>
                <a:ea typeface="楷体_GB2312" pitchFamily="49" charset="-122"/>
                <a:sym typeface="+mn-ea"/>
              </a:rPr>
              <a:t>对客观</a:t>
            </a:r>
            <a:r>
              <a:rPr lang="zh-CN" altLang="en-US" b="1" noProof="1">
                <a:solidFill>
                  <a:srgbClr val="0000FF"/>
                </a:solidFill>
                <a:latin typeface="Tahoma" panose="020B0604030504040204" pitchFamily="6" charset="0"/>
                <a:ea typeface="楷体_GB2312" pitchFamily="49" charset="-122"/>
                <a:sym typeface="+mn-ea"/>
              </a:rPr>
              <a:t>规律的发现</a:t>
            </a:r>
          </a:p>
          <a:p>
            <a:pPr marL="0" indent="0" algn="just" eaLnBrk="1" hangingPunct="1">
              <a:lnSpc>
                <a:spcPct val="130000"/>
              </a:lnSpc>
              <a:spcBef>
                <a:spcPct val="20000"/>
              </a:spcBef>
              <a:buClr>
                <a:srgbClr val="FF33CC"/>
              </a:buClr>
              <a:buSzPct val="60000"/>
              <a:buFont typeface="Wingdings" panose="05000000000000000000" pitchFamily="2" charset="2"/>
              <a:buNone/>
              <a:defRPr/>
            </a:pPr>
            <a:r>
              <a:rPr lang="zh-CN" altLang="en-US" b="1" noProof="1">
                <a:latin typeface="Tahoma" panose="020B0604030504040204" pitchFamily="6" charset="0"/>
                <a:ea typeface="楷体_GB2312" pitchFamily="49" charset="-122"/>
                <a:sym typeface="+mn-ea"/>
              </a:rPr>
              <a:t>  （类似于人类的科学发现）；</a:t>
            </a:r>
            <a:endParaRPr lang="zh-CN" altLang="en-US" b="1" noProof="1">
              <a:latin typeface="Tahoma" panose="020B0604030504040204" pitchFamily="6" charset="0"/>
              <a:ea typeface="楷体_GB2312" pitchFamily="49" charset="-122"/>
            </a:endParaRPr>
          </a:p>
          <a:p>
            <a:pPr marL="0" indent="0" algn="just" eaLnBrk="1" hangingPunct="1">
              <a:lnSpc>
                <a:spcPct val="130000"/>
              </a:lnSpc>
              <a:spcBef>
                <a:spcPct val="20000"/>
              </a:spcBef>
              <a:buClr>
                <a:srgbClr val="FF33CC"/>
              </a:buClr>
              <a:buSzPct val="60000"/>
              <a:buFont typeface="Wingdings" panose="05000000000000000000" pitchFamily="2" charset="2"/>
              <a:buNone/>
              <a:defRPr/>
            </a:pPr>
            <a:r>
              <a:rPr lang="zh-CN" altLang="en-US" b="1" noProof="1">
                <a:solidFill>
                  <a:srgbClr val="0000FF"/>
                </a:solidFill>
                <a:latin typeface="Tahoma" panose="020B0604030504040204" pitchFamily="6" charset="0"/>
                <a:ea typeface="楷体_GB2312" pitchFamily="49" charset="-122"/>
                <a:sym typeface="+mn-ea"/>
              </a:rPr>
              <a:t>③</a:t>
            </a:r>
            <a:r>
              <a:rPr lang="zh-CN" altLang="en-US" b="1" noProof="1">
                <a:latin typeface="Tahoma" panose="020B0604030504040204" pitchFamily="6" charset="0"/>
                <a:ea typeface="楷体_GB2312" pitchFamily="49" charset="-122"/>
                <a:sym typeface="+mn-ea"/>
              </a:rPr>
              <a:t>对自身</a:t>
            </a:r>
            <a:r>
              <a:rPr lang="zh-CN" altLang="en-US" b="1" noProof="1">
                <a:solidFill>
                  <a:srgbClr val="0000FF"/>
                </a:solidFill>
                <a:latin typeface="Tahoma" panose="020B0604030504040204" pitchFamily="6" charset="0"/>
                <a:ea typeface="楷体_GB2312" pitchFamily="49" charset="-122"/>
                <a:sym typeface="+mn-ea"/>
              </a:rPr>
              <a:t>行为的修正</a:t>
            </a:r>
          </a:p>
          <a:p>
            <a:pPr marL="0" indent="0" algn="just" eaLnBrk="1" hangingPunct="1">
              <a:lnSpc>
                <a:spcPct val="130000"/>
              </a:lnSpc>
              <a:spcBef>
                <a:spcPct val="20000"/>
              </a:spcBef>
              <a:buClr>
                <a:srgbClr val="FF33CC"/>
              </a:buClr>
              <a:buSzPct val="60000"/>
              <a:buFont typeface="Wingdings" panose="05000000000000000000" pitchFamily="2" charset="2"/>
              <a:buNone/>
              <a:defRPr/>
            </a:pPr>
            <a:r>
              <a:rPr lang="zh-CN" altLang="en-US" b="1" noProof="1">
                <a:latin typeface="Tahoma" panose="020B0604030504040204" pitchFamily="6" charset="0"/>
                <a:ea typeface="楷体_GB2312" pitchFamily="49" charset="-122"/>
                <a:sym typeface="+mn-ea"/>
              </a:rPr>
              <a:t>  （类似于人类的技能训练和对环境的适应）。</a:t>
            </a:r>
            <a:endParaRPr lang="zh-CN" altLang="en-US" b="1" noProof="1">
              <a:ea typeface="楷体_GB2312" pitchFamily="49" charset="-122"/>
            </a:endParaRPr>
          </a:p>
        </p:txBody>
      </p:sp>
      <p:sp>
        <p:nvSpPr>
          <p:cNvPr id="80899"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3.1</a:t>
            </a:r>
            <a:r>
              <a:rPr lang="zh-CN" altLang="en-US" sz="3800">
                <a:solidFill>
                  <a:schemeClr val="bg1"/>
                </a:solidFill>
                <a:ea typeface="宋体" panose="02010600030101010101" pitchFamily="2" charset="-122"/>
              </a:rPr>
              <a:t> 基于脑功能模拟的领域划分</a:t>
            </a: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内容占位符 2"/>
          <p:cNvSpPr>
            <a:spLocks noGrp="1" noChangeArrowheads="1"/>
          </p:cNvSpPr>
          <p:nvPr>
            <p:ph idx="1"/>
          </p:nvPr>
        </p:nvSpPr>
        <p:spPr>
          <a:xfrm>
            <a:off x="820738" y="1127125"/>
            <a:ext cx="7502525" cy="5400675"/>
          </a:xfrm>
        </p:spPr>
        <p:txBody>
          <a:bodyPr/>
          <a:lstStyle/>
          <a:p>
            <a:pPr>
              <a:lnSpc>
                <a:spcPct val="170000"/>
              </a:lnSpc>
            </a:pPr>
            <a:r>
              <a:rPr lang="zh-CN" altLang="en-US" b="1" smtClean="0">
                <a:latin typeface="宋体" panose="02010600030101010101" pitchFamily="2" charset="-122"/>
                <a:ea typeface="楷体_GB2312" pitchFamily="49" charset="-122"/>
              </a:rPr>
              <a:t>机器学习可分为机械学习、指导学习、解释学习、类比学习、归纳学习、数据挖掘等。</a:t>
            </a:r>
          </a:p>
          <a:p>
            <a:pPr>
              <a:lnSpc>
                <a:spcPct val="170000"/>
              </a:lnSpc>
            </a:pPr>
            <a:r>
              <a:rPr lang="zh-CN" altLang="en-US" b="1" smtClean="0">
                <a:latin typeface="宋体" panose="02010600030101010101" pitchFamily="2" charset="-122"/>
                <a:ea typeface="楷体_GB2312" pitchFamily="49" charset="-122"/>
              </a:rPr>
              <a:t>机器学习的最新热点是深度学习</a:t>
            </a:r>
            <a:endParaRPr lang="zh-CN" altLang="en-US" b="1" smtClean="0">
              <a:latin typeface="Tahoma" panose="020B0604030504040204" pitchFamily="34" charset="0"/>
              <a:ea typeface="楷体_GB2312" pitchFamily="49" charset="-122"/>
            </a:endParaRPr>
          </a:p>
          <a:p>
            <a:endParaRPr lang="zh-CN" altLang="en-US" b="1" smtClean="0">
              <a:latin typeface="Tahoma" panose="020B0604030504040204" pitchFamily="34" charset="0"/>
              <a:ea typeface="楷体_GB2312" pitchFamily="49" charset="-122"/>
            </a:endParaRPr>
          </a:p>
        </p:txBody>
      </p:sp>
      <p:sp>
        <p:nvSpPr>
          <p:cNvPr id="81923"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3.1</a:t>
            </a:r>
            <a:r>
              <a:rPr lang="zh-CN" altLang="en-US" sz="3800">
                <a:solidFill>
                  <a:schemeClr val="bg1"/>
                </a:solidFill>
                <a:ea typeface="宋体" panose="02010600030101010101" pitchFamily="2" charset="-122"/>
              </a:rPr>
              <a:t> 基于脑功能模拟的领域划分</a:t>
            </a: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p:cNvSpPr>
            <a:spLocks noGrp="1" noChangeArrowheads="1"/>
          </p:cNvSpPr>
          <p:nvPr>
            <p:ph idx="1"/>
          </p:nvPr>
        </p:nvSpPr>
        <p:spPr>
          <a:xfrm>
            <a:off x="774700" y="765175"/>
            <a:ext cx="7594600" cy="5400675"/>
          </a:xfrm>
        </p:spPr>
        <p:txBody>
          <a:bodyPr/>
          <a:lstStyle/>
          <a:p>
            <a:pPr marL="190500" indent="-190500" eaLnBrk="1" hangingPunct="1">
              <a:lnSpc>
                <a:spcPct val="170000"/>
              </a:lnSpc>
              <a:buFont typeface="Wingdings" panose="05000000000000000000" charset="0"/>
              <a:buNone/>
              <a:defRPr/>
            </a:pPr>
            <a:r>
              <a:rPr lang="en-US" altLang="zh-CN" sz="3600" b="1" noProof="1">
                <a:solidFill>
                  <a:srgbClr val="CC3300"/>
                </a:solidFill>
                <a:latin typeface="Times New Roman" panose="02020603050405020304" pitchFamily="6" charset="0"/>
                <a:ea typeface="黑体" panose="02010609060101010101" pitchFamily="6" charset="-122"/>
              </a:rPr>
              <a:t>5</a:t>
            </a:r>
            <a:r>
              <a:rPr lang="zh-CN" altLang="en-US" sz="3600" b="1" noProof="1">
                <a:solidFill>
                  <a:srgbClr val="CC3300"/>
                </a:solidFill>
                <a:latin typeface="Times New Roman" panose="02020603050405020304" pitchFamily="6" charset="0"/>
                <a:ea typeface="黑体" panose="02010609060101010101" pitchFamily="6" charset="-122"/>
              </a:rPr>
              <a:t> 机器理解</a:t>
            </a:r>
            <a:endParaRPr lang="zh-CN" altLang="en-US" b="1" noProof="1">
              <a:latin typeface="楷体_GB2312" pitchFamily="49" charset="-122"/>
              <a:ea typeface="楷体_GB2312" pitchFamily="49" charset="-122"/>
              <a:sym typeface="Arial" panose="020B0604020202020204" pitchFamily="34" charset="0"/>
            </a:endParaRPr>
          </a:p>
          <a:p>
            <a:pPr marL="190500" indent="-190500" eaLnBrk="1" hangingPunct="1">
              <a:lnSpc>
                <a:spcPct val="170000"/>
              </a:lnSpc>
              <a:buClr>
                <a:srgbClr val="0000FF"/>
              </a:buClr>
              <a:buFont typeface="Wingdings" panose="05000000000000000000" charset="0"/>
              <a:buChar char="o"/>
              <a:defRPr/>
            </a:pPr>
            <a:r>
              <a:rPr lang="zh-CN" altLang="en-US" b="1" noProof="1">
                <a:solidFill>
                  <a:srgbClr val="0000FF"/>
                </a:solidFill>
                <a:latin typeface="楷体_GB2312" pitchFamily="49" charset="-122"/>
                <a:ea typeface="楷体_GB2312" pitchFamily="49" charset="-122"/>
                <a:sym typeface="Arial" panose="020B0604020202020204" pitchFamily="34" charset="0"/>
              </a:rPr>
              <a:t>机器理解</a:t>
            </a:r>
            <a:r>
              <a:rPr lang="zh-CN" altLang="en-US" b="1" noProof="1">
                <a:latin typeface="楷体_GB2312" pitchFamily="49" charset="-122"/>
                <a:ea typeface="楷体_GB2312" pitchFamily="49" charset="-122"/>
                <a:sym typeface="Arial" panose="020B0604020202020204" pitchFamily="34" charset="0"/>
              </a:rPr>
              <a:t>主要是指自然语言理解和图形理解。</a:t>
            </a:r>
          </a:p>
          <a:p>
            <a:pPr marL="190500" indent="-190500" eaLnBrk="1" hangingPunct="1">
              <a:lnSpc>
                <a:spcPct val="170000"/>
              </a:lnSpc>
              <a:buClr>
                <a:srgbClr val="0000FF"/>
              </a:buClr>
              <a:buFont typeface="Wingdings" panose="05000000000000000000" charset="0"/>
              <a:buChar char="o"/>
              <a:defRPr/>
            </a:pPr>
            <a:r>
              <a:rPr lang="zh-CN" altLang="en-US" b="1" noProof="1">
                <a:solidFill>
                  <a:srgbClr val="0000FF"/>
                </a:solidFill>
                <a:latin typeface="楷体_GB2312" pitchFamily="49" charset="-122"/>
                <a:ea typeface="楷体_GB2312" pitchFamily="49" charset="-122"/>
                <a:sym typeface="+mn-ea"/>
              </a:rPr>
              <a:t>自然语言理解</a:t>
            </a:r>
            <a:r>
              <a:rPr lang="zh-CN" altLang="en-US" b="1" noProof="1">
                <a:latin typeface="楷体_GB2312" pitchFamily="49" charset="-122"/>
                <a:ea typeface="楷体_GB2312" pitchFamily="49" charset="-122"/>
                <a:sym typeface="+mn-ea"/>
              </a:rPr>
              <a:t>就是计算机理解人类的自然语言，如英语、汉语等，包括口语与文字语言。</a:t>
            </a:r>
            <a:endParaRPr lang="zh-CN" altLang="en-US" b="1" noProof="1">
              <a:latin typeface="楷体_GB2312" pitchFamily="49" charset="-122"/>
              <a:ea typeface="楷体_GB2312" pitchFamily="49" charset="-122"/>
            </a:endParaRPr>
          </a:p>
          <a:p>
            <a:pPr marL="190500" indent="-190500" eaLnBrk="1" hangingPunct="1">
              <a:lnSpc>
                <a:spcPct val="170000"/>
              </a:lnSpc>
              <a:buClr>
                <a:srgbClr val="0000FF"/>
              </a:buClr>
              <a:buFont typeface="Wingdings" panose="05000000000000000000" charset="0"/>
              <a:buChar char="o"/>
              <a:defRPr/>
            </a:pPr>
            <a:endParaRPr lang="zh-CN" altLang="en-US" b="1" noProof="1">
              <a:latin typeface="宋体" panose="02010600030101010101" pitchFamily="2" charset="-122"/>
              <a:ea typeface="楷体_GB2312" pitchFamily="49" charset="-122"/>
            </a:endParaRPr>
          </a:p>
          <a:p>
            <a:pPr marL="0" indent="0" algn="just" eaLnBrk="1" hangingPunct="1">
              <a:lnSpc>
                <a:spcPct val="130000"/>
              </a:lnSpc>
              <a:spcBef>
                <a:spcPct val="20000"/>
              </a:spcBef>
              <a:buClr>
                <a:srgbClr val="FF33CC"/>
              </a:buClr>
              <a:buSzPct val="60000"/>
              <a:buFont typeface="Wingdings" panose="05000000000000000000" pitchFamily="2" charset="2"/>
              <a:buNone/>
              <a:defRPr/>
            </a:pPr>
            <a:endParaRPr lang="zh-CN" altLang="en-US" b="1" noProof="1">
              <a:ea typeface="楷体_GB2312" pitchFamily="49" charset="-122"/>
            </a:endParaRPr>
          </a:p>
        </p:txBody>
      </p:sp>
      <p:sp>
        <p:nvSpPr>
          <p:cNvPr id="82947"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3.1</a:t>
            </a:r>
            <a:r>
              <a:rPr lang="zh-CN" altLang="en-US" sz="3800">
                <a:solidFill>
                  <a:schemeClr val="bg1"/>
                </a:solidFill>
                <a:ea typeface="宋体" panose="02010600030101010101" pitchFamily="2" charset="-122"/>
              </a:rPr>
              <a:t> 基于脑功能模拟的领域划分</a:t>
            </a: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内容占位符 2"/>
          <p:cNvSpPr>
            <a:spLocks noGrp="1" noChangeArrowheads="1"/>
          </p:cNvSpPr>
          <p:nvPr>
            <p:ph idx="1"/>
          </p:nvPr>
        </p:nvSpPr>
        <p:spPr>
          <a:xfrm>
            <a:off x="696913" y="1136650"/>
            <a:ext cx="7750175" cy="2640013"/>
          </a:xfrm>
        </p:spPr>
        <p:txBody>
          <a:bodyPr/>
          <a:lstStyle/>
          <a:p>
            <a:pPr>
              <a:lnSpc>
                <a:spcPct val="170000"/>
              </a:lnSpc>
            </a:pPr>
            <a:r>
              <a:rPr lang="zh-CN" altLang="en-US" b="1" smtClean="0">
                <a:latin typeface="楷体_GB2312" pitchFamily="49" charset="-122"/>
                <a:ea typeface="楷体_GB2312" pitchFamily="49" charset="-122"/>
              </a:rPr>
              <a:t>计算机如果能理解人类的自然语言，</a:t>
            </a:r>
            <a:r>
              <a:rPr lang="zh-CN" altLang="en-US" b="1" smtClean="0">
                <a:solidFill>
                  <a:srgbClr val="0000FF"/>
                </a:solidFill>
                <a:latin typeface="楷体_GB2312" pitchFamily="49" charset="-122"/>
                <a:ea typeface="楷体_GB2312" pitchFamily="49" charset="-122"/>
              </a:rPr>
              <a:t>机器翻译</a:t>
            </a:r>
            <a:r>
              <a:rPr lang="zh-CN" altLang="en-US" b="1" smtClean="0">
                <a:latin typeface="楷体_GB2312" pitchFamily="49" charset="-122"/>
                <a:ea typeface="楷体_GB2312" pitchFamily="49" charset="-122"/>
              </a:rPr>
              <a:t>将真正成为现实（</a:t>
            </a:r>
            <a:r>
              <a:rPr lang="en-US" altLang="zh-CN" b="1" smtClean="0">
                <a:latin typeface="Times New Roman" panose="02020603050405020304" pitchFamily="18" charset="0"/>
                <a:ea typeface="楷体_GB2312" pitchFamily="49" charset="-122"/>
              </a:rPr>
              <a:t>Google</a:t>
            </a:r>
            <a:r>
              <a:rPr lang="zh-CN" altLang="en-US" b="1" smtClean="0">
                <a:latin typeface="楷体_GB2312" pitchFamily="49" charset="-122"/>
                <a:ea typeface="楷体_GB2312" pitchFamily="49" charset="-122"/>
              </a:rPr>
              <a:t>翻译）</a:t>
            </a:r>
          </a:p>
          <a:p>
            <a:pPr>
              <a:lnSpc>
                <a:spcPct val="170000"/>
              </a:lnSpc>
            </a:pPr>
            <a:r>
              <a:rPr lang="zh-CN" altLang="en-US" b="1" smtClean="0">
                <a:latin typeface="楷体_GB2312" pitchFamily="49" charset="-122"/>
                <a:ea typeface="楷体_GB2312" pitchFamily="49" charset="-122"/>
                <a:sym typeface="Arial" panose="020B0604020202020204" pitchFamily="34" charset="0"/>
              </a:rPr>
              <a:t>图形理解是图形识别的延伸，也是计算机视觉的组成部分。</a:t>
            </a:r>
          </a:p>
        </p:txBody>
      </p:sp>
      <p:sp>
        <p:nvSpPr>
          <p:cNvPr id="83971"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3.1</a:t>
            </a:r>
            <a:r>
              <a:rPr lang="zh-CN" altLang="en-US" sz="3800">
                <a:solidFill>
                  <a:schemeClr val="bg1"/>
                </a:solidFill>
                <a:ea typeface="宋体" panose="02010600030101010101" pitchFamily="2" charset="-122"/>
              </a:rPr>
              <a:t> 基于脑功能模拟的领域划分</a:t>
            </a: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p:cNvSpPr>
            <a:spLocks noGrp="1" noChangeArrowheads="1"/>
          </p:cNvSpPr>
          <p:nvPr>
            <p:ph idx="1"/>
          </p:nvPr>
        </p:nvSpPr>
        <p:spPr>
          <a:xfrm>
            <a:off x="774700" y="765175"/>
            <a:ext cx="7594600" cy="5400675"/>
          </a:xfrm>
        </p:spPr>
        <p:txBody>
          <a:bodyPr/>
          <a:lstStyle/>
          <a:p>
            <a:pPr marL="190500" indent="-190500" eaLnBrk="1" hangingPunct="1">
              <a:lnSpc>
                <a:spcPct val="170000"/>
              </a:lnSpc>
              <a:buFont typeface="Wingdings" panose="05000000000000000000" charset="0"/>
              <a:buNone/>
              <a:defRPr/>
            </a:pPr>
            <a:r>
              <a:rPr lang="en-US" altLang="zh-CN" sz="3600" b="1" noProof="1">
                <a:solidFill>
                  <a:srgbClr val="CC3300"/>
                </a:solidFill>
                <a:latin typeface="Times New Roman" panose="02020603050405020304" pitchFamily="6" charset="0"/>
                <a:ea typeface="黑体" panose="02010609060101010101" pitchFamily="6" charset="-122"/>
              </a:rPr>
              <a:t>6</a:t>
            </a:r>
            <a:r>
              <a:rPr lang="zh-CN" altLang="en-US" sz="3600" b="1" noProof="1">
                <a:solidFill>
                  <a:srgbClr val="CC3300"/>
                </a:solidFill>
                <a:latin typeface="Times New Roman" panose="02020603050405020304" pitchFamily="6" charset="0"/>
                <a:ea typeface="黑体" panose="02010609060101010101" pitchFamily="6" charset="-122"/>
              </a:rPr>
              <a:t> 机器行为</a:t>
            </a:r>
            <a:endParaRPr lang="zh-CN" altLang="en-US" b="1" noProof="1">
              <a:latin typeface="楷体_GB2312" pitchFamily="49" charset="-122"/>
              <a:ea typeface="楷体_GB2312" pitchFamily="49" charset="-122"/>
              <a:sym typeface="Arial" panose="020B0604020202020204" pitchFamily="34" charset="0"/>
            </a:endParaRPr>
          </a:p>
          <a:p>
            <a:pPr marL="190500" indent="-190500" eaLnBrk="1" hangingPunct="1">
              <a:lnSpc>
                <a:spcPct val="170000"/>
              </a:lnSpc>
              <a:buClr>
                <a:srgbClr val="0000FF"/>
              </a:buClr>
              <a:buFont typeface="Wingdings" panose="05000000000000000000" charset="0"/>
              <a:buChar char="o"/>
              <a:defRPr/>
            </a:pPr>
            <a:r>
              <a:rPr lang="zh-CN" altLang="en-US" b="1" noProof="1">
                <a:latin typeface="宋体" panose="02010600030101010101" pitchFamily="2" charset="-122"/>
                <a:ea typeface="楷体_GB2312" pitchFamily="49" charset="-122"/>
                <a:sym typeface="+mn-ea"/>
              </a:rPr>
              <a:t>机器行为主要是指</a:t>
            </a:r>
            <a:r>
              <a:rPr lang="zh-CN" altLang="en-US" b="1" noProof="1">
                <a:solidFill>
                  <a:srgbClr val="0000FF"/>
                </a:solidFill>
                <a:latin typeface="宋体" panose="02010600030101010101" pitchFamily="2" charset="-122"/>
                <a:ea typeface="楷体_GB2312" pitchFamily="49" charset="-122"/>
                <a:sym typeface="+mn-ea"/>
              </a:rPr>
              <a:t>机器人行动规划</a:t>
            </a:r>
            <a:r>
              <a:rPr lang="en-US" altLang="zh-CN" b="1" noProof="1">
                <a:latin typeface="宋体" panose="02010600030101010101" pitchFamily="2" charset="-122"/>
                <a:ea typeface="楷体_GB2312" pitchFamily="49" charset="-122"/>
                <a:sym typeface="+mn-ea"/>
              </a:rPr>
              <a:t>,</a:t>
            </a:r>
            <a:r>
              <a:rPr lang="zh-CN" altLang="en-US" b="1" noProof="1">
                <a:latin typeface="宋体" panose="02010600030101010101" pitchFamily="2" charset="-122"/>
                <a:ea typeface="楷体_GB2312" pitchFamily="49" charset="-122"/>
                <a:sym typeface="+mn-ea"/>
              </a:rPr>
              <a:t>是智能机器人的核心技术。</a:t>
            </a:r>
          </a:p>
          <a:p>
            <a:pPr marL="190500" indent="-190500" eaLnBrk="1" hangingPunct="1">
              <a:lnSpc>
                <a:spcPct val="170000"/>
              </a:lnSpc>
              <a:buClr>
                <a:srgbClr val="0000FF"/>
              </a:buClr>
              <a:buFont typeface="Wingdings" panose="05000000000000000000" charset="0"/>
              <a:buChar char="o"/>
              <a:defRPr/>
            </a:pPr>
            <a:r>
              <a:rPr lang="zh-CN" altLang="en-US" b="1" noProof="1">
                <a:latin typeface="楷体_GB2312" pitchFamily="49" charset="-122"/>
                <a:ea typeface="楷体_GB2312" pitchFamily="49" charset="-122"/>
                <a:sym typeface="+mn-ea"/>
              </a:rPr>
              <a:t>机器人要依靠</a:t>
            </a:r>
            <a:r>
              <a:rPr lang="zh-CN" altLang="en-US" b="1" noProof="1">
                <a:solidFill>
                  <a:srgbClr val="0000FF"/>
                </a:solidFill>
                <a:latin typeface="Tahoma" panose="020B0604030504040204" pitchFamily="6" charset="0"/>
                <a:ea typeface="楷体_GB2312" pitchFamily="49" charset="-122"/>
                <a:sym typeface="+mn-ea"/>
              </a:rPr>
              <a:t>规划功能</a:t>
            </a:r>
            <a:r>
              <a:rPr lang="zh-CN" altLang="en-US" b="1" noProof="1">
                <a:latin typeface="楷体_GB2312" pitchFamily="49" charset="-122"/>
                <a:ea typeface="楷体_GB2312" pitchFamily="49" charset="-122"/>
                <a:sym typeface="+mn-ea"/>
              </a:rPr>
              <a:t>拟定行动步骤和动作序列。规划功能的强弱反映了智能机器的智能水平。</a:t>
            </a:r>
            <a:endParaRPr lang="zh-CN" altLang="en-US" b="1" noProof="1">
              <a:latin typeface="楷体_GB2312" pitchFamily="49" charset="-122"/>
              <a:ea typeface="楷体_GB2312" pitchFamily="49" charset="-122"/>
            </a:endParaRPr>
          </a:p>
          <a:p>
            <a:pPr marL="190500" indent="-190500" eaLnBrk="1" hangingPunct="1">
              <a:lnSpc>
                <a:spcPct val="170000"/>
              </a:lnSpc>
              <a:buClr>
                <a:srgbClr val="0000FF"/>
              </a:buClr>
              <a:buFont typeface="Wingdings" panose="05000000000000000000" charset="0"/>
              <a:buChar char="o"/>
              <a:defRPr/>
            </a:pPr>
            <a:endParaRPr lang="zh-CN" altLang="en-US" b="1" noProof="1">
              <a:latin typeface="宋体" panose="02010600030101010101" pitchFamily="2" charset="-122"/>
              <a:ea typeface="楷体_GB2312" pitchFamily="49" charset="-122"/>
            </a:endParaRPr>
          </a:p>
          <a:p>
            <a:pPr marL="0" indent="0" algn="just" eaLnBrk="1" hangingPunct="1">
              <a:lnSpc>
                <a:spcPct val="130000"/>
              </a:lnSpc>
              <a:spcBef>
                <a:spcPct val="20000"/>
              </a:spcBef>
              <a:buClr>
                <a:srgbClr val="FF33CC"/>
              </a:buClr>
              <a:buSzPct val="60000"/>
              <a:buFont typeface="Wingdings" panose="05000000000000000000" pitchFamily="2" charset="2"/>
              <a:buNone/>
              <a:defRPr/>
            </a:pPr>
            <a:endParaRPr lang="zh-CN" altLang="en-US" b="1" noProof="1">
              <a:ea typeface="楷体_GB2312" pitchFamily="49" charset="-122"/>
            </a:endParaRPr>
          </a:p>
        </p:txBody>
      </p:sp>
      <p:sp>
        <p:nvSpPr>
          <p:cNvPr id="84995"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3.1</a:t>
            </a:r>
            <a:r>
              <a:rPr lang="zh-CN" altLang="en-US" sz="3800">
                <a:solidFill>
                  <a:schemeClr val="bg1"/>
                </a:solidFill>
                <a:ea typeface="宋体" panose="02010600030101010101" pitchFamily="2" charset="-122"/>
              </a:rPr>
              <a:t> 基于脑功能模拟的领域划分</a:t>
            </a: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018" name="Rectangle 3"/>
          <p:cNvSpPr>
            <a:spLocks noGrp="1" noChangeArrowheads="1"/>
          </p:cNvSpPr>
          <p:nvPr>
            <p:ph idx="1"/>
          </p:nvPr>
        </p:nvSpPr>
        <p:spPr>
          <a:xfrm>
            <a:off x="855663" y="1098550"/>
            <a:ext cx="7432675" cy="5400675"/>
          </a:xfrm>
        </p:spPr>
        <p:txBody>
          <a:bodyPr/>
          <a:lstStyle/>
          <a:p>
            <a:pPr marL="190500" indent="-190500" eaLnBrk="1" hangingPunct="1">
              <a:lnSpc>
                <a:spcPct val="160000"/>
              </a:lnSpc>
              <a:buFont typeface="Wingdings" panose="05000000000000000000" pitchFamily="2" charset="2"/>
              <a:buNone/>
            </a:pPr>
            <a:r>
              <a:rPr lang="zh-CN" altLang="en-US" sz="3600" b="1" smtClean="0">
                <a:solidFill>
                  <a:schemeClr val="accent2"/>
                </a:solidFill>
                <a:latin typeface="Times New Roman" panose="02020603050405020304" pitchFamily="18" charset="0"/>
              </a:rPr>
              <a:t>１ 符号智能</a:t>
            </a:r>
          </a:p>
          <a:p>
            <a:pPr marL="190500" indent="-190500" algn="just" eaLnBrk="1" hangingPunct="1">
              <a:lnSpc>
                <a:spcPct val="160000"/>
              </a:lnSpc>
              <a:buClr>
                <a:srgbClr val="000099"/>
              </a:buClr>
            </a:pPr>
            <a:r>
              <a:rPr lang="zh-CN" altLang="en-US" b="1" smtClean="0">
                <a:latin typeface="楷体_GB2312" pitchFamily="49" charset="-122"/>
                <a:ea typeface="楷体_GB2312" pitchFamily="49" charset="-122"/>
              </a:rPr>
              <a:t> 符号智能就是以</a:t>
            </a:r>
            <a:r>
              <a:rPr lang="zh-CN" altLang="en-US" b="1" smtClean="0">
                <a:solidFill>
                  <a:srgbClr val="0000FF"/>
                </a:solidFill>
                <a:latin typeface="楷体_GB2312" pitchFamily="49" charset="-122"/>
                <a:ea typeface="楷体_GB2312" pitchFamily="49" charset="-122"/>
              </a:rPr>
              <a:t>符号知识</a:t>
            </a:r>
            <a:r>
              <a:rPr lang="zh-CN" altLang="en-US" b="1" smtClean="0">
                <a:latin typeface="楷体_GB2312" pitchFamily="49" charset="-122"/>
                <a:ea typeface="楷体_GB2312" pitchFamily="49" charset="-122"/>
              </a:rPr>
              <a:t>为基础，通过</a:t>
            </a:r>
            <a:r>
              <a:rPr lang="zh-CN" altLang="en-US" b="1" smtClean="0">
                <a:solidFill>
                  <a:srgbClr val="0000FF"/>
                </a:solidFill>
                <a:latin typeface="楷体_GB2312" pitchFamily="49" charset="-122"/>
                <a:ea typeface="楷体_GB2312" pitchFamily="49" charset="-122"/>
              </a:rPr>
              <a:t>符号推理</a:t>
            </a:r>
            <a:r>
              <a:rPr lang="zh-CN" altLang="en-US" b="1" smtClean="0">
                <a:latin typeface="楷体_GB2312" pitchFamily="49" charset="-122"/>
                <a:ea typeface="楷体_GB2312" pitchFamily="49" charset="-122"/>
              </a:rPr>
              <a:t>进行问题求解而实现的智能。</a:t>
            </a:r>
          </a:p>
          <a:p>
            <a:pPr marL="190500" indent="-190500" algn="just" eaLnBrk="1" hangingPunct="1">
              <a:lnSpc>
                <a:spcPct val="160000"/>
              </a:lnSpc>
              <a:buClr>
                <a:srgbClr val="000099"/>
              </a:buClr>
            </a:pPr>
            <a:r>
              <a:rPr lang="zh-CN" altLang="en-US" b="1" smtClean="0">
                <a:latin typeface="楷体_GB2312" pitchFamily="49" charset="-122"/>
                <a:ea typeface="楷体_GB2312" pitchFamily="49" charset="-122"/>
              </a:rPr>
              <a:t> 符号智能研究的主要内容包括</a:t>
            </a:r>
            <a:r>
              <a:rPr lang="zh-CN" altLang="en-US" b="1" smtClean="0">
                <a:solidFill>
                  <a:srgbClr val="0000FF"/>
                </a:solidFill>
                <a:latin typeface="Tahoma" panose="020B0604030504040204" pitchFamily="34" charset="0"/>
                <a:ea typeface="楷体_GB2312" pitchFamily="49" charset="-122"/>
              </a:rPr>
              <a:t>知识工程</a:t>
            </a:r>
            <a:r>
              <a:rPr lang="zh-CN" altLang="en-US" b="1" smtClean="0">
                <a:latin typeface="楷体_GB2312" pitchFamily="49" charset="-122"/>
                <a:ea typeface="楷体_GB2312" pitchFamily="49" charset="-122"/>
              </a:rPr>
              <a:t>和</a:t>
            </a:r>
            <a:r>
              <a:rPr lang="zh-CN" altLang="en-US" b="1" smtClean="0">
                <a:solidFill>
                  <a:srgbClr val="0000FF"/>
                </a:solidFill>
                <a:latin typeface="Tahoma" panose="020B0604030504040204" pitchFamily="34" charset="0"/>
                <a:ea typeface="楷体_GB2312" pitchFamily="49" charset="-122"/>
              </a:rPr>
              <a:t>符号处理</a:t>
            </a:r>
            <a:r>
              <a:rPr lang="zh-CN" altLang="en-US" b="1" smtClean="0">
                <a:latin typeface="楷体_GB2312" pitchFamily="49" charset="-122"/>
                <a:ea typeface="楷体_GB2312" pitchFamily="49" charset="-122"/>
              </a:rPr>
              <a:t>技术</a:t>
            </a:r>
            <a:r>
              <a:rPr lang="zh-CN" altLang="en-US" b="1" smtClean="0">
                <a:latin typeface="Tahoma" panose="020B0604030504040204" pitchFamily="34" charset="0"/>
                <a:ea typeface="楷体_GB2312" pitchFamily="49" charset="-122"/>
              </a:rPr>
              <a:t>。</a:t>
            </a:r>
          </a:p>
        </p:txBody>
      </p:sp>
      <p:sp>
        <p:nvSpPr>
          <p:cNvPr id="86019"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3.2</a:t>
            </a:r>
            <a:r>
              <a:rPr lang="zh-CN" altLang="en-US" sz="3800">
                <a:solidFill>
                  <a:schemeClr val="bg1"/>
                </a:solidFill>
                <a:ea typeface="宋体" panose="02010600030101010101" pitchFamily="2" charset="-122"/>
              </a:rPr>
              <a:t> 基于研究途径与实现技术的领域划分</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idx="1"/>
          </p:nvPr>
        </p:nvSpPr>
        <p:spPr>
          <a:xfrm>
            <a:off x="647700" y="1141413"/>
            <a:ext cx="7848600" cy="4845050"/>
          </a:xfrm>
        </p:spPr>
        <p:txBody>
          <a:bodyPr/>
          <a:lstStyle/>
          <a:p>
            <a:pPr>
              <a:lnSpc>
                <a:spcPct val="140000"/>
              </a:lnSpc>
            </a:pPr>
            <a:r>
              <a:rPr lang="zh-CN" altLang="en-US" sz="3200" b="1" smtClean="0"/>
              <a:t>　机器人三定律</a:t>
            </a:r>
            <a:endParaRPr lang="zh-CN" altLang="en-US" sz="4000" b="1" smtClean="0">
              <a:ea typeface="楷体" panose="02010609060101010101" pitchFamily="49" charset="-122"/>
            </a:endParaRPr>
          </a:p>
          <a:p>
            <a:pPr lvl="1">
              <a:lnSpc>
                <a:spcPct val="140000"/>
              </a:lnSpc>
            </a:pPr>
            <a:r>
              <a:rPr lang="zh-CN" altLang="en-US" sz="2800" b="1" smtClean="0">
                <a:latin typeface="楷体" panose="02010609060101010101" pitchFamily="49" charset="-122"/>
                <a:ea typeface="楷体" panose="02010609060101010101" pitchFamily="49" charset="-122"/>
              </a:rPr>
              <a:t>第一定律：机器人不得伤害人类个体，或者目睹人类个体将遭受危险而袖手不管。</a:t>
            </a:r>
          </a:p>
          <a:p>
            <a:pPr lvl="1">
              <a:lnSpc>
                <a:spcPct val="140000"/>
              </a:lnSpc>
            </a:pPr>
            <a:r>
              <a:rPr lang="zh-CN" altLang="en-US" sz="2800" b="1" smtClean="0">
                <a:latin typeface="楷体" panose="02010609060101010101" pitchFamily="49" charset="-122"/>
                <a:ea typeface="楷体" panose="02010609060101010101" pitchFamily="49" charset="-122"/>
              </a:rPr>
              <a:t>第二定律：机器人必须服从人给予它的命令，当该命令与前面的定律冲突时例外。</a:t>
            </a:r>
          </a:p>
          <a:p>
            <a:pPr lvl="1">
              <a:lnSpc>
                <a:spcPct val="140000"/>
              </a:lnSpc>
            </a:pPr>
            <a:r>
              <a:rPr lang="zh-CN" altLang="en-US" sz="2800" b="1" smtClean="0">
                <a:latin typeface="楷体" panose="02010609060101010101" pitchFamily="49" charset="-122"/>
                <a:ea typeface="楷体" panose="02010609060101010101" pitchFamily="49" charset="-122"/>
              </a:rPr>
              <a:t>第三定律：机器人在不违反前面定律的情况下，要尽可能保护自己的生存。</a:t>
            </a:r>
          </a:p>
        </p:txBody>
      </p:sp>
      <p:sp>
        <p:nvSpPr>
          <p:cNvPr id="16387"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1.1</a:t>
            </a:r>
            <a:r>
              <a:rPr lang="zh-CN" altLang="en-US" sz="3800">
                <a:solidFill>
                  <a:schemeClr val="bg1"/>
                </a:solidFill>
                <a:ea typeface="宋体" panose="02010600030101010101" pitchFamily="2" charset="-122"/>
              </a:rPr>
              <a:t> 什么是人工智能</a:t>
            </a: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内容占位符 2"/>
          <p:cNvSpPr>
            <a:spLocks noGrp="1" noChangeArrowheads="1"/>
          </p:cNvSpPr>
          <p:nvPr>
            <p:ph idx="1"/>
          </p:nvPr>
        </p:nvSpPr>
        <p:spPr>
          <a:xfrm>
            <a:off x="962025" y="1127125"/>
            <a:ext cx="7219950" cy="5400675"/>
          </a:xfrm>
        </p:spPr>
        <p:txBody>
          <a:bodyPr/>
          <a:lstStyle/>
          <a:p>
            <a:pPr>
              <a:lnSpc>
                <a:spcPct val="160000"/>
              </a:lnSpc>
            </a:pPr>
            <a:r>
              <a:rPr lang="zh-CN" altLang="en-US" b="1" smtClean="0">
                <a:latin typeface="Tahoma" panose="020B0604030504040204" pitchFamily="34" charset="0"/>
                <a:ea typeface="楷体_GB2312" pitchFamily="49" charset="-122"/>
                <a:sym typeface="Arial" panose="020B0604020202020204" pitchFamily="34" charset="0"/>
              </a:rPr>
              <a:t>知识工程涉及知识获取、知识表示、知识管理、知识运用以及知识库系统等一系列知识处理技术。</a:t>
            </a:r>
          </a:p>
          <a:p>
            <a:pPr>
              <a:lnSpc>
                <a:spcPct val="160000"/>
              </a:lnSpc>
            </a:pPr>
            <a:r>
              <a:rPr lang="zh-CN" altLang="en-US" b="1" smtClean="0">
                <a:latin typeface="Tahoma" panose="020B0604030504040204" pitchFamily="34" charset="0"/>
                <a:ea typeface="楷体_GB2312" pitchFamily="49" charset="-122"/>
                <a:sym typeface="Arial" panose="020B0604020202020204" pitchFamily="34" charset="0"/>
              </a:rPr>
              <a:t>符号处理技术，指基于符号的推理和学习技术，主要研究经典逻辑和非经典逻辑理论以及相关的程序设计技术。</a:t>
            </a:r>
          </a:p>
          <a:p>
            <a:endParaRPr lang="zh-CN" altLang="en-US" b="1" smtClean="0">
              <a:latin typeface="Tahoma" panose="020B0604030504040204" pitchFamily="34" charset="0"/>
              <a:ea typeface="楷体_GB2312" pitchFamily="49" charset="-122"/>
              <a:sym typeface="Arial" panose="020B0604020202020204" pitchFamily="34" charset="0"/>
            </a:endParaRPr>
          </a:p>
        </p:txBody>
      </p:sp>
      <p:sp>
        <p:nvSpPr>
          <p:cNvPr id="87043"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3.2</a:t>
            </a:r>
            <a:r>
              <a:rPr lang="zh-CN" altLang="en-US" sz="3800">
                <a:solidFill>
                  <a:schemeClr val="bg1"/>
                </a:solidFill>
                <a:ea typeface="宋体" panose="02010600030101010101" pitchFamily="2" charset="-122"/>
              </a:rPr>
              <a:t> 基于研究途径与实现技术的领域划分</a:t>
            </a: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idx="1"/>
          </p:nvPr>
        </p:nvSpPr>
        <p:spPr>
          <a:xfrm>
            <a:off x="1023938" y="1219200"/>
            <a:ext cx="7094537" cy="5400675"/>
          </a:xfrm>
        </p:spPr>
        <p:txBody>
          <a:bodyPr/>
          <a:lstStyle/>
          <a:p>
            <a:pPr marL="296863" indent="-296863" eaLnBrk="1" hangingPunct="1">
              <a:lnSpc>
                <a:spcPct val="180000"/>
              </a:lnSpc>
            </a:pPr>
            <a:r>
              <a:rPr lang="en-US" altLang="zh-CN" b="1" smtClean="0">
                <a:ea typeface="楷体_GB2312" pitchFamily="49" charset="-122"/>
              </a:rPr>
              <a:t> </a:t>
            </a:r>
            <a:r>
              <a:rPr lang="zh-CN" altLang="en-US" b="1" smtClean="0">
                <a:ea typeface="楷体_GB2312" pitchFamily="49" charset="-122"/>
              </a:rPr>
              <a:t>符号智能基于</a:t>
            </a:r>
            <a:r>
              <a:rPr lang="zh-CN" altLang="en-US" b="1" smtClean="0">
                <a:solidFill>
                  <a:srgbClr val="0000FF"/>
                </a:solidFill>
                <a:ea typeface="楷体_GB2312" pitchFamily="49" charset="-122"/>
              </a:rPr>
              <a:t>人脑的心理模型</a:t>
            </a:r>
            <a:r>
              <a:rPr lang="zh-CN" altLang="en-US" b="1" smtClean="0">
                <a:ea typeface="楷体_GB2312" pitchFamily="49" charset="-122"/>
              </a:rPr>
              <a:t>，运用传统的程序设计方法实现人工智能，是</a:t>
            </a:r>
            <a:r>
              <a:rPr lang="zh-CN" altLang="en-US" b="1" smtClean="0">
                <a:solidFill>
                  <a:srgbClr val="0000FF"/>
                </a:solidFill>
                <a:ea typeface="楷体_GB2312" pitchFamily="49" charset="-122"/>
              </a:rPr>
              <a:t>传统人工智能或经典人工智能</a:t>
            </a:r>
            <a:r>
              <a:rPr lang="zh-CN" altLang="en-US" b="1" smtClean="0">
                <a:ea typeface="楷体_GB2312" pitchFamily="49" charset="-122"/>
              </a:rPr>
              <a:t>。</a:t>
            </a:r>
          </a:p>
        </p:txBody>
      </p:sp>
      <p:sp>
        <p:nvSpPr>
          <p:cNvPr id="88067"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3.2</a:t>
            </a:r>
            <a:r>
              <a:rPr lang="zh-CN" altLang="en-US" sz="3800">
                <a:solidFill>
                  <a:schemeClr val="bg1"/>
                </a:solidFill>
                <a:ea typeface="宋体" panose="02010600030101010101" pitchFamily="2" charset="-122"/>
              </a:rPr>
              <a:t> 基于研究途径与实现技术的领域划分</a:t>
            </a: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3"/>
          <p:cNvSpPr>
            <a:spLocks noGrp="1" noChangeArrowheads="1"/>
          </p:cNvSpPr>
          <p:nvPr>
            <p:ph idx="1"/>
          </p:nvPr>
        </p:nvSpPr>
        <p:spPr>
          <a:xfrm>
            <a:off x="855663" y="854075"/>
            <a:ext cx="7432675" cy="5400675"/>
          </a:xfrm>
        </p:spPr>
        <p:txBody>
          <a:bodyPr/>
          <a:lstStyle/>
          <a:p>
            <a:pPr marL="190500" indent="-190500" eaLnBrk="1" hangingPunct="1">
              <a:lnSpc>
                <a:spcPct val="130000"/>
              </a:lnSpc>
              <a:buFont typeface="Wingdings" panose="05000000000000000000" pitchFamily="2" charset="2"/>
              <a:buNone/>
            </a:pPr>
            <a:r>
              <a:rPr lang="en-US" altLang="zh-CN" sz="3200" b="1" smtClean="0">
                <a:solidFill>
                  <a:schemeClr val="accent2"/>
                </a:solidFill>
                <a:latin typeface="Times New Roman" panose="02020603050405020304" pitchFamily="18" charset="0"/>
              </a:rPr>
              <a:t>2</a:t>
            </a:r>
            <a:r>
              <a:rPr lang="zh-CN" altLang="en-US" sz="3200" b="1" smtClean="0">
                <a:solidFill>
                  <a:schemeClr val="accent2"/>
                </a:solidFill>
                <a:latin typeface="Times New Roman" panose="02020603050405020304" pitchFamily="18" charset="0"/>
              </a:rPr>
              <a:t> 计算智能</a:t>
            </a:r>
          </a:p>
          <a:p>
            <a:pPr marL="190500" indent="-190500" eaLnBrk="1" hangingPunct="1">
              <a:lnSpc>
                <a:spcPct val="130000"/>
              </a:lnSpc>
            </a:pPr>
            <a:r>
              <a:rPr lang="en-US" altLang="zh-CN" sz="2400" b="1" smtClean="0">
                <a:latin typeface="楷体_GB2312" pitchFamily="49" charset="-122"/>
                <a:ea typeface="楷体_GB2312" pitchFamily="49" charset="-122"/>
              </a:rPr>
              <a:t> </a:t>
            </a:r>
            <a:r>
              <a:rPr lang="zh-CN" altLang="en-US" sz="2400" b="1" smtClean="0">
                <a:latin typeface="楷体_GB2312" pitchFamily="49" charset="-122"/>
                <a:ea typeface="楷体_GB2312" pitchFamily="49" charset="-122"/>
              </a:rPr>
              <a:t>计算智能以</a:t>
            </a:r>
            <a:r>
              <a:rPr lang="zh-CN" altLang="en-US" sz="2400" b="1" smtClean="0">
                <a:solidFill>
                  <a:srgbClr val="0000FF"/>
                </a:solidFill>
                <a:latin typeface="楷体_GB2312" pitchFamily="49" charset="-122"/>
                <a:ea typeface="楷体_GB2312" pitchFamily="49" charset="-122"/>
              </a:rPr>
              <a:t>数据</a:t>
            </a:r>
            <a:r>
              <a:rPr lang="zh-CN" altLang="en-US" sz="2400" b="1" smtClean="0">
                <a:latin typeface="楷体_GB2312" pitchFamily="49" charset="-122"/>
                <a:ea typeface="楷体_GB2312" pitchFamily="49" charset="-122"/>
              </a:rPr>
              <a:t>为基础，通过</a:t>
            </a:r>
            <a:r>
              <a:rPr lang="zh-CN" altLang="en-US" sz="2400" b="1" smtClean="0">
                <a:solidFill>
                  <a:srgbClr val="0000FF"/>
                </a:solidFill>
                <a:latin typeface="楷体_GB2312" pitchFamily="49" charset="-122"/>
                <a:ea typeface="楷体_GB2312" pitchFamily="49" charset="-122"/>
              </a:rPr>
              <a:t>数值计算</a:t>
            </a:r>
            <a:r>
              <a:rPr lang="zh-CN" altLang="en-US" sz="2400" b="1" smtClean="0">
                <a:latin typeface="楷体_GB2312" pitchFamily="49" charset="-122"/>
                <a:ea typeface="楷体_GB2312" pitchFamily="49" charset="-122"/>
              </a:rPr>
              <a:t>进行问题求解而实现的智能。</a:t>
            </a:r>
          </a:p>
          <a:p>
            <a:pPr marL="190500" indent="-190500" eaLnBrk="1" hangingPunct="1">
              <a:lnSpc>
                <a:spcPct val="130000"/>
              </a:lnSpc>
            </a:pPr>
            <a:r>
              <a:rPr lang="zh-CN" altLang="en-US" sz="2400" b="1" smtClean="0">
                <a:latin typeface="楷体_GB2312" pitchFamily="49" charset="-122"/>
                <a:ea typeface="楷体_GB2312" pitchFamily="49" charset="-122"/>
              </a:rPr>
              <a:t> 计算智能研究的主要内容包括</a:t>
            </a:r>
            <a:r>
              <a:rPr lang="zh-CN" altLang="en-US" sz="2400" b="1" smtClean="0">
                <a:solidFill>
                  <a:srgbClr val="0000FF"/>
                </a:solidFill>
                <a:latin typeface="楷体_GB2312" pitchFamily="49" charset="-122"/>
                <a:ea typeface="楷体_GB2312" pitchFamily="49" charset="-122"/>
              </a:rPr>
              <a:t>人工神经网络、进化计算</a:t>
            </a:r>
            <a:r>
              <a:rPr lang="zh-CN" altLang="en-US" sz="2400" b="1" smtClean="0">
                <a:latin typeface="楷体_GB2312" pitchFamily="49" charset="-122"/>
                <a:ea typeface="楷体_GB2312" pitchFamily="49" charset="-122"/>
              </a:rPr>
              <a:t>（包括遗传算法、遗传程序算法、进化规 划、进化策略等）、</a:t>
            </a:r>
            <a:r>
              <a:rPr lang="zh-CN" altLang="en-US" sz="2400" b="1" smtClean="0">
                <a:solidFill>
                  <a:srgbClr val="0000FF"/>
                </a:solidFill>
                <a:latin typeface="楷体_GB2312" pitchFamily="49" charset="-122"/>
                <a:ea typeface="楷体_GB2312" pitchFamily="49" charset="-122"/>
              </a:rPr>
              <a:t>模糊技术及人工生命</a:t>
            </a:r>
            <a:r>
              <a:rPr lang="zh-CN" altLang="en-US" sz="2400" b="1" smtClean="0">
                <a:latin typeface="楷体_GB2312" pitchFamily="49" charset="-122"/>
                <a:ea typeface="楷体_GB2312" pitchFamily="49" charset="-122"/>
              </a:rPr>
              <a:t>等。</a:t>
            </a:r>
          </a:p>
          <a:p>
            <a:pPr marL="190500" indent="-190500" eaLnBrk="1" hangingPunct="1">
              <a:lnSpc>
                <a:spcPct val="130000"/>
              </a:lnSpc>
            </a:pPr>
            <a:r>
              <a:rPr lang="zh-CN" altLang="en-US" sz="2400" b="1" smtClean="0">
                <a:latin typeface="楷体_GB2312" pitchFamily="49" charset="-122"/>
                <a:ea typeface="楷体_GB2312" pitchFamily="49" charset="-122"/>
              </a:rPr>
              <a:t> 计算智能主要模拟自然智能系统，研究其数学模型和相关算法，并实现人工智能。</a:t>
            </a:r>
          </a:p>
          <a:p>
            <a:pPr marL="190500" indent="-190500" eaLnBrk="1" hangingPunct="1">
              <a:lnSpc>
                <a:spcPct val="130000"/>
              </a:lnSpc>
            </a:pPr>
            <a:r>
              <a:rPr lang="zh-CN" altLang="en-US" sz="2400" b="1" smtClean="0">
                <a:latin typeface="楷体_GB2312" pitchFamily="49" charset="-122"/>
                <a:ea typeface="楷体_GB2312" pitchFamily="49" charset="-122"/>
              </a:rPr>
              <a:t> 计算智能是当前人工智能学科中一个十分活跃的分支领域。</a:t>
            </a:r>
          </a:p>
        </p:txBody>
      </p:sp>
      <p:sp>
        <p:nvSpPr>
          <p:cNvPr id="89091"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3.2</a:t>
            </a:r>
            <a:r>
              <a:rPr lang="zh-CN" altLang="en-US" sz="3800">
                <a:solidFill>
                  <a:schemeClr val="bg1"/>
                </a:solidFill>
                <a:ea typeface="宋体" panose="02010600030101010101" pitchFamily="2" charset="-122"/>
              </a:rPr>
              <a:t> 基于研究途径与实现技术的领域划分</a:t>
            </a: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0114" name="Rectangle 3"/>
          <p:cNvSpPr>
            <a:spLocks noGrp="1" noChangeArrowheads="1"/>
          </p:cNvSpPr>
          <p:nvPr>
            <p:ph idx="1"/>
          </p:nvPr>
        </p:nvSpPr>
        <p:spPr>
          <a:xfrm>
            <a:off x="774700" y="863600"/>
            <a:ext cx="7594600" cy="5400675"/>
          </a:xfrm>
        </p:spPr>
        <p:txBody>
          <a:bodyPr/>
          <a:lstStyle/>
          <a:p>
            <a:pPr marL="190500" indent="-190500" eaLnBrk="1" hangingPunct="1">
              <a:lnSpc>
                <a:spcPct val="160000"/>
              </a:lnSpc>
              <a:buFont typeface="Wingdings" panose="05000000000000000000" pitchFamily="2" charset="2"/>
              <a:buNone/>
            </a:pPr>
            <a:r>
              <a:rPr lang="zh-CN" altLang="en-US" sz="3600" b="1" smtClean="0">
                <a:solidFill>
                  <a:srgbClr val="CC3300"/>
                </a:solidFill>
                <a:latin typeface="黑体" panose="02010609060101010101" pitchFamily="49" charset="-122"/>
                <a:ea typeface="黑体" panose="02010609060101010101" pitchFamily="49" charset="-122"/>
              </a:rPr>
              <a:t>１ 难题求解</a:t>
            </a:r>
          </a:p>
          <a:p>
            <a:pPr marL="190500" indent="-190500" eaLnBrk="1" hangingPunct="1">
              <a:lnSpc>
                <a:spcPct val="160000"/>
              </a:lnSpc>
            </a:pPr>
            <a:r>
              <a:rPr lang="zh-CN" altLang="en-US" b="1" smtClean="0">
                <a:latin typeface="楷体_GB2312" pitchFamily="49" charset="-122"/>
                <a:ea typeface="楷体_GB2312" pitchFamily="49" charset="-122"/>
              </a:rPr>
              <a:t> 主要是指那些</a:t>
            </a:r>
            <a:r>
              <a:rPr lang="zh-CN" altLang="en-US" b="1" smtClean="0">
                <a:solidFill>
                  <a:srgbClr val="0000FF"/>
                </a:solidFill>
                <a:latin typeface="楷体_GB2312" pitchFamily="49" charset="-122"/>
                <a:ea typeface="楷体_GB2312" pitchFamily="49" charset="-122"/>
              </a:rPr>
              <a:t>没有算法解</a:t>
            </a:r>
            <a:r>
              <a:rPr lang="zh-CN" altLang="en-US" b="1" smtClean="0">
                <a:latin typeface="楷体_GB2312" pitchFamily="49" charset="-122"/>
                <a:ea typeface="楷体_GB2312" pitchFamily="49" charset="-122"/>
              </a:rPr>
              <a:t>，或虽有算法解但在现有机器上</a:t>
            </a:r>
            <a:r>
              <a:rPr lang="zh-CN" altLang="en-US" b="1" smtClean="0">
                <a:solidFill>
                  <a:srgbClr val="0000FF"/>
                </a:solidFill>
                <a:latin typeface="楷体_GB2312" pitchFamily="49" charset="-122"/>
                <a:ea typeface="楷体_GB2312" pitchFamily="49" charset="-122"/>
              </a:rPr>
              <a:t>无法实施或完成</a:t>
            </a:r>
            <a:r>
              <a:rPr lang="zh-CN" altLang="en-US" b="1" smtClean="0">
                <a:latin typeface="楷体_GB2312" pitchFamily="49" charset="-122"/>
                <a:ea typeface="楷体_GB2312" pitchFamily="49" charset="-122"/>
              </a:rPr>
              <a:t>的困难问题。</a:t>
            </a:r>
          </a:p>
          <a:p>
            <a:pPr marL="190500" indent="-190500" eaLnBrk="1" hangingPunct="1">
              <a:lnSpc>
                <a:spcPct val="160000"/>
              </a:lnSpc>
            </a:pPr>
            <a:r>
              <a:rPr lang="zh-CN" altLang="en-US" b="1" smtClean="0">
                <a:latin typeface="楷体_GB2312" pitchFamily="49" charset="-122"/>
                <a:ea typeface="楷体_GB2312" pitchFamily="49" charset="-122"/>
              </a:rPr>
              <a:t> 如路径规划、运输调度、电力调度、地质分析、测量数据解释、天气预报、市场预测、股市分析、疾病诊断、故障诊断、军事指挥、机器人行动规划、机器博弈等。</a:t>
            </a:r>
            <a:r>
              <a:rPr lang="zh-CN" altLang="en-US" sz="2400" b="1" smtClean="0">
                <a:latin typeface="宋体" panose="02010600030101010101" pitchFamily="2" charset="-122"/>
              </a:rPr>
              <a:t> </a:t>
            </a:r>
          </a:p>
        </p:txBody>
      </p:sp>
      <p:sp>
        <p:nvSpPr>
          <p:cNvPr id="90115"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3.3</a:t>
            </a:r>
            <a:r>
              <a:rPr lang="zh-CN" altLang="en-US" sz="3800">
                <a:solidFill>
                  <a:schemeClr val="bg1"/>
                </a:solidFill>
                <a:ea typeface="宋体" panose="02010600030101010101" pitchFamily="2" charset="-122"/>
              </a:rPr>
              <a:t> 基于应用领域的划分</a:t>
            </a: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3"/>
          <p:cNvSpPr>
            <a:spLocks noGrp="1" noChangeArrowheads="1"/>
          </p:cNvSpPr>
          <p:nvPr>
            <p:ph idx="1"/>
          </p:nvPr>
        </p:nvSpPr>
        <p:spPr>
          <a:xfrm>
            <a:off x="719138" y="890588"/>
            <a:ext cx="7705725" cy="5400675"/>
          </a:xfrm>
        </p:spPr>
        <p:txBody>
          <a:bodyPr/>
          <a:lstStyle/>
          <a:p>
            <a:pPr marL="190500" indent="-190500" eaLnBrk="1" hangingPunct="1">
              <a:lnSpc>
                <a:spcPct val="150000"/>
              </a:lnSpc>
              <a:buFont typeface="Wingdings" panose="05000000000000000000" charset="0"/>
              <a:buNone/>
              <a:defRPr/>
            </a:pPr>
            <a:r>
              <a:rPr lang="en-US" altLang="zh-CN" sz="3600" b="1" noProof="1">
                <a:solidFill>
                  <a:srgbClr val="CC3300"/>
                </a:solidFill>
                <a:latin typeface="黑体" panose="02010609060101010101" pitchFamily="6" charset="-122"/>
                <a:ea typeface="黑体" panose="02010609060101010101" pitchFamily="6" charset="-122"/>
              </a:rPr>
              <a:t>2</a:t>
            </a:r>
            <a:r>
              <a:rPr lang="zh-CN" altLang="en-US" sz="3600" b="1" noProof="1">
                <a:solidFill>
                  <a:srgbClr val="CC3300"/>
                </a:solidFill>
                <a:latin typeface="黑体" panose="02010609060101010101" pitchFamily="6" charset="-122"/>
                <a:ea typeface="黑体" panose="02010609060101010101" pitchFamily="6" charset="-122"/>
              </a:rPr>
              <a:t> 自动定理证明</a:t>
            </a:r>
          </a:p>
          <a:p>
            <a:pPr marL="297180" indent="-297180" eaLnBrk="1" hangingPunct="1">
              <a:lnSpc>
                <a:spcPct val="150000"/>
              </a:lnSpc>
              <a:buFont typeface="Wingdings" panose="05000000000000000000" charset="0"/>
              <a:buChar char="o"/>
              <a:defRPr/>
            </a:pPr>
            <a:r>
              <a:rPr lang="zh-CN" altLang="en-US" b="1" noProof="1">
                <a:latin typeface="楷体_GB2312" pitchFamily="49" charset="-122"/>
                <a:ea typeface="楷体_GB2312" pitchFamily="49" charset="-122"/>
              </a:rPr>
              <a:t> </a:t>
            </a:r>
            <a:r>
              <a:rPr lang="zh-CN" altLang="en-US" b="1" noProof="1">
                <a:solidFill>
                  <a:srgbClr val="0000FF"/>
                </a:solidFill>
                <a:latin typeface="楷体_GB2312" pitchFamily="49" charset="-122"/>
                <a:ea typeface="楷体_GB2312" pitchFamily="49" charset="-122"/>
                <a:sym typeface="+mn-ea"/>
              </a:rPr>
              <a:t>即机器定理证明</a:t>
            </a:r>
            <a:r>
              <a:rPr lang="zh-CN" altLang="en-US" b="1" noProof="1">
                <a:latin typeface="楷体_GB2312" pitchFamily="49" charset="-122"/>
                <a:ea typeface="楷体_GB2312" pitchFamily="49" charset="-122"/>
                <a:sym typeface="+mn-ea"/>
              </a:rPr>
              <a:t>，是人工智能重要和最早的一个研究方面，是最典型的逻辑推理问题之一。 </a:t>
            </a:r>
            <a:endParaRPr lang="zh-CN" altLang="en-US" b="1" noProof="1">
              <a:latin typeface="楷体_GB2312" pitchFamily="49" charset="-122"/>
              <a:ea typeface="楷体_GB2312" pitchFamily="49" charset="-122"/>
            </a:endParaRPr>
          </a:p>
          <a:p>
            <a:pPr marL="297180" indent="-297180" eaLnBrk="1" hangingPunct="1">
              <a:lnSpc>
                <a:spcPct val="150000"/>
              </a:lnSpc>
              <a:buFont typeface="Wingdings" panose="05000000000000000000" charset="0"/>
              <a:buChar char="o"/>
              <a:defRPr/>
            </a:pPr>
            <a:r>
              <a:rPr lang="zh-CN" altLang="en-US" b="1" noProof="1">
                <a:latin typeface="楷体_GB2312" pitchFamily="49" charset="-122"/>
                <a:ea typeface="楷体_GB2312" pitchFamily="49" charset="-122"/>
                <a:sym typeface="+mn-ea"/>
              </a:rPr>
              <a:t>自动定理证明的方法主要有四类：</a:t>
            </a:r>
            <a:endParaRPr lang="zh-CN" altLang="en-US" b="1" noProof="1">
              <a:latin typeface="楷体_GB2312" pitchFamily="49" charset="-122"/>
              <a:ea typeface="楷体_GB2312" pitchFamily="49" charset="-122"/>
            </a:endParaRPr>
          </a:p>
          <a:p>
            <a:pPr marL="297180" indent="-297180" eaLnBrk="1" hangingPunct="1">
              <a:lnSpc>
                <a:spcPct val="150000"/>
              </a:lnSpc>
              <a:buFont typeface="Wingdings" panose="05000000000000000000" charset="0"/>
              <a:buNone/>
              <a:defRPr/>
            </a:pPr>
            <a:r>
              <a:rPr lang="zh-CN" altLang="en-US" b="1" noProof="1">
                <a:latin typeface="楷体_GB2312" pitchFamily="49" charset="-122"/>
                <a:ea typeface="楷体_GB2312" pitchFamily="49" charset="-122"/>
                <a:sym typeface="+mn-ea"/>
              </a:rPr>
              <a:t>①</a:t>
            </a:r>
            <a:r>
              <a:rPr lang="zh-CN" altLang="en-US" b="1" u="sng" noProof="1">
                <a:solidFill>
                  <a:srgbClr val="0000FF"/>
                </a:solidFill>
                <a:latin typeface="楷体_GB2312" pitchFamily="49" charset="-122"/>
                <a:ea typeface="楷体_GB2312" pitchFamily="49" charset="-122"/>
                <a:sym typeface="+mn-ea"/>
              </a:rPr>
              <a:t>自然演绎法</a:t>
            </a:r>
            <a:r>
              <a:rPr lang="zh-CN" altLang="en-US" b="1" noProof="1">
                <a:latin typeface="楷体_GB2312" pitchFamily="49" charset="-122"/>
                <a:ea typeface="楷体_GB2312" pitchFamily="49" charset="-122"/>
                <a:sym typeface="+mn-ea"/>
              </a:rPr>
              <a:t>：即依据推理规则，从前提和公理中可以推出许多定理，如待证的定理恰在其中，则定理得到证明。</a:t>
            </a:r>
            <a:endParaRPr lang="zh-CN" altLang="en-US" sz="2400" b="1" noProof="1">
              <a:latin typeface="宋体" panose="02010600030101010101" pitchFamily="2" charset="-122"/>
            </a:endParaRPr>
          </a:p>
        </p:txBody>
      </p:sp>
      <p:sp>
        <p:nvSpPr>
          <p:cNvPr id="91139"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3.3</a:t>
            </a:r>
            <a:r>
              <a:rPr lang="zh-CN" altLang="en-US" sz="3800">
                <a:solidFill>
                  <a:schemeClr val="bg1"/>
                </a:solidFill>
                <a:ea typeface="宋体" panose="02010600030101010101" pitchFamily="2" charset="-122"/>
              </a:rPr>
              <a:t> 基于应用领域</a:t>
            </a:r>
            <a:r>
              <a:rPr lang="zh-CN" altLang="en-US" sz="3800">
                <a:solidFill>
                  <a:schemeClr val="bg1"/>
                </a:solidFill>
                <a:ea typeface="宋体" panose="02010600030101010101" pitchFamily="2" charset="-122"/>
                <a:sym typeface="宋体" panose="02010600030101010101" pitchFamily="2" charset="-122"/>
              </a:rPr>
              <a:t>的</a:t>
            </a:r>
            <a:r>
              <a:rPr lang="zh-CN" altLang="en-US" sz="3800">
                <a:solidFill>
                  <a:schemeClr val="bg1"/>
                </a:solidFill>
                <a:ea typeface="宋体" panose="02010600030101010101" pitchFamily="2" charset="-122"/>
              </a:rPr>
              <a:t>划分</a:t>
            </a: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7" name="Text Box 3"/>
          <p:cNvSpPr txBox="1">
            <a:spLocks noChangeArrowheads="1"/>
          </p:cNvSpPr>
          <p:nvPr/>
        </p:nvSpPr>
        <p:spPr bwMode="auto">
          <a:xfrm>
            <a:off x="609600" y="1063625"/>
            <a:ext cx="7924800" cy="5732463"/>
          </a:xfrm>
          <a:prstGeom prst="rect">
            <a:avLst/>
          </a:prstGeom>
          <a:noFill/>
          <a:ln>
            <a:noFill/>
          </a:ln>
          <a:effectLst/>
        </p:spPr>
        <p:txBody>
          <a:bodyPr>
            <a:spAutoFit/>
          </a:bodyPr>
          <a:lstStyle/>
          <a:p>
            <a:pPr eaLnBrk="1" hangingPunct="1">
              <a:lnSpc>
                <a:spcPct val="190000"/>
              </a:lnSpc>
              <a:spcBef>
                <a:spcPct val="20000"/>
              </a:spcBef>
              <a:buClr>
                <a:schemeClr val="folHlink"/>
              </a:buClr>
              <a:buSzPct val="60000"/>
              <a:buFont typeface="Wingdings" panose="05000000000000000000" pitchFamily="2" charset="2"/>
              <a:buNone/>
              <a:defRPr/>
            </a:pPr>
            <a:r>
              <a:rPr lang="zh-CN" altLang="en-US" sz="2800" noProof="1">
                <a:solidFill>
                  <a:schemeClr val="tx1"/>
                </a:solidFill>
                <a:latin typeface="楷体_GB2312" pitchFamily="49" charset="-122"/>
                <a:ea typeface="楷体_GB2312" pitchFamily="49" charset="-122"/>
              </a:rPr>
              <a:t>②</a:t>
            </a:r>
            <a:r>
              <a:rPr lang="zh-CN" altLang="en-US" sz="2800" u="sng" noProof="1">
                <a:solidFill>
                  <a:srgbClr val="0000FF"/>
                </a:solidFill>
                <a:latin typeface="楷体_GB2312" pitchFamily="49" charset="-122"/>
                <a:ea typeface="楷体_GB2312" pitchFamily="49" charset="-122"/>
              </a:rPr>
              <a:t>判定法</a:t>
            </a:r>
            <a:r>
              <a:rPr lang="zh-CN" altLang="en-US" sz="2800" noProof="1">
                <a:solidFill>
                  <a:schemeClr val="tx1"/>
                </a:solidFill>
                <a:latin typeface="楷体_GB2312" pitchFamily="49" charset="-122"/>
                <a:ea typeface="楷体_GB2312" pitchFamily="49" charset="-122"/>
              </a:rPr>
              <a:t>：即对一类问题找出统一的计算机上可实现的算法解。</a:t>
            </a:r>
          </a:p>
          <a:p>
            <a:pPr marL="381000" indent="-381000" eaLnBrk="1" hangingPunct="1">
              <a:lnSpc>
                <a:spcPct val="190000"/>
              </a:lnSpc>
              <a:defRPr/>
            </a:pPr>
            <a:r>
              <a:rPr lang="en-US" altLang="zh-CN" sz="2800" noProof="1">
                <a:solidFill>
                  <a:schemeClr val="tx1"/>
                </a:solidFill>
                <a:latin typeface="楷体_GB2312" pitchFamily="49" charset="-122"/>
                <a:ea typeface="楷体_GB2312" pitchFamily="49" charset="-122"/>
                <a:sym typeface="+mn-ea"/>
              </a:rPr>
              <a:t>③</a:t>
            </a:r>
            <a:r>
              <a:rPr lang="zh-CN" altLang="en-US" sz="2800" u="sng" noProof="1">
                <a:solidFill>
                  <a:srgbClr val="0000FF"/>
                </a:solidFill>
                <a:latin typeface="楷体_GB2312" pitchFamily="49" charset="-122"/>
                <a:ea typeface="楷体_GB2312" pitchFamily="49" charset="-122"/>
                <a:sym typeface="+mn-ea"/>
              </a:rPr>
              <a:t>定理证明器</a:t>
            </a:r>
            <a:r>
              <a:rPr lang="zh-CN" altLang="en-US" sz="2800" noProof="1">
                <a:solidFill>
                  <a:schemeClr val="tx1"/>
                </a:solidFill>
                <a:latin typeface="楷体_GB2312" pitchFamily="49" charset="-122"/>
                <a:ea typeface="楷体_GB2312" pitchFamily="49" charset="-122"/>
                <a:sym typeface="+mn-ea"/>
              </a:rPr>
              <a:t>：研究一切可判定问题的证明方法。</a:t>
            </a:r>
            <a:endParaRPr lang="zh-CN" altLang="en-US" sz="2800" noProof="1">
              <a:solidFill>
                <a:schemeClr val="tx1"/>
              </a:solidFill>
              <a:latin typeface="楷体_GB2312" pitchFamily="49" charset="-122"/>
              <a:ea typeface="楷体_GB2312" pitchFamily="49" charset="-122"/>
            </a:endParaRPr>
          </a:p>
          <a:p>
            <a:pPr marL="381000" indent="-381000" eaLnBrk="1" hangingPunct="1">
              <a:lnSpc>
                <a:spcPct val="190000"/>
              </a:lnSpc>
              <a:defRPr/>
            </a:pPr>
            <a:r>
              <a:rPr lang="zh-CN" altLang="en-US" sz="2800" noProof="1">
                <a:solidFill>
                  <a:schemeClr val="tx1"/>
                </a:solidFill>
                <a:latin typeface="楷体_GB2312" pitchFamily="49" charset="-122"/>
                <a:ea typeface="楷体_GB2312" pitchFamily="49" charset="-122"/>
                <a:sym typeface="+mn-ea"/>
              </a:rPr>
              <a:t>④</a:t>
            </a:r>
            <a:r>
              <a:rPr lang="zh-CN" altLang="en-US" sz="2800" u="sng" noProof="1">
                <a:solidFill>
                  <a:srgbClr val="0000FF"/>
                </a:solidFill>
                <a:latin typeface="楷体_GB2312" pitchFamily="49" charset="-122"/>
                <a:ea typeface="楷体_GB2312" pitchFamily="49" charset="-122"/>
                <a:sym typeface="+mn-ea"/>
              </a:rPr>
              <a:t>计算机辅助证明</a:t>
            </a:r>
            <a:r>
              <a:rPr lang="zh-CN" altLang="en-US" sz="2800" noProof="1">
                <a:solidFill>
                  <a:srgbClr val="0000FF"/>
                </a:solidFill>
                <a:latin typeface="楷体_GB2312" pitchFamily="49" charset="-122"/>
                <a:ea typeface="楷体_GB2312" pitchFamily="49" charset="-122"/>
                <a:sym typeface="+mn-ea"/>
              </a:rPr>
              <a:t>：</a:t>
            </a:r>
            <a:r>
              <a:rPr lang="zh-CN" altLang="en-US" sz="2800" noProof="1">
                <a:solidFill>
                  <a:schemeClr val="tx1"/>
                </a:solidFill>
                <a:latin typeface="楷体_GB2312" pitchFamily="49" charset="-122"/>
                <a:ea typeface="楷体_GB2312" pitchFamily="49" charset="-122"/>
                <a:sym typeface="+mn-ea"/>
              </a:rPr>
              <a:t>指以计算机为辅助工具，利用机器的高速度和大容量，帮助人完成手工证明中难以完成的大量计算、推理和穷举。</a:t>
            </a:r>
            <a:endParaRPr lang="zh-CN" altLang="en-US" sz="2800" noProof="1">
              <a:solidFill>
                <a:schemeClr val="tx1"/>
              </a:solidFill>
              <a:latin typeface="楷体_GB2312" pitchFamily="49" charset="-122"/>
              <a:ea typeface="楷体_GB2312" pitchFamily="49" charset="-122"/>
            </a:endParaRPr>
          </a:p>
          <a:p>
            <a:pPr eaLnBrk="1" hangingPunct="1">
              <a:lnSpc>
                <a:spcPct val="150000"/>
              </a:lnSpc>
              <a:spcBef>
                <a:spcPct val="20000"/>
              </a:spcBef>
              <a:buClr>
                <a:schemeClr val="folHlink"/>
              </a:buClr>
              <a:buSzPct val="60000"/>
              <a:buFont typeface="Wingdings" panose="05000000000000000000" pitchFamily="2" charset="2"/>
              <a:buNone/>
              <a:defRPr/>
            </a:pPr>
            <a:endParaRPr lang="zh-CN" altLang="en-US" sz="2800" noProof="1">
              <a:solidFill>
                <a:schemeClr val="tx1"/>
              </a:solidFill>
              <a:latin typeface="楷体_GB2312" pitchFamily="49" charset="-122"/>
              <a:ea typeface="楷体_GB2312" pitchFamily="49" charset="-122"/>
            </a:endParaRPr>
          </a:p>
        </p:txBody>
      </p:sp>
      <p:sp>
        <p:nvSpPr>
          <p:cNvPr id="92163"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3.3</a:t>
            </a:r>
            <a:r>
              <a:rPr lang="zh-CN" altLang="en-US" sz="3800">
                <a:solidFill>
                  <a:schemeClr val="bg1"/>
                </a:solidFill>
                <a:ea typeface="宋体" panose="02010600030101010101" pitchFamily="2" charset="-122"/>
              </a:rPr>
              <a:t> 基于应用领域</a:t>
            </a:r>
            <a:r>
              <a:rPr lang="zh-CN" altLang="en-US" sz="3800">
                <a:solidFill>
                  <a:schemeClr val="bg1"/>
                </a:solidFill>
                <a:ea typeface="宋体" panose="02010600030101010101" pitchFamily="2" charset="-122"/>
                <a:sym typeface="宋体" panose="02010600030101010101" pitchFamily="2" charset="-122"/>
              </a:rPr>
              <a:t>的</a:t>
            </a:r>
            <a:r>
              <a:rPr lang="zh-CN" altLang="en-US" sz="3800">
                <a:solidFill>
                  <a:schemeClr val="bg1"/>
                </a:solidFill>
                <a:ea typeface="宋体" panose="02010600030101010101" pitchFamily="2" charset="-122"/>
              </a:rPr>
              <a:t>划分</a:t>
            </a: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3"/>
          <p:cNvSpPr>
            <a:spLocks noGrp="1" noChangeArrowheads="1"/>
          </p:cNvSpPr>
          <p:nvPr>
            <p:ph idx="1"/>
          </p:nvPr>
        </p:nvSpPr>
        <p:spPr>
          <a:xfrm>
            <a:off x="719138" y="890588"/>
            <a:ext cx="7705725" cy="5400675"/>
          </a:xfrm>
        </p:spPr>
        <p:txBody>
          <a:bodyPr/>
          <a:lstStyle/>
          <a:p>
            <a:pPr marL="190500" indent="-190500" eaLnBrk="1" hangingPunct="1">
              <a:lnSpc>
                <a:spcPct val="150000"/>
              </a:lnSpc>
              <a:buFont typeface="Wingdings" panose="05000000000000000000" charset="0"/>
              <a:buNone/>
              <a:defRPr/>
            </a:pPr>
            <a:r>
              <a:rPr lang="en-US" altLang="zh-CN" sz="3600" b="1" noProof="1">
                <a:solidFill>
                  <a:srgbClr val="CC3300"/>
                </a:solidFill>
                <a:latin typeface="黑体" panose="02010609060101010101" pitchFamily="6" charset="-122"/>
                <a:ea typeface="黑体" panose="02010609060101010101" pitchFamily="6" charset="-122"/>
              </a:rPr>
              <a:t>3</a:t>
            </a:r>
            <a:r>
              <a:rPr lang="zh-CN" altLang="en-US" sz="3600" b="1" noProof="1">
                <a:solidFill>
                  <a:srgbClr val="CC3300"/>
                </a:solidFill>
                <a:latin typeface="黑体" panose="02010609060101010101" pitchFamily="6" charset="-122"/>
                <a:ea typeface="黑体" panose="02010609060101010101" pitchFamily="6" charset="-122"/>
              </a:rPr>
              <a:t> 自动程序设计</a:t>
            </a:r>
          </a:p>
          <a:p>
            <a:pPr marL="0" indent="0" eaLnBrk="1" hangingPunct="1">
              <a:lnSpc>
                <a:spcPct val="150000"/>
              </a:lnSpc>
              <a:buFont typeface="Wingdings" panose="05000000000000000000" charset="0"/>
              <a:buChar char="o"/>
              <a:defRPr/>
            </a:pPr>
            <a:r>
              <a:rPr lang="en-US" altLang="zh-CN" b="1" noProof="1">
                <a:latin typeface="宋体" panose="02010600030101010101" pitchFamily="2" charset="-122"/>
                <a:ea typeface="楷体_GB2312" pitchFamily="49" charset="-122"/>
                <a:sym typeface="+mn-ea"/>
              </a:rPr>
              <a:t> </a:t>
            </a:r>
            <a:r>
              <a:rPr lang="zh-CN" altLang="en-US" b="1" noProof="1">
                <a:latin typeface="宋体" panose="02010600030101010101" pitchFamily="2" charset="-122"/>
                <a:ea typeface="楷体_GB2312" pitchFamily="49" charset="-122"/>
                <a:sym typeface="+mn-ea"/>
              </a:rPr>
              <a:t>让计算机自动设计程序。包括：</a:t>
            </a:r>
            <a:endParaRPr lang="zh-CN" altLang="en-US" b="1" noProof="1">
              <a:latin typeface="宋体" panose="02010600030101010101" pitchFamily="2" charset="-122"/>
              <a:ea typeface="楷体_GB2312" pitchFamily="49" charset="-122"/>
            </a:endParaRPr>
          </a:p>
          <a:p>
            <a:pPr marL="400050" lvl="1" indent="0" eaLnBrk="1" hangingPunct="1">
              <a:lnSpc>
                <a:spcPct val="150000"/>
              </a:lnSpc>
              <a:buSzPct val="90000"/>
              <a:buFont typeface="Wingdings" panose="05000000000000000000" charset="0"/>
              <a:buChar char="n"/>
              <a:defRPr/>
            </a:pPr>
            <a:r>
              <a:rPr lang="zh-CN" altLang="en-US" sz="2800" b="1" noProof="1">
                <a:solidFill>
                  <a:srgbClr val="0000FF"/>
                </a:solidFill>
                <a:cs typeface="+mn-ea"/>
                <a:sym typeface="+mn-ea"/>
              </a:rPr>
              <a:t>  程序的自动综合</a:t>
            </a:r>
            <a:r>
              <a:rPr lang="zh-CN" altLang="en-US" sz="2800" b="1" noProof="1">
                <a:cs typeface="+mn-ea"/>
                <a:sym typeface="+mn-ea"/>
              </a:rPr>
              <a:t>：</a:t>
            </a:r>
            <a:r>
              <a:rPr lang="zh-CN" altLang="en-US" sz="2800" b="1" noProof="1">
                <a:latin typeface="宋体" panose="02010600030101010101" pitchFamily="2" charset="-122"/>
                <a:cs typeface="+mn-ea"/>
                <a:sym typeface="+mn-ea"/>
              </a:rPr>
              <a:t>就是人只要给出关于某程序要求的非常高级的描述，计算机就会自动生成一个能完成这个要求目标的具体程序。</a:t>
            </a:r>
            <a:endParaRPr lang="zh-CN" altLang="en-US" sz="2800" b="1" noProof="1">
              <a:solidFill>
                <a:schemeClr val="tx1"/>
              </a:solidFill>
              <a:latin typeface="宋体" panose="02010600030101010101" pitchFamily="2" charset="-122"/>
              <a:cs typeface="+mn-ea"/>
            </a:endParaRPr>
          </a:p>
          <a:p>
            <a:pPr marL="400050" lvl="1" indent="0" eaLnBrk="1" hangingPunct="1">
              <a:lnSpc>
                <a:spcPct val="150000"/>
              </a:lnSpc>
              <a:buSzPct val="90000"/>
              <a:buFont typeface="Wingdings" panose="05000000000000000000" charset="0"/>
              <a:buChar char="n"/>
              <a:defRPr/>
            </a:pPr>
            <a:r>
              <a:rPr lang="zh-CN" altLang="en-US" sz="2800" b="1" noProof="1">
                <a:solidFill>
                  <a:srgbClr val="0000FF"/>
                </a:solidFill>
                <a:cs typeface="+mn-ea"/>
                <a:sym typeface="Arial" panose="020B0604020202020204" pitchFamily="34" charset="0"/>
              </a:rPr>
              <a:t> 程序的自动验证：</a:t>
            </a:r>
            <a:r>
              <a:rPr lang="zh-CN" altLang="en-US" sz="2800" b="1" noProof="1">
                <a:latin typeface="宋体" panose="02010600030101010101" pitchFamily="2" charset="-122"/>
                <a:cs typeface="+mn-ea"/>
                <a:sym typeface="+mn-ea"/>
              </a:rPr>
              <a:t>即自动证明所设计的程序的正确性。</a:t>
            </a:r>
            <a:endParaRPr lang="zh-CN" altLang="en-US" sz="2400" b="1" noProof="1">
              <a:latin typeface="宋体" panose="02010600030101010101" pitchFamily="2" charset="-122"/>
              <a:cs typeface="+mn-ea"/>
            </a:endParaRPr>
          </a:p>
        </p:txBody>
      </p:sp>
      <p:sp>
        <p:nvSpPr>
          <p:cNvPr id="93187"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3.3</a:t>
            </a:r>
            <a:r>
              <a:rPr lang="zh-CN" altLang="en-US" sz="3800">
                <a:solidFill>
                  <a:schemeClr val="bg1"/>
                </a:solidFill>
                <a:ea typeface="宋体" panose="02010600030101010101" pitchFamily="2" charset="-122"/>
              </a:rPr>
              <a:t> 基于应用领域</a:t>
            </a:r>
            <a:r>
              <a:rPr lang="zh-CN" altLang="en-US" sz="3800">
                <a:solidFill>
                  <a:schemeClr val="bg1"/>
                </a:solidFill>
                <a:ea typeface="宋体" panose="02010600030101010101" pitchFamily="2" charset="-122"/>
                <a:sym typeface="宋体" panose="02010600030101010101" pitchFamily="2" charset="-122"/>
              </a:rPr>
              <a:t>的</a:t>
            </a:r>
            <a:r>
              <a:rPr lang="zh-CN" altLang="en-US" sz="3800">
                <a:solidFill>
                  <a:schemeClr val="bg1"/>
                </a:solidFill>
                <a:ea typeface="宋体" panose="02010600030101010101" pitchFamily="2" charset="-122"/>
              </a:rPr>
              <a:t>划分</a:t>
            </a: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3"/>
          <p:cNvSpPr>
            <a:spLocks noGrp="1" noChangeArrowheads="1"/>
          </p:cNvSpPr>
          <p:nvPr>
            <p:ph idx="1"/>
          </p:nvPr>
        </p:nvSpPr>
        <p:spPr>
          <a:xfrm>
            <a:off x="719138" y="890588"/>
            <a:ext cx="7705725" cy="5400675"/>
          </a:xfrm>
        </p:spPr>
        <p:txBody>
          <a:bodyPr/>
          <a:lstStyle/>
          <a:p>
            <a:pPr marL="190500" indent="-190500" eaLnBrk="1" hangingPunct="1">
              <a:lnSpc>
                <a:spcPct val="150000"/>
              </a:lnSpc>
              <a:buFont typeface="Wingdings" panose="05000000000000000000" charset="0"/>
              <a:buNone/>
              <a:defRPr/>
            </a:pPr>
            <a:r>
              <a:rPr lang="en-US" altLang="zh-CN" sz="3600" b="1" noProof="1">
                <a:solidFill>
                  <a:srgbClr val="CC3300"/>
                </a:solidFill>
                <a:latin typeface="黑体" panose="02010609060101010101" pitchFamily="6" charset="-122"/>
                <a:ea typeface="黑体" panose="02010609060101010101" pitchFamily="6" charset="-122"/>
              </a:rPr>
              <a:t>4</a:t>
            </a:r>
            <a:r>
              <a:rPr lang="zh-CN" altLang="en-US" sz="3600" b="1" noProof="1">
                <a:solidFill>
                  <a:srgbClr val="CC3300"/>
                </a:solidFill>
                <a:latin typeface="黑体" panose="02010609060101010101" pitchFamily="6" charset="-122"/>
                <a:ea typeface="黑体" panose="02010609060101010101" pitchFamily="6" charset="-122"/>
              </a:rPr>
              <a:t> 自动翻译</a:t>
            </a:r>
          </a:p>
          <a:p>
            <a:pPr marL="0" indent="0" eaLnBrk="1" hangingPunct="1">
              <a:lnSpc>
                <a:spcPct val="170000"/>
              </a:lnSpc>
              <a:buFont typeface="Wingdings" panose="05000000000000000000" charset="0"/>
              <a:buChar char="o"/>
              <a:defRPr/>
            </a:pPr>
            <a:r>
              <a:rPr lang="en-US" altLang="zh-CN" b="1" noProof="1">
                <a:latin typeface="宋体" panose="02010600030101010101" pitchFamily="2" charset="-122"/>
                <a:ea typeface="楷体_GB2312" pitchFamily="49" charset="-122"/>
                <a:sym typeface="+mn-ea"/>
              </a:rPr>
              <a:t> </a:t>
            </a:r>
            <a:r>
              <a:rPr lang="zh-CN" altLang="en-US" b="1" noProof="1">
                <a:latin typeface="宋体" panose="02010600030101010101" pitchFamily="2" charset="-122"/>
                <a:ea typeface="楷体_GB2312" pitchFamily="49" charset="-122"/>
                <a:sym typeface="+mn-ea"/>
              </a:rPr>
              <a:t>即</a:t>
            </a:r>
            <a:r>
              <a:rPr lang="zh-CN" altLang="en-US" b="1" noProof="1">
                <a:solidFill>
                  <a:srgbClr val="0000FF"/>
                </a:solidFill>
                <a:latin typeface="宋体" panose="02010600030101010101" pitchFamily="2" charset="-122"/>
                <a:ea typeface="楷体_GB2312" pitchFamily="49" charset="-122"/>
                <a:sym typeface="+mn-ea"/>
              </a:rPr>
              <a:t>机器翻译</a:t>
            </a:r>
            <a:r>
              <a:rPr lang="zh-CN" altLang="en-US" b="1" noProof="1">
                <a:latin typeface="宋体" panose="02010600030101010101" pitchFamily="2" charset="-122"/>
                <a:ea typeface="楷体_GB2312" pitchFamily="49" charset="-122"/>
                <a:sym typeface="+mn-ea"/>
              </a:rPr>
              <a:t>，就是完全用计算机作为两种语言之间的翻译。</a:t>
            </a:r>
            <a:endParaRPr lang="zh-CN" altLang="en-US" b="1" noProof="1">
              <a:latin typeface="宋体" panose="02010600030101010101" pitchFamily="2" charset="-122"/>
              <a:ea typeface="楷体_GB2312" pitchFamily="49" charset="-122"/>
            </a:endParaRPr>
          </a:p>
          <a:p>
            <a:pPr marL="0" indent="0" eaLnBrk="1" hangingPunct="1">
              <a:lnSpc>
                <a:spcPct val="170000"/>
              </a:lnSpc>
              <a:buFont typeface="Wingdings" panose="05000000000000000000" charset="0"/>
              <a:buChar char="o"/>
              <a:defRPr/>
            </a:pPr>
            <a:r>
              <a:rPr lang="zh-CN" altLang="en-US" b="1" noProof="1">
                <a:latin typeface="宋体" panose="02010600030101010101" pitchFamily="2" charset="-122"/>
                <a:ea typeface="楷体_GB2312" pitchFamily="49" charset="-122"/>
                <a:sym typeface="+mn-ea"/>
              </a:rPr>
              <a:t> 难点在于：意译时很难理解透彻句子的意思。</a:t>
            </a:r>
            <a:endParaRPr lang="zh-CN" altLang="en-US" sz="2400" b="1" noProof="1">
              <a:latin typeface="宋体" panose="02010600030101010101" pitchFamily="2" charset="-122"/>
            </a:endParaRPr>
          </a:p>
        </p:txBody>
      </p:sp>
      <p:sp>
        <p:nvSpPr>
          <p:cNvPr id="94211"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3.3</a:t>
            </a:r>
            <a:r>
              <a:rPr lang="zh-CN" altLang="en-US" sz="3800">
                <a:solidFill>
                  <a:schemeClr val="bg1"/>
                </a:solidFill>
                <a:ea typeface="宋体" panose="02010600030101010101" pitchFamily="2" charset="-122"/>
              </a:rPr>
              <a:t> 基于应用领域</a:t>
            </a:r>
            <a:r>
              <a:rPr lang="zh-CN" altLang="en-US" sz="3800">
                <a:solidFill>
                  <a:schemeClr val="bg1"/>
                </a:solidFill>
                <a:ea typeface="宋体" panose="02010600030101010101" pitchFamily="2" charset="-122"/>
                <a:sym typeface="宋体" panose="02010600030101010101" pitchFamily="2" charset="-122"/>
              </a:rPr>
              <a:t>的</a:t>
            </a:r>
            <a:r>
              <a:rPr lang="zh-CN" altLang="en-US" sz="3800">
                <a:solidFill>
                  <a:schemeClr val="bg1"/>
                </a:solidFill>
                <a:ea typeface="宋体" panose="02010600030101010101" pitchFamily="2" charset="-122"/>
              </a:rPr>
              <a:t>划分</a:t>
            </a: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3"/>
          <p:cNvSpPr>
            <a:spLocks noGrp="1" noChangeArrowheads="1"/>
          </p:cNvSpPr>
          <p:nvPr>
            <p:ph idx="1"/>
          </p:nvPr>
        </p:nvSpPr>
        <p:spPr>
          <a:xfrm>
            <a:off x="719138" y="890588"/>
            <a:ext cx="7705725" cy="5400675"/>
          </a:xfrm>
        </p:spPr>
        <p:txBody>
          <a:bodyPr/>
          <a:lstStyle/>
          <a:p>
            <a:pPr marL="190500" indent="-190500" eaLnBrk="1" hangingPunct="1">
              <a:lnSpc>
                <a:spcPct val="150000"/>
              </a:lnSpc>
              <a:buFont typeface="Wingdings" panose="05000000000000000000" charset="0"/>
              <a:buNone/>
              <a:defRPr/>
            </a:pPr>
            <a:r>
              <a:rPr lang="en-US" altLang="zh-CN" sz="3600" b="1" noProof="1">
                <a:solidFill>
                  <a:srgbClr val="CC3300"/>
                </a:solidFill>
                <a:latin typeface="黑体" panose="02010609060101010101" pitchFamily="6" charset="-122"/>
                <a:ea typeface="黑体" panose="02010609060101010101" pitchFamily="6" charset="-122"/>
              </a:rPr>
              <a:t>5</a:t>
            </a:r>
            <a:r>
              <a:rPr lang="zh-CN" altLang="en-US" sz="3600" b="1" noProof="1">
                <a:solidFill>
                  <a:srgbClr val="CC3300"/>
                </a:solidFill>
                <a:latin typeface="黑体" panose="02010609060101010101" pitchFamily="6" charset="-122"/>
                <a:ea typeface="黑体" panose="02010609060101010101" pitchFamily="6" charset="-122"/>
              </a:rPr>
              <a:t> 智能控制</a:t>
            </a:r>
          </a:p>
          <a:p>
            <a:pPr marL="0" indent="0" eaLnBrk="1" hangingPunct="1">
              <a:lnSpc>
                <a:spcPct val="140000"/>
              </a:lnSpc>
              <a:buFont typeface="Wingdings" panose="05000000000000000000" charset="0"/>
              <a:buChar char="o"/>
              <a:defRPr/>
            </a:pPr>
            <a:r>
              <a:rPr lang="en-US" altLang="zh-CN" b="1" noProof="1">
                <a:latin typeface="宋体" panose="02010600030101010101" pitchFamily="2" charset="-122"/>
                <a:ea typeface="楷体_GB2312" pitchFamily="49" charset="-122"/>
                <a:sym typeface="+mn-ea"/>
              </a:rPr>
              <a:t> </a:t>
            </a:r>
            <a:r>
              <a:rPr lang="zh-CN" altLang="en-US" b="1" noProof="1">
                <a:latin typeface="楷体_GB2312" pitchFamily="49" charset="-122"/>
                <a:ea typeface="楷体_GB2312" pitchFamily="49" charset="-122"/>
                <a:sym typeface="+mn-ea"/>
              </a:rPr>
              <a:t>就是把人工智能技术引入控制领域，建立</a:t>
            </a:r>
            <a:r>
              <a:rPr lang="zh-CN" altLang="en-US" b="1" noProof="1">
                <a:solidFill>
                  <a:srgbClr val="0000FF"/>
                </a:solidFill>
                <a:latin typeface="楷体_GB2312" pitchFamily="49" charset="-122"/>
                <a:ea typeface="楷体_GB2312" pitchFamily="49" charset="-122"/>
                <a:sym typeface="+mn-ea"/>
              </a:rPr>
              <a:t>智能控制系统</a:t>
            </a:r>
            <a:r>
              <a:rPr lang="zh-CN" altLang="en-US" b="1" noProof="1">
                <a:latin typeface="楷体_GB2312" pitchFamily="49" charset="-122"/>
                <a:ea typeface="楷体_GB2312" pitchFamily="49" charset="-122"/>
                <a:sym typeface="+mn-ea"/>
              </a:rPr>
              <a:t>。智能控制主要有以下途径： </a:t>
            </a:r>
            <a:endParaRPr lang="zh-CN" altLang="en-US" b="1" noProof="1">
              <a:latin typeface="楷体_GB2312" pitchFamily="49" charset="-122"/>
              <a:ea typeface="楷体_GB2312" pitchFamily="49" charset="-122"/>
            </a:endParaRPr>
          </a:p>
          <a:p>
            <a:pPr marL="0" indent="0" eaLnBrk="1" hangingPunct="1">
              <a:buFont typeface="Wingdings" panose="05000000000000000000" pitchFamily="2" charset="2"/>
              <a:buAutoNum type="circleNumDbPlain"/>
              <a:defRPr/>
            </a:pPr>
            <a:r>
              <a:rPr lang="zh-CN" altLang="en-US" b="1" noProof="1">
                <a:latin typeface="楷体_GB2312" pitchFamily="49" charset="-122"/>
                <a:ea typeface="楷体_GB2312" pitchFamily="49" charset="-122"/>
                <a:sym typeface="+mn-ea"/>
              </a:rPr>
              <a:t> 基于专家系统的专家智能控制；</a:t>
            </a:r>
            <a:endParaRPr lang="zh-CN" altLang="en-US" b="1" noProof="1">
              <a:latin typeface="楷体_GB2312" pitchFamily="49" charset="-122"/>
              <a:ea typeface="楷体_GB2312" pitchFamily="49" charset="-122"/>
            </a:endParaRPr>
          </a:p>
          <a:p>
            <a:pPr marL="0" indent="0" eaLnBrk="1" hangingPunct="1">
              <a:buFont typeface="Wingdings" panose="05000000000000000000" pitchFamily="2" charset="2"/>
              <a:buAutoNum type="circleNumDbPlain"/>
              <a:defRPr/>
            </a:pPr>
            <a:r>
              <a:rPr lang="zh-CN" altLang="en-US" b="1" noProof="1">
                <a:latin typeface="楷体_GB2312" pitchFamily="49" charset="-122"/>
                <a:ea typeface="楷体_GB2312" pitchFamily="49" charset="-122"/>
                <a:sym typeface="+mn-ea"/>
              </a:rPr>
              <a:t> 基于模糊推理和计算的模糊控制；</a:t>
            </a:r>
            <a:endParaRPr lang="zh-CN" altLang="en-US" b="1" noProof="1">
              <a:latin typeface="楷体_GB2312" pitchFamily="49" charset="-122"/>
              <a:ea typeface="楷体_GB2312" pitchFamily="49" charset="-122"/>
            </a:endParaRPr>
          </a:p>
          <a:p>
            <a:pPr marL="0" indent="0" eaLnBrk="1" hangingPunct="1">
              <a:buFont typeface="Wingdings" panose="05000000000000000000" pitchFamily="2" charset="2"/>
              <a:buAutoNum type="circleNumDbPlain"/>
              <a:defRPr/>
            </a:pPr>
            <a:r>
              <a:rPr lang="zh-CN" altLang="en-US" b="1" noProof="1">
                <a:latin typeface="楷体_GB2312" pitchFamily="49" charset="-122"/>
                <a:ea typeface="楷体_GB2312" pitchFamily="49" charset="-122"/>
                <a:sym typeface="+mn-ea"/>
              </a:rPr>
              <a:t> 基于人工神经网络的神经网络控制；</a:t>
            </a:r>
            <a:endParaRPr lang="zh-CN" altLang="en-US" b="1" noProof="1">
              <a:latin typeface="楷体_GB2312" pitchFamily="49" charset="-122"/>
              <a:ea typeface="楷体_GB2312" pitchFamily="49" charset="-122"/>
            </a:endParaRPr>
          </a:p>
          <a:p>
            <a:pPr marL="0" indent="0" eaLnBrk="1" hangingPunct="1">
              <a:buFont typeface="Wingdings" panose="05000000000000000000" pitchFamily="2" charset="2"/>
              <a:buAutoNum type="circleNumDbPlain"/>
              <a:defRPr/>
            </a:pPr>
            <a:r>
              <a:rPr lang="zh-CN" altLang="en-US" b="1" noProof="1">
                <a:latin typeface="楷体_GB2312" pitchFamily="49" charset="-122"/>
                <a:ea typeface="楷体_GB2312" pitchFamily="49" charset="-122"/>
                <a:sym typeface="+mn-ea"/>
              </a:rPr>
              <a:t> 综合上述三种方法的综合型智能控制。</a:t>
            </a:r>
            <a:endParaRPr lang="zh-CN" altLang="en-US" sz="2400" b="1" noProof="1">
              <a:latin typeface="宋体" panose="02010600030101010101" pitchFamily="2" charset="-122"/>
            </a:endParaRPr>
          </a:p>
        </p:txBody>
      </p:sp>
      <p:sp>
        <p:nvSpPr>
          <p:cNvPr id="95235"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3.3</a:t>
            </a:r>
            <a:r>
              <a:rPr lang="zh-CN" altLang="en-US" sz="3800">
                <a:solidFill>
                  <a:schemeClr val="bg1"/>
                </a:solidFill>
                <a:ea typeface="宋体" panose="02010600030101010101" pitchFamily="2" charset="-122"/>
              </a:rPr>
              <a:t> 基于应用领域</a:t>
            </a:r>
            <a:r>
              <a:rPr lang="zh-CN" altLang="en-US" sz="3800">
                <a:solidFill>
                  <a:schemeClr val="bg1"/>
                </a:solidFill>
                <a:ea typeface="宋体" panose="02010600030101010101" pitchFamily="2" charset="-122"/>
                <a:sym typeface="宋体" panose="02010600030101010101" pitchFamily="2" charset="-122"/>
              </a:rPr>
              <a:t>的</a:t>
            </a:r>
            <a:r>
              <a:rPr lang="zh-CN" altLang="en-US" sz="3800">
                <a:solidFill>
                  <a:schemeClr val="bg1"/>
                </a:solidFill>
                <a:ea typeface="宋体" panose="02010600030101010101" pitchFamily="2" charset="-122"/>
              </a:rPr>
              <a:t>划分</a:t>
            </a:r>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3"/>
          <p:cNvSpPr>
            <a:spLocks noGrp="1" noChangeArrowheads="1"/>
          </p:cNvSpPr>
          <p:nvPr>
            <p:ph idx="1"/>
          </p:nvPr>
        </p:nvSpPr>
        <p:spPr>
          <a:xfrm>
            <a:off x="719138" y="890588"/>
            <a:ext cx="7705725" cy="5400675"/>
          </a:xfrm>
        </p:spPr>
        <p:txBody>
          <a:bodyPr/>
          <a:lstStyle/>
          <a:p>
            <a:pPr marL="190500" indent="-190500" eaLnBrk="1" hangingPunct="1">
              <a:lnSpc>
                <a:spcPct val="150000"/>
              </a:lnSpc>
              <a:buFont typeface="Wingdings" panose="05000000000000000000" charset="0"/>
              <a:buNone/>
              <a:defRPr/>
            </a:pPr>
            <a:r>
              <a:rPr lang="en-US" altLang="zh-CN" sz="3600" b="1" noProof="1">
                <a:solidFill>
                  <a:srgbClr val="CC3300"/>
                </a:solidFill>
                <a:latin typeface="黑体" panose="02010609060101010101" pitchFamily="6" charset="-122"/>
                <a:ea typeface="黑体" panose="02010609060101010101" pitchFamily="6" charset="-122"/>
              </a:rPr>
              <a:t>6</a:t>
            </a:r>
            <a:r>
              <a:rPr lang="zh-CN" altLang="en-US" sz="3600" b="1" noProof="1">
                <a:solidFill>
                  <a:srgbClr val="CC3300"/>
                </a:solidFill>
                <a:latin typeface="黑体" panose="02010609060101010101" pitchFamily="6" charset="-122"/>
                <a:ea typeface="黑体" panose="02010609060101010101" pitchFamily="6" charset="-122"/>
              </a:rPr>
              <a:t> 智能管理</a:t>
            </a:r>
          </a:p>
          <a:p>
            <a:pPr marL="0" indent="0" eaLnBrk="1" hangingPunct="1">
              <a:lnSpc>
                <a:spcPct val="140000"/>
              </a:lnSpc>
              <a:buFont typeface="Wingdings" panose="05000000000000000000" charset="0"/>
              <a:buChar char="o"/>
              <a:defRPr/>
            </a:pPr>
            <a:r>
              <a:rPr lang="en-US" altLang="zh-CN" b="1" noProof="1">
                <a:latin typeface="宋体" panose="02010600030101010101" pitchFamily="2" charset="-122"/>
                <a:ea typeface="楷体_GB2312" pitchFamily="49" charset="-122"/>
                <a:sym typeface="+mn-ea"/>
              </a:rPr>
              <a:t> </a:t>
            </a:r>
            <a:r>
              <a:rPr lang="zh-CN" altLang="en-US" b="1" noProof="1">
                <a:latin typeface="宋体" panose="02010600030101010101" pitchFamily="2" charset="-122"/>
                <a:ea typeface="楷体_GB2312" pitchFamily="49" charset="-122"/>
                <a:sym typeface="+mn-ea"/>
              </a:rPr>
              <a:t>就是把人工智能技术引入管理领域，建立</a:t>
            </a:r>
            <a:r>
              <a:rPr lang="zh-CN" altLang="en-US" b="1" noProof="1">
                <a:solidFill>
                  <a:srgbClr val="0000FF"/>
                </a:solidFill>
                <a:latin typeface="宋体" panose="02010600030101010101" pitchFamily="2" charset="-122"/>
                <a:ea typeface="楷体_GB2312" pitchFamily="49" charset="-122"/>
                <a:sym typeface="+mn-ea"/>
              </a:rPr>
              <a:t>智能管理系统</a:t>
            </a:r>
            <a:r>
              <a:rPr lang="zh-CN" altLang="en-US" b="1" noProof="1">
                <a:latin typeface="宋体" panose="02010600030101010101" pitchFamily="2" charset="-122"/>
                <a:ea typeface="楷体_GB2312" pitchFamily="49" charset="-122"/>
                <a:sym typeface="+mn-ea"/>
              </a:rPr>
              <a:t>。</a:t>
            </a:r>
          </a:p>
          <a:p>
            <a:pPr marL="0" indent="0" eaLnBrk="1" hangingPunct="1">
              <a:lnSpc>
                <a:spcPct val="140000"/>
              </a:lnSpc>
              <a:buFont typeface="Wingdings" panose="05000000000000000000" charset="0"/>
              <a:buChar char="o"/>
              <a:defRPr/>
            </a:pPr>
            <a:r>
              <a:rPr lang="zh-CN" altLang="en-US" b="1" noProof="1">
                <a:latin typeface="宋体" panose="02010600030101010101" pitchFamily="2" charset="-122"/>
                <a:ea typeface="楷体_GB2312" pitchFamily="49" charset="-122"/>
                <a:sym typeface="+mn-ea"/>
              </a:rPr>
              <a:t>智能管理研究如何提高计算机管理系统的智能水平，以及</a:t>
            </a:r>
            <a:r>
              <a:rPr lang="zh-CN" altLang="en-US" b="1" noProof="1">
                <a:solidFill>
                  <a:srgbClr val="0000FF"/>
                </a:solidFill>
                <a:latin typeface="宋体" panose="02010600030101010101" pitchFamily="2" charset="-122"/>
                <a:ea typeface="楷体_GB2312" pitchFamily="49" charset="-122"/>
                <a:sym typeface="+mn-ea"/>
              </a:rPr>
              <a:t>智能管理信息系统的设计理论、方法与实现技术</a:t>
            </a:r>
            <a:r>
              <a:rPr lang="zh-CN" altLang="en-US" b="1" noProof="1">
                <a:latin typeface="宋体" panose="02010600030101010101" pitchFamily="2" charset="-122"/>
                <a:ea typeface="楷体_GB2312" pitchFamily="49" charset="-122"/>
                <a:sym typeface="+mn-ea"/>
              </a:rPr>
              <a:t>。</a:t>
            </a:r>
          </a:p>
          <a:p>
            <a:pPr marL="0" indent="0" eaLnBrk="1" hangingPunct="1">
              <a:lnSpc>
                <a:spcPct val="140000"/>
              </a:lnSpc>
              <a:buFont typeface="Wingdings" panose="05000000000000000000" charset="0"/>
              <a:buChar char="o"/>
              <a:defRPr/>
            </a:pPr>
            <a:r>
              <a:rPr lang="zh-CN" altLang="en-US" b="1" noProof="1">
                <a:latin typeface="宋体" panose="02010600030101010101" pitchFamily="2" charset="-122"/>
                <a:ea typeface="楷体_GB2312" pitchFamily="49" charset="-122"/>
                <a:sym typeface="+mn-ea"/>
              </a:rPr>
              <a:t>智能管理是现代管理科学技术发展的</a:t>
            </a:r>
            <a:r>
              <a:rPr lang="zh-CN" altLang="en-US" b="1" noProof="1">
                <a:solidFill>
                  <a:srgbClr val="0000FF"/>
                </a:solidFill>
                <a:latin typeface="宋体" panose="02010600030101010101" pitchFamily="2" charset="-122"/>
                <a:ea typeface="楷体_GB2312" pitchFamily="49" charset="-122"/>
                <a:sym typeface="+mn-ea"/>
              </a:rPr>
              <a:t>新动向。</a:t>
            </a:r>
            <a:endParaRPr lang="zh-CN" altLang="en-US" b="1" noProof="1">
              <a:latin typeface="宋体" panose="02010600030101010101" pitchFamily="2" charset="-122"/>
              <a:ea typeface="楷体_GB2312" pitchFamily="49" charset="-122"/>
            </a:endParaRPr>
          </a:p>
          <a:p>
            <a:pPr marL="0" indent="0" eaLnBrk="1" hangingPunct="1">
              <a:lnSpc>
                <a:spcPct val="140000"/>
              </a:lnSpc>
              <a:buFont typeface="Wingdings" panose="05000000000000000000" charset="0"/>
              <a:buNone/>
              <a:defRPr/>
            </a:pPr>
            <a:endParaRPr lang="zh-CN" altLang="en-US" sz="2400" b="1" noProof="1">
              <a:latin typeface="宋体" panose="02010600030101010101" pitchFamily="2" charset="-122"/>
            </a:endParaRPr>
          </a:p>
        </p:txBody>
      </p:sp>
      <p:sp>
        <p:nvSpPr>
          <p:cNvPr id="96259"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3.3</a:t>
            </a:r>
            <a:r>
              <a:rPr lang="zh-CN" altLang="en-US" sz="3800">
                <a:solidFill>
                  <a:schemeClr val="bg1"/>
                </a:solidFill>
                <a:ea typeface="宋体" panose="02010600030101010101" pitchFamily="2" charset="-122"/>
              </a:rPr>
              <a:t> 基于应用领域</a:t>
            </a:r>
            <a:r>
              <a:rPr lang="zh-CN" altLang="en-US" sz="3800">
                <a:solidFill>
                  <a:schemeClr val="bg1"/>
                </a:solidFill>
                <a:ea typeface="宋体" panose="02010600030101010101" pitchFamily="2" charset="-122"/>
                <a:sym typeface="宋体" panose="02010600030101010101" pitchFamily="2" charset="-122"/>
              </a:rPr>
              <a:t>的</a:t>
            </a:r>
            <a:r>
              <a:rPr lang="zh-CN" altLang="en-US" sz="3800">
                <a:solidFill>
                  <a:schemeClr val="bg1"/>
                </a:solidFill>
                <a:ea typeface="宋体" panose="02010600030101010101" pitchFamily="2" charset="-122"/>
              </a:rPr>
              <a:t>划分</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3"/>
          <p:cNvSpPr>
            <a:spLocks noGrp="1" noChangeArrowheads="1"/>
          </p:cNvSpPr>
          <p:nvPr>
            <p:ph idx="1"/>
          </p:nvPr>
        </p:nvSpPr>
        <p:spPr>
          <a:xfrm>
            <a:off x="250825" y="1258888"/>
            <a:ext cx="8642350" cy="1001712"/>
          </a:xfrm>
        </p:spPr>
        <p:txBody>
          <a:bodyPr/>
          <a:lstStyle/>
          <a:p>
            <a:pPr marL="0" indent="0" algn="ctr" eaLnBrk="1" hangingPunct="1">
              <a:buFont typeface="Wingdings" panose="05000000000000000000" pitchFamily="2" charset="2"/>
              <a:buNone/>
            </a:pPr>
            <a:r>
              <a:rPr lang="zh-CN" altLang="en-US" sz="4000" b="1" smtClean="0">
                <a:latin typeface="宋体" panose="02010600030101010101" pitchFamily="2" charset="-122"/>
              </a:rPr>
              <a:t>定律的扩充</a:t>
            </a:r>
          </a:p>
        </p:txBody>
      </p:sp>
      <p:sp>
        <p:nvSpPr>
          <p:cNvPr id="20484" name="Rectangle 4"/>
          <p:cNvSpPr>
            <a:spLocks noChangeArrowheads="1"/>
          </p:cNvSpPr>
          <p:nvPr/>
        </p:nvSpPr>
        <p:spPr bwMode="auto">
          <a:xfrm>
            <a:off x="1146175" y="2570163"/>
            <a:ext cx="6851650" cy="2108200"/>
          </a:xfrm>
          <a:prstGeom prst="rect">
            <a:avLst/>
          </a:prstGeom>
          <a:noFill/>
          <a:ln>
            <a:noFill/>
          </a:ln>
          <a:effectLst/>
        </p:spPr>
        <p:txBody>
          <a:bodyPr/>
          <a:lstStyle/>
          <a:p>
            <a:pPr marL="342900" indent="-342900" eaLnBrk="1" hangingPunct="1">
              <a:spcBef>
                <a:spcPct val="20000"/>
              </a:spcBef>
              <a:buFont typeface="Wingdings" panose="05000000000000000000" pitchFamily="2" charset="2"/>
              <a:buChar char="l"/>
              <a:defRPr/>
            </a:pPr>
            <a:r>
              <a:rPr lang="zh-CN" altLang="en-US" sz="3200" noProof="1">
                <a:solidFill>
                  <a:schemeClr val="tx1"/>
                </a:solidFill>
                <a:latin typeface="+mn-ea"/>
                <a:ea typeface="+mn-ea"/>
              </a:rPr>
              <a:t>死刑问题？</a:t>
            </a:r>
          </a:p>
          <a:p>
            <a:pPr eaLnBrk="1" hangingPunct="1">
              <a:spcBef>
                <a:spcPct val="20000"/>
              </a:spcBef>
              <a:buFont typeface="Wingdings" panose="05000000000000000000" pitchFamily="2" charset="2"/>
              <a:buNone/>
              <a:defRPr/>
            </a:pPr>
            <a:endParaRPr lang="zh-CN" altLang="en-US" sz="3200" noProof="1">
              <a:solidFill>
                <a:schemeClr val="tx1"/>
              </a:solidFill>
              <a:latin typeface="+mn-ea"/>
              <a:ea typeface="+mn-ea"/>
            </a:endParaRPr>
          </a:p>
          <a:p>
            <a:pPr marL="342900" indent="-342900" eaLnBrk="1" hangingPunct="1">
              <a:spcBef>
                <a:spcPct val="20000"/>
              </a:spcBef>
              <a:buFont typeface="Wingdings" panose="05000000000000000000" pitchFamily="2" charset="2"/>
              <a:buChar char="l"/>
              <a:defRPr/>
            </a:pPr>
            <a:r>
              <a:rPr lang="zh-CN" altLang="en-US" sz="3200" noProof="1">
                <a:solidFill>
                  <a:srgbClr val="0000FF"/>
                </a:solidFill>
                <a:latin typeface="楷体" panose="02010609060101010101" pitchFamily="6" charset="-122"/>
                <a:ea typeface="楷体" panose="02010609060101010101" pitchFamily="6" charset="-122"/>
              </a:rPr>
              <a:t>第零定律：</a:t>
            </a:r>
            <a:r>
              <a:rPr lang="zh-CN" altLang="en-US" sz="3200" noProof="1">
                <a:latin typeface="楷体" panose="02010609060101010101" pitchFamily="6" charset="-122"/>
                <a:ea typeface="楷体" panose="02010609060101010101" pitchFamily="6" charset="-122"/>
              </a:rPr>
              <a:t>机器人必须保护人类的整体利益不受伤害。</a:t>
            </a:r>
          </a:p>
        </p:txBody>
      </p:sp>
      <p:sp>
        <p:nvSpPr>
          <p:cNvPr id="17412"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1.1</a:t>
            </a:r>
            <a:r>
              <a:rPr lang="zh-CN" altLang="en-US" sz="3800">
                <a:solidFill>
                  <a:schemeClr val="bg1"/>
                </a:solidFill>
                <a:ea typeface="宋体" panose="02010600030101010101" pitchFamily="2" charset="-122"/>
              </a:rPr>
              <a:t> 什么是人工智能</a:t>
            </a: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3"/>
          <p:cNvSpPr>
            <a:spLocks noGrp="1" noChangeArrowheads="1"/>
          </p:cNvSpPr>
          <p:nvPr>
            <p:ph idx="1"/>
          </p:nvPr>
        </p:nvSpPr>
        <p:spPr>
          <a:xfrm>
            <a:off x="719138" y="890588"/>
            <a:ext cx="7705725" cy="5400675"/>
          </a:xfrm>
        </p:spPr>
        <p:txBody>
          <a:bodyPr/>
          <a:lstStyle/>
          <a:p>
            <a:pPr marL="190500" indent="-190500" eaLnBrk="1" hangingPunct="1">
              <a:lnSpc>
                <a:spcPct val="150000"/>
              </a:lnSpc>
              <a:buFont typeface="Wingdings" panose="05000000000000000000" charset="0"/>
              <a:buNone/>
              <a:defRPr/>
            </a:pPr>
            <a:r>
              <a:rPr lang="en-US" altLang="zh-CN" sz="3600" b="1" noProof="1">
                <a:solidFill>
                  <a:srgbClr val="CC3300"/>
                </a:solidFill>
                <a:latin typeface="黑体" panose="02010609060101010101" pitchFamily="6" charset="-122"/>
                <a:ea typeface="黑体" panose="02010609060101010101" pitchFamily="6" charset="-122"/>
              </a:rPr>
              <a:t>7</a:t>
            </a:r>
            <a:r>
              <a:rPr lang="zh-CN" altLang="en-US" sz="3600" b="1" noProof="1">
                <a:solidFill>
                  <a:srgbClr val="CC3300"/>
                </a:solidFill>
                <a:latin typeface="黑体" panose="02010609060101010101" pitchFamily="6" charset="-122"/>
                <a:ea typeface="黑体" panose="02010609060101010101" pitchFamily="6" charset="-122"/>
              </a:rPr>
              <a:t> 智能决策</a:t>
            </a:r>
          </a:p>
          <a:p>
            <a:pPr marL="0" indent="0" eaLnBrk="1" hangingPunct="1">
              <a:lnSpc>
                <a:spcPct val="150000"/>
              </a:lnSpc>
              <a:buFont typeface="Wingdings" panose="05000000000000000000" charset="0"/>
              <a:buChar char="o"/>
              <a:defRPr/>
            </a:pPr>
            <a:r>
              <a:rPr lang="en-US" altLang="zh-CN" b="1" noProof="1">
                <a:latin typeface="宋体" panose="02010600030101010101" pitchFamily="2" charset="-122"/>
                <a:ea typeface="楷体_GB2312" pitchFamily="49" charset="-122"/>
                <a:sym typeface="+mn-ea"/>
              </a:rPr>
              <a:t> </a:t>
            </a:r>
            <a:r>
              <a:rPr lang="zh-CN" altLang="en-US" b="1" noProof="1">
                <a:latin typeface="楷体_GB2312" pitchFamily="49" charset="-122"/>
                <a:ea typeface="楷体_GB2312" pitchFamily="49" charset="-122"/>
                <a:sym typeface="+mn-ea"/>
              </a:rPr>
              <a:t>智能决策就是把人工智能技术引入决策过程，建立</a:t>
            </a:r>
            <a:r>
              <a:rPr lang="zh-CN" altLang="en-US" b="1" noProof="1">
                <a:solidFill>
                  <a:srgbClr val="0000FF"/>
                </a:solidFill>
                <a:latin typeface="楷体_GB2312" pitchFamily="49" charset="-122"/>
                <a:ea typeface="楷体_GB2312" pitchFamily="49" charset="-122"/>
                <a:sym typeface="+mn-ea"/>
              </a:rPr>
              <a:t>智能决策支持系统</a:t>
            </a:r>
            <a:r>
              <a:rPr lang="zh-CN" altLang="en-US" b="1" noProof="1">
                <a:latin typeface="楷体_GB2312" pitchFamily="49" charset="-122"/>
                <a:ea typeface="楷体_GB2312" pitchFamily="49" charset="-122"/>
                <a:sym typeface="+mn-ea"/>
              </a:rPr>
              <a:t>。</a:t>
            </a:r>
          </a:p>
          <a:p>
            <a:pPr marL="0" indent="0" eaLnBrk="1" hangingPunct="1">
              <a:lnSpc>
                <a:spcPct val="150000"/>
              </a:lnSpc>
              <a:buFont typeface="Wingdings" panose="05000000000000000000" charset="0"/>
              <a:buChar char="o"/>
              <a:defRPr/>
            </a:pPr>
            <a:r>
              <a:rPr lang="zh-CN" altLang="en-US" b="1" noProof="1">
                <a:latin typeface="楷体_GB2312" pitchFamily="49" charset="-122"/>
                <a:ea typeface="楷体_GB2312" pitchFamily="49" charset="-122"/>
                <a:sym typeface="+mn-ea"/>
              </a:rPr>
              <a:t>智能决策支持系统是在</a:t>
            </a:r>
            <a:r>
              <a:rPr lang="en-US" altLang="zh-CN" b="1" noProof="1">
                <a:latin typeface="楷体_GB2312" pitchFamily="49" charset="-122"/>
                <a:ea typeface="楷体_GB2312" pitchFamily="49" charset="-122"/>
                <a:sym typeface="+mn-ea"/>
              </a:rPr>
              <a:t>20</a:t>
            </a:r>
            <a:r>
              <a:rPr lang="zh-CN" altLang="en-US" b="1" noProof="1">
                <a:latin typeface="楷体_GB2312" pitchFamily="49" charset="-122"/>
                <a:ea typeface="楷体_GB2312" pitchFamily="49" charset="-122"/>
                <a:sym typeface="+mn-ea"/>
              </a:rPr>
              <a:t>世纪</a:t>
            </a:r>
            <a:r>
              <a:rPr lang="en-US" altLang="zh-CN" b="1" noProof="1">
                <a:latin typeface="楷体_GB2312" pitchFamily="49" charset="-122"/>
                <a:ea typeface="楷体_GB2312" pitchFamily="49" charset="-122"/>
                <a:sym typeface="+mn-ea"/>
              </a:rPr>
              <a:t>80</a:t>
            </a:r>
            <a:r>
              <a:rPr lang="zh-CN" altLang="en-US" b="1" noProof="1">
                <a:latin typeface="楷体_GB2312" pitchFamily="49" charset="-122"/>
                <a:ea typeface="楷体_GB2312" pitchFamily="49" charset="-122"/>
                <a:sym typeface="+mn-ea"/>
              </a:rPr>
              <a:t>年代初提出来的。它是决策支持系统与人工智能，特别是</a:t>
            </a:r>
            <a:r>
              <a:rPr lang="zh-CN" altLang="en-US" b="1" noProof="1">
                <a:solidFill>
                  <a:srgbClr val="0000FF"/>
                </a:solidFill>
                <a:latin typeface="楷体_GB2312" pitchFamily="49" charset="-122"/>
                <a:ea typeface="楷体_GB2312" pitchFamily="49" charset="-122"/>
                <a:sym typeface="+mn-ea"/>
              </a:rPr>
              <a:t>专家系统</a:t>
            </a:r>
            <a:r>
              <a:rPr lang="zh-CN" altLang="en-US" b="1" noProof="1">
                <a:latin typeface="楷体_GB2312" pitchFamily="49" charset="-122"/>
                <a:ea typeface="楷体_GB2312" pitchFamily="49" charset="-122"/>
                <a:sym typeface="+mn-ea"/>
              </a:rPr>
              <a:t>相结合的产物。</a:t>
            </a:r>
            <a:endParaRPr lang="zh-CN" altLang="en-US" b="1" noProof="1">
              <a:latin typeface="楷体_GB2312" pitchFamily="49" charset="-122"/>
              <a:ea typeface="楷体_GB2312" pitchFamily="49" charset="-122"/>
            </a:endParaRPr>
          </a:p>
          <a:p>
            <a:pPr marL="0" indent="0" eaLnBrk="1" hangingPunct="1">
              <a:lnSpc>
                <a:spcPct val="140000"/>
              </a:lnSpc>
              <a:buFont typeface="Wingdings" panose="05000000000000000000" charset="0"/>
              <a:buNone/>
              <a:defRPr/>
            </a:pPr>
            <a:endParaRPr lang="zh-CN" altLang="en-US" sz="2400" b="1" noProof="1">
              <a:latin typeface="宋体" panose="02010600030101010101" pitchFamily="2" charset="-122"/>
            </a:endParaRPr>
          </a:p>
        </p:txBody>
      </p:sp>
      <p:sp>
        <p:nvSpPr>
          <p:cNvPr id="98307"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3.3</a:t>
            </a:r>
            <a:r>
              <a:rPr lang="zh-CN" altLang="en-US" sz="3800">
                <a:solidFill>
                  <a:schemeClr val="bg1"/>
                </a:solidFill>
                <a:ea typeface="宋体" panose="02010600030101010101" pitchFamily="2" charset="-122"/>
              </a:rPr>
              <a:t> 基于应用领域</a:t>
            </a:r>
            <a:r>
              <a:rPr lang="zh-CN" altLang="en-US" sz="3800">
                <a:solidFill>
                  <a:schemeClr val="bg1"/>
                </a:solidFill>
                <a:ea typeface="宋体" panose="02010600030101010101" pitchFamily="2" charset="-122"/>
                <a:sym typeface="宋体" panose="02010600030101010101" pitchFamily="2" charset="-122"/>
              </a:rPr>
              <a:t>的</a:t>
            </a:r>
            <a:r>
              <a:rPr lang="zh-CN" altLang="en-US" sz="3800">
                <a:solidFill>
                  <a:schemeClr val="bg1"/>
                </a:solidFill>
                <a:ea typeface="宋体" panose="02010600030101010101" pitchFamily="2" charset="-122"/>
              </a:rPr>
              <a:t>划分</a:t>
            </a: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3"/>
          <p:cNvSpPr>
            <a:spLocks noGrp="1" noChangeArrowheads="1"/>
          </p:cNvSpPr>
          <p:nvPr>
            <p:ph idx="1"/>
          </p:nvPr>
        </p:nvSpPr>
        <p:spPr>
          <a:xfrm>
            <a:off x="719138" y="890588"/>
            <a:ext cx="7705725" cy="5400675"/>
          </a:xfrm>
        </p:spPr>
        <p:txBody>
          <a:bodyPr/>
          <a:lstStyle/>
          <a:p>
            <a:pPr marL="190500" indent="-190500" eaLnBrk="1" hangingPunct="1">
              <a:lnSpc>
                <a:spcPct val="130000"/>
              </a:lnSpc>
              <a:buFont typeface="Wingdings" panose="05000000000000000000" charset="0"/>
              <a:buNone/>
              <a:defRPr/>
            </a:pPr>
            <a:r>
              <a:rPr lang="en-US" altLang="zh-CN" sz="3600" b="1" noProof="1">
                <a:solidFill>
                  <a:srgbClr val="CC3300"/>
                </a:solidFill>
                <a:latin typeface="黑体" panose="02010609060101010101" pitchFamily="6" charset="-122"/>
                <a:ea typeface="黑体" panose="02010609060101010101" pitchFamily="6" charset="-122"/>
              </a:rPr>
              <a:t>8</a:t>
            </a:r>
            <a:r>
              <a:rPr lang="zh-CN" altLang="en-US" sz="3600" b="1" noProof="1">
                <a:solidFill>
                  <a:srgbClr val="CC3300"/>
                </a:solidFill>
                <a:latin typeface="黑体" panose="02010609060101010101" pitchFamily="6" charset="-122"/>
                <a:ea typeface="黑体" panose="02010609060101010101" pitchFamily="6" charset="-122"/>
              </a:rPr>
              <a:t> 其它</a:t>
            </a:r>
          </a:p>
          <a:p>
            <a:pPr marL="0" indent="0" eaLnBrk="1" hangingPunct="1">
              <a:lnSpc>
                <a:spcPct val="130000"/>
              </a:lnSpc>
              <a:buFont typeface="Wingdings" panose="05000000000000000000" charset="0"/>
              <a:buChar char="o"/>
              <a:defRPr/>
            </a:pPr>
            <a:r>
              <a:rPr lang="en-US" altLang="zh-CN" b="1" noProof="1">
                <a:latin typeface="宋体" panose="02010600030101010101" pitchFamily="2" charset="-122"/>
                <a:ea typeface="楷体_GB2312" pitchFamily="49" charset="-122"/>
                <a:sym typeface="+mn-ea"/>
              </a:rPr>
              <a:t> </a:t>
            </a:r>
            <a:r>
              <a:rPr lang="zh-CN" altLang="en-US" b="1" noProof="1">
                <a:solidFill>
                  <a:srgbClr val="0000FF"/>
                </a:solidFill>
                <a:latin typeface="楷体_GB2312" pitchFamily="49" charset="-122"/>
                <a:ea typeface="楷体_GB2312" pitchFamily="49" charset="-122"/>
                <a:sym typeface="+mn-ea"/>
              </a:rPr>
              <a:t>智能通信：</a:t>
            </a:r>
            <a:r>
              <a:rPr lang="zh-CN" altLang="en-US" b="1" noProof="1">
                <a:latin typeface="楷体_GB2312" pitchFamily="49" charset="-122"/>
                <a:ea typeface="楷体_GB2312" pitchFamily="49" charset="-122"/>
                <a:sym typeface="+mn-ea"/>
              </a:rPr>
              <a:t>把人工智能技术引入通信领域，建立智能通信系统。智能通信系统就是在通信系统的各个层次和环节上实现智能化。</a:t>
            </a:r>
          </a:p>
          <a:p>
            <a:pPr marL="0" indent="0" eaLnBrk="1" hangingPunct="1">
              <a:lnSpc>
                <a:spcPct val="130000"/>
              </a:lnSpc>
              <a:buFont typeface="Wingdings" panose="05000000000000000000" charset="0"/>
              <a:buChar char="o"/>
              <a:defRPr/>
            </a:pPr>
            <a:r>
              <a:rPr lang="zh-CN" altLang="en-US" b="1" noProof="1">
                <a:solidFill>
                  <a:srgbClr val="0000FF"/>
                </a:solidFill>
                <a:latin typeface="楷体_GB2312" pitchFamily="49" charset="-122"/>
                <a:ea typeface="楷体_GB2312" pitchFamily="49" charset="-122"/>
                <a:sym typeface="+mn-ea"/>
              </a:rPr>
              <a:t> 智能仿真：</a:t>
            </a:r>
            <a:r>
              <a:rPr lang="zh-CN" altLang="en-US" b="1" noProof="1">
                <a:latin typeface="楷体_GB2312" pitchFamily="49" charset="-122"/>
                <a:ea typeface="楷体_GB2312" pitchFamily="49" charset="-122"/>
                <a:sym typeface="+mn-ea"/>
              </a:rPr>
              <a:t>把人工智能技术引入仿真领域，建立智能仿真系统。</a:t>
            </a:r>
          </a:p>
          <a:p>
            <a:pPr marL="0" indent="0" eaLnBrk="1" hangingPunct="1">
              <a:lnSpc>
                <a:spcPct val="130000"/>
              </a:lnSpc>
              <a:buFont typeface="Wingdings" panose="05000000000000000000" charset="0"/>
              <a:buChar char="o"/>
              <a:defRPr/>
            </a:pPr>
            <a:r>
              <a:rPr lang="zh-CN" altLang="en-US" b="1" noProof="1">
                <a:solidFill>
                  <a:srgbClr val="0000FF"/>
                </a:solidFill>
                <a:latin typeface="楷体_GB2312" pitchFamily="49" charset="-122"/>
                <a:ea typeface="楷体_GB2312" pitchFamily="49" charset="-122"/>
                <a:sym typeface="+mn-ea"/>
              </a:rPr>
              <a:t> 智能</a:t>
            </a:r>
            <a:r>
              <a:rPr lang="en-US" altLang="zh-CN" b="1" noProof="1">
                <a:solidFill>
                  <a:srgbClr val="0000FF"/>
                </a:solidFill>
                <a:latin typeface="+mn-ea"/>
                <a:sym typeface="+mn-ea"/>
              </a:rPr>
              <a:t>CAD</a:t>
            </a:r>
            <a:r>
              <a:rPr lang="zh-CN" altLang="en-US" b="1" noProof="1">
                <a:solidFill>
                  <a:srgbClr val="0000FF"/>
                </a:solidFill>
                <a:latin typeface="楷体_GB2312" pitchFamily="49" charset="-122"/>
                <a:ea typeface="楷体_GB2312" pitchFamily="49" charset="-122"/>
                <a:sym typeface="+mn-ea"/>
              </a:rPr>
              <a:t>：</a:t>
            </a:r>
            <a:r>
              <a:rPr lang="zh-CN" altLang="en-US" b="1" noProof="1">
                <a:latin typeface="楷体_GB2312" pitchFamily="49" charset="-122"/>
                <a:ea typeface="楷体_GB2312" pitchFamily="49" charset="-122"/>
                <a:sym typeface="+mn-ea"/>
              </a:rPr>
              <a:t>把人工智能技术引入计算机辅助设计领域，建立智能</a:t>
            </a:r>
            <a:r>
              <a:rPr lang="en-US" altLang="zh-CN" b="1" noProof="1">
                <a:latin typeface="楷体_GB2312" pitchFamily="49" charset="-122"/>
                <a:ea typeface="楷体_GB2312" pitchFamily="49" charset="-122"/>
                <a:sym typeface="+mn-ea"/>
              </a:rPr>
              <a:t>CAD</a:t>
            </a:r>
            <a:r>
              <a:rPr lang="zh-CN" altLang="en-US" b="1" noProof="1">
                <a:latin typeface="楷体_GB2312" pitchFamily="49" charset="-122"/>
                <a:ea typeface="楷体_GB2312" pitchFamily="49" charset="-122"/>
                <a:sym typeface="+mn-ea"/>
              </a:rPr>
              <a:t>系统。</a:t>
            </a:r>
            <a:endParaRPr lang="zh-CN" altLang="en-US" b="1" noProof="1">
              <a:solidFill>
                <a:schemeClr val="bg2"/>
              </a:solidFill>
              <a:latin typeface="楷体_GB2312" pitchFamily="49" charset="-122"/>
              <a:ea typeface="楷体_GB2312" pitchFamily="49" charset="-122"/>
            </a:endParaRPr>
          </a:p>
          <a:p>
            <a:pPr marL="0" indent="0" eaLnBrk="1" hangingPunct="1">
              <a:lnSpc>
                <a:spcPct val="140000"/>
              </a:lnSpc>
              <a:buFont typeface="Wingdings" panose="05000000000000000000" charset="0"/>
              <a:buNone/>
              <a:defRPr/>
            </a:pPr>
            <a:endParaRPr lang="zh-CN" altLang="en-US" sz="2400" b="1" noProof="1">
              <a:latin typeface="宋体" panose="02010600030101010101" pitchFamily="2" charset="-122"/>
            </a:endParaRPr>
          </a:p>
        </p:txBody>
      </p:sp>
      <p:sp>
        <p:nvSpPr>
          <p:cNvPr id="100355"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3.3</a:t>
            </a:r>
            <a:r>
              <a:rPr lang="zh-CN" altLang="en-US" sz="3800">
                <a:solidFill>
                  <a:schemeClr val="bg1"/>
                </a:solidFill>
                <a:ea typeface="宋体" panose="02010600030101010101" pitchFamily="2" charset="-122"/>
              </a:rPr>
              <a:t> 基于应用领域</a:t>
            </a:r>
            <a:r>
              <a:rPr lang="zh-CN" altLang="en-US" sz="3800">
                <a:solidFill>
                  <a:schemeClr val="bg1"/>
                </a:solidFill>
                <a:ea typeface="宋体" panose="02010600030101010101" pitchFamily="2" charset="-122"/>
                <a:sym typeface="宋体" panose="02010600030101010101" pitchFamily="2" charset="-122"/>
              </a:rPr>
              <a:t>的</a:t>
            </a:r>
            <a:r>
              <a:rPr lang="zh-CN" altLang="en-US" sz="3800">
                <a:solidFill>
                  <a:schemeClr val="bg1"/>
                </a:solidFill>
                <a:ea typeface="宋体" panose="02010600030101010101" pitchFamily="2" charset="-122"/>
              </a:rPr>
              <a:t>划分</a:t>
            </a: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3"/>
          <p:cNvSpPr>
            <a:spLocks noGrp="1" noChangeArrowheads="1"/>
          </p:cNvSpPr>
          <p:nvPr>
            <p:ph idx="1"/>
          </p:nvPr>
        </p:nvSpPr>
        <p:spPr>
          <a:xfrm>
            <a:off x="719138" y="890588"/>
            <a:ext cx="7705725" cy="5400675"/>
          </a:xfrm>
        </p:spPr>
        <p:txBody>
          <a:bodyPr/>
          <a:lstStyle/>
          <a:p>
            <a:pPr marL="190500" indent="-190500" eaLnBrk="1" hangingPunct="1">
              <a:lnSpc>
                <a:spcPct val="130000"/>
              </a:lnSpc>
              <a:buFont typeface="Wingdings" panose="05000000000000000000" charset="0"/>
              <a:buNone/>
              <a:defRPr/>
            </a:pPr>
            <a:r>
              <a:rPr lang="en-US" altLang="zh-CN" sz="3600" b="1" noProof="1">
                <a:solidFill>
                  <a:srgbClr val="CC3300"/>
                </a:solidFill>
                <a:latin typeface="黑体" panose="02010609060101010101" pitchFamily="6" charset="-122"/>
                <a:ea typeface="黑体" panose="02010609060101010101" pitchFamily="6" charset="-122"/>
              </a:rPr>
              <a:t>8</a:t>
            </a:r>
            <a:r>
              <a:rPr lang="zh-CN" altLang="en-US" sz="3600" b="1" noProof="1">
                <a:solidFill>
                  <a:srgbClr val="CC3300"/>
                </a:solidFill>
                <a:latin typeface="黑体" panose="02010609060101010101" pitchFamily="6" charset="-122"/>
                <a:ea typeface="黑体" panose="02010609060101010101" pitchFamily="6" charset="-122"/>
              </a:rPr>
              <a:t> 其它</a:t>
            </a:r>
          </a:p>
          <a:p>
            <a:pPr marL="0" indent="0" eaLnBrk="1" hangingPunct="1">
              <a:lnSpc>
                <a:spcPct val="130000"/>
              </a:lnSpc>
              <a:buFont typeface="Wingdings" panose="05000000000000000000" charset="0"/>
              <a:buChar char="o"/>
              <a:defRPr/>
            </a:pPr>
            <a:r>
              <a:rPr lang="en-US" altLang="zh-CN" b="1" noProof="1">
                <a:latin typeface="宋体" panose="02010600030101010101" pitchFamily="2" charset="-122"/>
                <a:ea typeface="楷体_GB2312" pitchFamily="49" charset="-122"/>
                <a:sym typeface="+mn-ea"/>
              </a:rPr>
              <a:t> </a:t>
            </a:r>
            <a:r>
              <a:rPr lang="zh-CN" altLang="en-US" b="1" noProof="1">
                <a:solidFill>
                  <a:srgbClr val="0000FF"/>
                </a:solidFill>
                <a:latin typeface="楷体_GB2312" pitchFamily="49" charset="-122"/>
                <a:ea typeface="楷体_GB2312" pitchFamily="49" charset="-122"/>
                <a:sym typeface="+mn-ea"/>
              </a:rPr>
              <a:t>智能</a:t>
            </a:r>
            <a:r>
              <a:rPr lang="en-US" altLang="zh-CN" b="1" noProof="1">
                <a:solidFill>
                  <a:srgbClr val="0000FF"/>
                </a:solidFill>
                <a:latin typeface="楷体_GB2312" pitchFamily="49" charset="-122"/>
                <a:ea typeface="楷体_GB2312" pitchFamily="49" charset="-122"/>
                <a:sym typeface="+mn-ea"/>
              </a:rPr>
              <a:t>CAI</a:t>
            </a:r>
            <a:r>
              <a:rPr lang="zh-CN" altLang="en-US" b="1" noProof="1">
                <a:solidFill>
                  <a:srgbClr val="0000FF"/>
                </a:solidFill>
                <a:latin typeface="楷体_GB2312" pitchFamily="49" charset="-122"/>
                <a:ea typeface="楷体_GB2312" pitchFamily="49" charset="-122"/>
                <a:sym typeface="+mn-ea"/>
              </a:rPr>
              <a:t>：</a:t>
            </a:r>
            <a:r>
              <a:rPr lang="zh-CN" altLang="en-US" b="1" noProof="1">
                <a:latin typeface="楷体_GB2312" pitchFamily="49" charset="-122"/>
                <a:ea typeface="楷体_GB2312" pitchFamily="49" charset="-122"/>
                <a:sym typeface="+mn-ea"/>
              </a:rPr>
              <a:t>把人工智能技术引入计算机辅助教学领域，建立智能</a:t>
            </a:r>
            <a:r>
              <a:rPr lang="en-US" altLang="zh-CN" b="1" noProof="1">
                <a:latin typeface="楷体_GB2312" pitchFamily="49" charset="-122"/>
                <a:ea typeface="楷体_GB2312" pitchFamily="49" charset="-122"/>
                <a:sym typeface="+mn-ea"/>
              </a:rPr>
              <a:t>CAI</a:t>
            </a:r>
            <a:r>
              <a:rPr lang="zh-CN" altLang="en-US" b="1" noProof="1">
                <a:latin typeface="楷体_GB2312" pitchFamily="49" charset="-122"/>
                <a:ea typeface="楷体_GB2312" pitchFamily="49" charset="-122"/>
                <a:sym typeface="+mn-ea"/>
              </a:rPr>
              <a:t>系统（</a:t>
            </a:r>
            <a:r>
              <a:rPr lang="en-US" altLang="zh-CN" b="1" noProof="1">
                <a:latin typeface="楷体_GB2312" pitchFamily="49" charset="-122"/>
                <a:ea typeface="楷体_GB2312" pitchFamily="49" charset="-122"/>
                <a:sym typeface="+mn-ea"/>
              </a:rPr>
              <a:t>ICAI</a:t>
            </a:r>
            <a:r>
              <a:rPr lang="zh-CN" altLang="en-US" b="1" noProof="1">
                <a:latin typeface="楷体_GB2312" pitchFamily="49" charset="-122"/>
                <a:ea typeface="楷体_GB2312" pitchFamily="49" charset="-122"/>
                <a:sym typeface="+mn-ea"/>
              </a:rPr>
              <a:t>）。</a:t>
            </a:r>
            <a:r>
              <a:rPr lang="en-US" altLang="zh-CN" b="1" noProof="1">
                <a:latin typeface="楷体_GB2312" pitchFamily="49" charset="-122"/>
                <a:ea typeface="楷体_GB2312" pitchFamily="49" charset="-122"/>
                <a:sym typeface="+mn-ea"/>
              </a:rPr>
              <a:t>ICAI</a:t>
            </a:r>
            <a:r>
              <a:rPr lang="zh-CN" altLang="en-US" b="1" noProof="1">
                <a:latin typeface="楷体_GB2312" pitchFamily="49" charset="-122"/>
                <a:ea typeface="楷体_GB2312" pitchFamily="49" charset="-122"/>
                <a:sym typeface="+mn-ea"/>
              </a:rPr>
              <a:t>的特点是能对学生因才施教地进行指导，提高教学效果。</a:t>
            </a:r>
          </a:p>
          <a:p>
            <a:pPr marL="0" indent="0" eaLnBrk="1" hangingPunct="1">
              <a:lnSpc>
                <a:spcPct val="130000"/>
              </a:lnSpc>
              <a:buFont typeface="Wingdings" panose="05000000000000000000" charset="0"/>
              <a:buChar char="o"/>
              <a:defRPr/>
            </a:pPr>
            <a:r>
              <a:rPr lang="zh-CN" altLang="en-US" b="1" noProof="1">
                <a:solidFill>
                  <a:srgbClr val="0000FF"/>
                </a:solidFill>
                <a:latin typeface="楷体_GB2312" pitchFamily="49" charset="-122"/>
                <a:ea typeface="楷体_GB2312" pitchFamily="49" charset="-122"/>
                <a:sym typeface="+mn-ea"/>
              </a:rPr>
              <a:t> 智能检索：</a:t>
            </a:r>
            <a:r>
              <a:rPr lang="zh-CN" altLang="en-US" b="1" noProof="1">
                <a:latin typeface="楷体_GB2312" pitchFamily="49" charset="-122"/>
                <a:ea typeface="楷体_GB2312" pitchFamily="49" charset="-122"/>
                <a:sym typeface="+mn-ea"/>
              </a:rPr>
              <a:t>把人工智能技术引入信息检索领域，建立智能信息检索系统。如基于</a:t>
            </a:r>
            <a:r>
              <a:rPr lang="zh-CN" altLang="en-US" b="1" noProof="1">
                <a:latin typeface="宋体" panose="02010600030101010101" pitchFamily="2" charset="-122"/>
                <a:ea typeface="楷体_GB2312" pitchFamily="49" charset="-122"/>
                <a:sym typeface="+mn-ea"/>
              </a:rPr>
              <a:t>“</a:t>
            </a:r>
            <a:r>
              <a:rPr lang="zh-CN" altLang="en-US" b="1" noProof="1">
                <a:latin typeface="楷体_GB2312" pitchFamily="49" charset="-122"/>
                <a:ea typeface="楷体_GB2312" pitchFamily="49" charset="-122"/>
                <a:sym typeface="+mn-ea"/>
              </a:rPr>
              <a:t>概念</a:t>
            </a:r>
            <a:r>
              <a:rPr lang="zh-CN" altLang="en-US" b="1" noProof="1">
                <a:latin typeface="宋体" panose="02010600030101010101" pitchFamily="2" charset="-122"/>
                <a:ea typeface="楷体_GB2312" pitchFamily="49" charset="-122"/>
                <a:sym typeface="+mn-ea"/>
              </a:rPr>
              <a:t>”</a:t>
            </a:r>
            <a:r>
              <a:rPr lang="zh-CN" altLang="en-US" b="1" noProof="1">
                <a:latin typeface="楷体_GB2312" pitchFamily="49" charset="-122"/>
                <a:ea typeface="楷体_GB2312" pitchFamily="49" charset="-122"/>
                <a:sym typeface="+mn-ea"/>
              </a:rPr>
              <a:t>的检索比基于</a:t>
            </a:r>
            <a:r>
              <a:rPr lang="zh-CN" altLang="en-US" b="1" noProof="1">
                <a:latin typeface="宋体" panose="02010600030101010101" pitchFamily="2" charset="-122"/>
                <a:ea typeface="楷体_GB2312" pitchFamily="49" charset="-122"/>
                <a:sym typeface="+mn-ea"/>
              </a:rPr>
              <a:t>“</a:t>
            </a:r>
            <a:r>
              <a:rPr lang="zh-CN" altLang="en-US" b="1" noProof="1">
                <a:latin typeface="楷体_GB2312" pitchFamily="49" charset="-122"/>
                <a:ea typeface="楷体_GB2312" pitchFamily="49" charset="-122"/>
                <a:sym typeface="+mn-ea"/>
              </a:rPr>
              <a:t>词</a:t>
            </a:r>
            <a:r>
              <a:rPr lang="zh-CN" altLang="en-US" b="1" noProof="1">
                <a:latin typeface="宋体" panose="02010600030101010101" pitchFamily="2" charset="-122"/>
                <a:ea typeface="楷体_GB2312" pitchFamily="49" charset="-122"/>
                <a:sym typeface="+mn-ea"/>
              </a:rPr>
              <a:t>”</a:t>
            </a:r>
            <a:r>
              <a:rPr lang="zh-CN" altLang="en-US" b="1" noProof="1">
                <a:latin typeface="楷体_GB2312" pitchFamily="49" charset="-122"/>
                <a:ea typeface="楷体_GB2312" pitchFamily="49" charset="-122"/>
                <a:sym typeface="+mn-ea"/>
              </a:rPr>
              <a:t>检索更有智能性。</a:t>
            </a:r>
            <a:endParaRPr lang="zh-CN" altLang="en-US" b="1" noProof="1">
              <a:latin typeface="楷体_GB2312" pitchFamily="49" charset="-122"/>
              <a:ea typeface="楷体_GB2312" pitchFamily="49" charset="-122"/>
            </a:endParaRPr>
          </a:p>
          <a:p>
            <a:pPr marL="0" indent="0" eaLnBrk="1" hangingPunct="1">
              <a:lnSpc>
                <a:spcPct val="140000"/>
              </a:lnSpc>
              <a:buFont typeface="Wingdings" panose="05000000000000000000" charset="0"/>
              <a:buNone/>
              <a:defRPr/>
            </a:pPr>
            <a:endParaRPr lang="zh-CN" altLang="en-US" sz="2400" b="1" noProof="1">
              <a:latin typeface="宋体" panose="02010600030101010101" pitchFamily="2" charset="-122"/>
            </a:endParaRPr>
          </a:p>
        </p:txBody>
      </p:sp>
      <p:sp>
        <p:nvSpPr>
          <p:cNvPr id="102403"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3.3</a:t>
            </a:r>
            <a:r>
              <a:rPr lang="zh-CN" altLang="en-US" sz="3800">
                <a:solidFill>
                  <a:schemeClr val="bg1"/>
                </a:solidFill>
                <a:ea typeface="宋体" panose="02010600030101010101" pitchFamily="2" charset="-122"/>
              </a:rPr>
              <a:t> 基于应用领域</a:t>
            </a:r>
            <a:r>
              <a:rPr lang="zh-CN" altLang="en-US" sz="3800">
                <a:solidFill>
                  <a:schemeClr val="bg1"/>
                </a:solidFill>
                <a:ea typeface="宋体" panose="02010600030101010101" pitchFamily="2" charset="-122"/>
                <a:sym typeface="宋体" panose="02010600030101010101" pitchFamily="2" charset="-122"/>
              </a:rPr>
              <a:t>的</a:t>
            </a:r>
            <a:r>
              <a:rPr lang="zh-CN" altLang="en-US" sz="3800">
                <a:solidFill>
                  <a:schemeClr val="bg1"/>
                </a:solidFill>
                <a:ea typeface="宋体" panose="02010600030101010101" pitchFamily="2" charset="-122"/>
              </a:rPr>
              <a:t>划分</a:t>
            </a: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4450" name="Rectangle 3"/>
          <p:cNvSpPr>
            <a:spLocks noGrp="1" noChangeArrowheads="1"/>
          </p:cNvSpPr>
          <p:nvPr>
            <p:ph idx="1"/>
          </p:nvPr>
        </p:nvSpPr>
        <p:spPr>
          <a:xfrm>
            <a:off x="288925" y="1008063"/>
            <a:ext cx="8566150" cy="5400675"/>
          </a:xfrm>
        </p:spPr>
        <p:txBody>
          <a:bodyPr/>
          <a:lstStyle/>
          <a:p>
            <a:pPr marL="487363" indent="-487363" eaLnBrk="1" hangingPunct="1">
              <a:lnSpc>
                <a:spcPct val="130000"/>
              </a:lnSpc>
              <a:buFont typeface="Wingdings" panose="05000000000000000000" pitchFamily="2" charset="2"/>
              <a:buNone/>
            </a:pPr>
            <a:r>
              <a:rPr lang="zh-CN" altLang="en-US" b="1" smtClean="0">
                <a:latin typeface="楷体_GB2312" pitchFamily="49" charset="-122"/>
                <a:ea typeface="楷体_GB2312" pitchFamily="49" charset="-122"/>
              </a:rPr>
              <a:t>１ </a:t>
            </a:r>
            <a:r>
              <a:rPr lang="zh-CN" altLang="en-US" b="1" smtClean="0">
                <a:solidFill>
                  <a:srgbClr val="0000FF"/>
                </a:solidFill>
                <a:latin typeface="楷体_GB2312" pitchFamily="49" charset="-122"/>
                <a:ea typeface="楷体_GB2312" pitchFamily="49" charset="-122"/>
              </a:rPr>
              <a:t>专家系统：</a:t>
            </a:r>
            <a:r>
              <a:rPr lang="zh-CN" altLang="en-US" b="1" smtClean="0">
                <a:latin typeface="楷体_GB2312" pitchFamily="49" charset="-122"/>
                <a:ea typeface="楷体_GB2312" pitchFamily="49" charset="-122"/>
              </a:rPr>
              <a:t>是指基于人类专家知识的程序系统。能模拟专家的思维方式，像专家一样解决实际问题。</a:t>
            </a:r>
          </a:p>
          <a:p>
            <a:pPr marL="487363" indent="-487363" eaLnBrk="1" hangingPunct="1">
              <a:lnSpc>
                <a:spcPct val="130000"/>
              </a:lnSpc>
              <a:buFont typeface="Wingdings" panose="05000000000000000000" pitchFamily="2" charset="2"/>
              <a:buNone/>
            </a:pPr>
            <a:r>
              <a:rPr lang="zh-CN" altLang="en-US" b="1" smtClean="0">
                <a:latin typeface="楷体_GB2312" pitchFamily="49" charset="-122"/>
                <a:ea typeface="楷体_GB2312" pitchFamily="49" charset="-122"/>
              </a:rPr>
              <a:t>２ </a:t>
            </a:r>
            <a:r>
              <a:rPr lang="zh-CN" altLang="en-US" b="1" smtClean="0">
                <a:solidFill>
                  <a:srgbClr val="0000FF"/>
                </a:solidFill>
                <a:latin typeface="楷体_GB2312" pitchFamily="49" charset="-122"/>
                <a:ea typeface="楷体_GB2312" pitchFamily="49" charset="-122"/>
              </a:rPr>
              <a:t>知识库系统：</a:t>
            </a:r>
            <a:r>
              <a:rPr lang="zh-CN" altLang="en-US" b="1" smtClean="0">
                <a:latin typeface="楷体_GB2312" pitchFamily="49" charset="-122"/>
                <a:ea typeface="楷体_GB2312" pitchFamily="49" charset="-122"/>
              </a:rPr>
              <a:t>是指拥有某一领域广泛知识及常识的知识咨询系统。</a:t>
            </a:r>
          </a:p>
          <a:p>
            <a:pPr marL="487363" indent="-487363" eaLnBrk="1" hangingPunct="1">
              <a:lnSpc>
                <a:spcPct val="130000"/>
              </a:lnSpc>
              <a:buFont typeface="Wingdings" panose="05000000000000000000" pitchFamily="2" charset="2"/>
              <a:buNone/>
            </a:pPr>
            <a:r>
              <a:rPr lang="zh-CN" altLang="en-US" b="1" smtClean="0">
                <a:latin typeface="楷体_GB2312" pitchFamily="49" charset="-122"/>
                <a:ea typeface="楷体_GB2312" pitchFamily="49" charset="-122"/>
              </a:rPr>
              <a:t>３ </a:t>
            </a:r>
            <a:r>
              <a:rPr lang="zh-CN" altLang="en-US" b="1" smtClean="0">
                <a:solidFill>
                  <a:srgbClr val="0000FF"/>
                </a:solidFill>
                <a:latin typeface="楷体_GB2312" pitchFamily="49" charset="-122"/>
                <a:ea typeface="楷体_GB2312" pitchFamily="49" charset="-122"/>
              </a:rPr>
              <a:t>智能数据库系统：</a:t>
            </a:r>
            <a:r>
              <a:rPr lang="zh-CN" altLang="en-US" b="1" smtClean="0">
                <a:latin typeface="楷体_GB2312" pitchFamily="49" charset="-122"/>
                <a:ea typeface="楷体_GB2312" pitchFamily="49" charset="-122"/>
              </a:rPr>
              <a:t>是指传统数据库加上智能成分。如演绎数据库、面向对象数据库、主动数据库等。</a:t>
            </a:r>
          </a:p>
          <a:p>
            <a:pPr marL="487363" indent="-487363" eaLnBrk="1" hangingPunct="1">
              <a:lnSpc>
                <a:spcPct val="130000"/>
              </a:lnSpc>
              <a:buFont typeface="Wingdings" panose="05000000000000000000" pitchFamily="2" charset="2"/>
              <a:buNone/>
            </a:pPr>
            <a:r>
              <a:rPr lang="zh-CN" altLang="en-US" b="1" smtClean="0">
                <a:latin typeface="楷体_GB2312" pitchFamily="49" charset="-122"/>
                <a:ea typeface="楷体_GB2312" pitchFamily="49" charset="-122"/>
              </a:rPr>
              <a:t>４ </a:t>
            </a:r>
            <a:r>
              <a:rPr lang="zh-CN" altLang="en-US" b="1" smtClean="0">
                <a:solidFill>
                  <a:srgbClr val="0000FF"/>
                </a:solidFill>
                <a:latin typeface="楷体_GB2312" pitchFamily="49" charset="-122"/>
                <a:ea typeface="楷体_GB2312" pitchFamily="49" charset="-122"/>
              </a:rPr>
              <a:t>智能机器人系统：</a:t>
            </a:r>
            <a:r>
              <a:rPr lang="zh-CN" altLang="en-US" b="1" smtClean="0">
                <a:latin typeface="楷体_GB2312" pitchFamily="49" charset="-122"/>
                <a:ea typeface="楷体_GB2312" pitchFamily="49" charset="-122"/>
              </a:rPr>
              <a:t>智能机器人是第三代机器人，具备感知环境、思维能力和运动机能。</a:t>
            </a:r>
          </a:p>
        </p:txBody>
      </p:sp>
      <p:sp>
        <p:nvSpPr>
          <p:cNvPr id="104451"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3.4</a:t>
            </a:r>
            <a:r>
              <a:rPr lang="zh-CN" altLang="en-US" sz="3800">
                <a:solidFill>
                  <a:schemeClr val="bg1"/>
                </a:solidFill>
                <a:ea typeface="宋体" panose="02010600030101010101" pitchFamily="2" charset="-122"/>
              </a:rPr>
              <a:t> 基于应用系统</a:t>
            </a:r>
            <a:r>
              <a:rPr lang="zh-CN" altLang="en-US" sz="3800">
                <a:solidFill>
                  <a:schemeClr val="bg1"/>
                </a:solidFill>
                <a:ea typeface="宋体" panose="02010600030101010101" pitchFamily="2" charset="-122"/>
                <a:sym typeface="宋体" panose="02010600030101010101" pitchFamily="2" charset="-122"/>
              </a:rPr>
              <a:t>的领域</a:t>
            </a:r>
            <a:r>
              <a:rPr lang="zh-CN" altLang="en-US" sz="3800">
                <a:solidFill>
                  <a:schemeClr val="bg1"/>
                </a:solidFill>
                <a:ea typeface="宋体" panose="02010600030101010101" pitchFamily="2" charset="-122"/>
              </a:rPr>
              <a:t>划分</a:t>
            </a: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5474" name="Rectangle 3"/>
          <p:cNvSpPr>
            <a:spLocks noGrp="1" noChangeArrowheads="1"/>
          </p:cNvSpPr>
          <p:nvPr>
            <p:ph idx="1"/>
          </p:nvPr>
        </p:nvSpPr>
        <p:spPr>
          <a:xfrm>
            <a:off x="250825" y="998538"/>
            <a:ext cx="8642350" cy="5400675"/>
          </a:xfrm>
        </p:spPr>
        <p:txBody>
          <a:bodyPr/>
          <a:lstStyle/>
          <a:p>
            <a:pPr marL="487363" indent="-487363" eaLnBrk="1" hangingPunct="1">
              <a:lnSpc>
                <a:spcPct val="130000"/>
              </a:lnSpc>
              <a:buFont typeface="Wingdings" panose="05000000000000000000" pitchFamily="2" charset="2"/>
              <a:buNone/>
            </a:pPr>
            <a:r>
              <a:rPr lang="zh-CN" altLang="en-US" b="1" smtClean="0">
                <a:latin typeface="楷体_GB2312" pitchFamily="49" charset="-122"/>
                <a:ea typeface="楷体_GB2312" pitchFamily="49" charset="-122"/>
              </a:rPr>
              <a:t>１ </a:t>
            </a:r>
            <a:r>
              <a:rPr lang="zh-CN" altLang="en-US" b="1" smtClean="0">
                <a:solidFill>
                  <a:srgbClr val="0000FF"/>
                </a:solidFill>
                <a:latin typeface="楷体_GB2312" pitchFamily="49" charset="-122"/>
                <a:ea typeface="楷体_GB2312" pitchFamily="49" charset="-122"/>
              </a:rPr>
              <a:t>智能操作系统</a:t>
            </a:r>
            <a:r>
              <a:rPr lang="zh-CN" altLang="en-US" b="1" smtClean="0">
                <a:latin typeface="楷体_GB2312" pitchFamily="49" charset="-122"/>
                <a:ea typeface="楷体_GB2312" pitchFamily="49" charset="-122"/>
              </a:rPr>
              <a:t>：就是把人工智能技术引入计算机的操作系统中，从本质上提高操作系统的性能和效率。</a:t>
            </a:r>
          </a:p>
          <a:p>
            <a:pPr marL="487363" indent="-487363" eaLnBrk="1" hangingPunct="1">
              <a:lnSpc>
                <a:spcPct val="130000"/>
              </a:lnSpc>
              <a:buFont typeface="Wingdings" panose="05000000000000000000" pitchFamily="2" charset="2"/>
              <a:buNone/>
            </a:pPr>
            <a:r>
              <a:rPr lang="zh-CN" altLang="en-US" b="1" smtClean="0">
                <a:latin typeface="楷体_GB2312" pitchFamily="49" charset="-122"/>
                <a:ea typeface="楷体_GB2312" pitchFamily="49" charset="-122"/>
              </a:rPr>
              <a:t>２ </a:t>
            </a:r>
            <a:r>
              <a:rPr lang="zh-CN" altLang="en-US" b="1" smtClean="0">
                <a:solidFill>
                  <a:srgbClr val="0000FF"/>
                </a:solidFill>
                <a:latin typeface="楷体_GB2312" pitchFamily="49" charset="-122"/>
                <a:ea typeface="楷体_GB2312" pitchFamily="49" charset="-122"/>
              </a:rPr>
              <a:t>智能多媒体系统</a:t>
            </a:r>
            <a:r>
              <a:rPr lang="zh-CN" altLang="en-US" b="1" smtClean="0">
                <a:latin typeface="楷体_GB2312" pitchFamily="49" charset="-122"/>
                <a:ea typeface="楷体_GB2312" pitchFamily="49" charset="-122"/>
              </a:rPr>
              <a:t>：就是把人工智能技术引入多媒体系统中，使其功能和性能得到进一步发展和提高。</a:t>
            </a:r>
          </a:p>
          <a:p>
            <a:pPr marL="487363" indent="-487363" eaLnBrk="1" hangingPunct="1">
              <a:lnSpc>
                <a:spcPct val="130000"/>
              </a:lnSpc>
              <a:buFont typeface="Wingdings" panose="05000000000000000000" pitchFamily="2" charset="2"/>
              <a:buNone/>
            </a:pPr>
            <a:r>
              <a:rPr lang="zh-CN" altLang="en-US" b="1" smtClean="0">
                <a:latin typeface="楷体_GB2312" pitchFamily="49" charset="-122"/>
                <a:ea typeface="楷体_GB2312" pitchFamily="49" charset="-122"/>
              </a:rPr>
              <a:t>３ </a:t>
            </a:r>
            <a:r>
              <a:rPr lang="zh-CN" altLang="en-US" b="1" smtClean="0">
                <a:solidFill>
                  <a:srgbClr val="0000FF"/>
                </a:solidFill>
                <a:latin typeface="楷体_GB2312" pitchFamily="49" charset="-122"/>
                <a:ea typeface="楷体_GB2312" pitchFamily="49" charset="-122"/>
              </a:rPr>
              <a:t>智能计算机系统</a:t>
            </a:r>
            <a:r>
              <a:rPr lang="zh-CN" altLang="en-US" b="1" smtClean="0">
                <a:latin typeface="楷体_GB2312" pitchFamily="49" charset="-122"/>
                <a:ea typeface="楷体_GB2312" pitchFamily="49" charset="-122"/>
              </a:rPr>
              <a:t>：就是正在开发的新一代计算机系统，它全面支持智能应用，且自身就具有智能。</a:t>
            </a:r>
          </a:p>
          <a:p>
            <a:pPr marL="487363" indent="-487363" eaLnBrk="1" hangingPunct="1">
              <a:lnSpc>
                <a:spcPct val="130000"/>
              </a:lnSpc>
              <a:buFont typeface="Wingdings" panose="05000000000000000000" pitchFamily="2" charset="2"/>
              <a:buNone/>
            </a:pPr>
            <a:r>
              <a:rPr lang="zh-CN" altLang="en-US" b="1" smtClean="0">
                <a:latin typeface="楷体_GB2312" pitchFamily="49" charset="-122"/>
                <a:ea typeface="楷体_GB2312" pitchFamily="49" charset="-122"/>
              </a:rPr>
              <a:t>４ </a:t>
            </a:r>
            <a:r>
              <a:rPr lang="zh-CN" altLang="en-US" b="1" smtClean="0">
                <a:solidFill>
                  <a:srgbClr val="0000FF"/>
                </a:solidFill>
                <a:latin typeface="楷体_GB2312" pitchFamily="49" charset="-122"/>
                <a:ea typeface="楷体_GB2312" pitchFamily="49" charset="-122"/>
              </a:rPr>
              <a:t>智能网络系统</a:t>
            </a:r>
            <a:r>
              <a:rPr lang="zh-CN" altLang="en-US" b="1" smtClean="0">
                <a:latin typeface="楷体_GB2312" pitchFamily="49" charset="-122"/>
                <a:ea typeface="楷体_GB2312" pitchFamily="49" charset="-122"/>
              </a:rPr>
              <a:t>：就是把人工智能技术引入计算机网络系统。</a:t>
            </a:r>
          </a:p>
        </p:txBody>
      </p:sp>
      <p:sp>
        <p:nvSpPr>
          <p:cNvPr id="105475"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3.5</a:t>
            </a:r>
            <a:r>
              <a:rPr lang="zh-CN" altLang="en-US" sz="3800">
                <a:solidFill>
                  <a:schemeClr val="bg1"/>
                </a:solidFill>
                <a:ea typeface="宋体" panose="02010600030101010101" pitchFamily="2" charset="-122"/>
              </a:rPr>
              <a:t> 基于计算机系统结构</a:t>
            </a:r>
            <a:r>
              <a:rPr lang="zh-CN" altLang="en-US" sz="3800">
                <a:solidFill>
                  <a:schemeClr val="bg1"/>
                </a:solidFill>
                <a:ea typeface="宋体" panose="02010600030101010101" pitchFamily="2" charset="-122"/>
                <a:sym typeface="宋体" panose="02010600030101010101" pitchFamily="2" charset="-122"/>
              </a:rPr>
              <a:t>的领域</a:t>
            </a:r>
            <a:r>
              <a:rPr lang="zh-CN" altLang="en-US" sz="3800">
                <a:solidFill>
                  <a:schemeClr val="bg1"/>
                </a:solidFill>
                <a:ea typeface="宋体" panose="02010600030101010101" pitchFamily="2" charset="-122"/>
              </a:rPr>
              <a:t>划分</a:t>
            </a: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6498" name="Rectangle 3"/>
          <p:cNvSpPr>
            <a:spLocks noGrp="1" noChangeArrowheads="1"/>
          </p:cNvSpPr>
          <p:nvPr>
            <p:ph idx="1"/>
          </p:nvPr>
        </p:nvSpPr>
        <p:spPr/>
        <p:txBody>
          <a:bodyPr/>
          <a:lstStyle/>
          <a:p>
            <a:pPr marL="487363" indent="-487363" eaLnBrk="1" hangingPunct="1">
              <a:lnSpc>
                <a:spcPct val="130000"/>
              </a:lnSpc>
              <a:buFont typeface="Wingdings" panose="05000000000000000000" pitchFamily="2" charset="2"/>
              <a:buNone/>
            </a:pPr>
            <a:r>
              <a:rPr lang="zh-CN" altLang="en-US" b="1" smtClean="0">
                <a:solidFill>
                  <a:srgbClr val="FF0000"/>
                </a:solidFill>
                <a:latin typeface="楷体_GB2312" pitchFamily="49" charset="-122"/>
                <a:ea typeface="楷体_GB2312" pitchFamily="49" charset="-122"/>
              </a:rPr>
              <a:t>１ 智能软件工具：</a:t>
            </a:r>
            <a:r>
              <a:rPr lang="zh-CN" altLang="en-US" b="1" smtClean="0">
                <a:latin typeface="楷体_GB2312" pitchFamily="49" charset="-122"/>
                <a:ea typeface="楷体_GB2312" pitchFamily="49" charset="-122"/>
              </a:rPr>
              <a:t>包括开发建造智能系统的</a:t>
            </a:r>
            <a:r>
              <a:rPr lang="zh-CN" altLang="en-US" b="1" smtClean="0">
                <a:solidFill>
                  <a:srgbClr val="0000FF"/>
                </a:solidFill>
                <a:latin typeface="楷体_GB2312" pitchFamily="49" charset="-122"/>
                <a:ea typeface="楷体_GB2312" pitchFamily="49" charset="-122"/>
              </a:rPr>
              <a:t>程序语言和工具环境</a:t>
            </a:r>
            <a:r>
              <a:rPr lang="zh-CN" altLang="en-US" b="1" smtClean="0">
                <a:latin typeface="楷体_GB2312" pitchFamily="49" charset="-122"/>
                <a:ea typeface="楷体_GB2312" pitchFamily="49" charset="-122"/>
              </a:rPr>
              <a:t>。如</a:t>
            </a:r>
            <a:r>
              <a:rPr lang="en-US" altLang="zh-CN" b="1" smtClean="0">
                <a:latin typeface="楷体_GB2312" pitchFamily="49" charset="-122"/>
                <a:ea typeface="楷体_GB2312" pitchFamily="49" charset="-122"/>
              </a:rPr>
              <a:t>LISP</a:t>
            </a:r>
            <a:r>
              <a:rPr lang="zh-CN" altLang="en-US" b="1" smtClean="0">
                <a:latin typeface="楷体_GB2312" pitchFamily="49" charset="-122"/>
                <a:ea typeface="楷体_GB2312" pitchFamily="49" charset="-122"/>
              </a:rPr>
              <a:t>、</a:t>
            </a:r>
            <a:r>
              <a:rPr lang="en-US" altLang="zh-CN" b="1" smtClean="0">
                <a:latin typeface="楷体_GB2312" pitchFamily="49" charset="-122"/>
                <a:ea typeface="楷体_GB2312" pitchFamily="49" charset="-122"/>
              </a:rPr>
              <a:t>PROLOG</a:t>
            </a:r>
            <a:r>
              <a:rPr lang="zh-CN" altLang="en-US" b="1" smtClean="0">
                <a:latin typeface="楷体_GB2312" pitchFamily="49" charset="-122"/>
                <a:ea typeface="楷体_GB2312" pitchFamily="49" charset="-122"/>
              </a:rPr>
              <a:t>、</a:t>
            </a:r>
            <a:r>
              <a:rPr lang="en-US" altLang="zh-CN" b="1" smtClean="0">
                <a:latin typeface="楷体_GB2312" pitchFamily="49" charset="-122"/>
                <a:ea typeface="楷体_GB2312" pitchFamily="49" charset="-122"/>
              </a:rPr>
              <a:t>Smalltalk</a:t>
            </a:r>
            <a:r>
              <a:rPr lang="zh-CN" altLang="en-US" b="1" smtClean="0">
                <a:latin typeface="楷体_GB2312" pitchFamily="49" charset="-122"/>
                <a:ea typeface="楷体_GB2312" pitchFamily="49" charset="-122"/>
              </a:rPr>
              <a:t>、</a:t>
            </a:r>
            <a:r>
              <a:rPr lang="en-US" altLang="zh-CN" b="1" smtClean="0">
                <a:latin typeface="楷体_GB2312" pitchFamily="49" charset="-122"/>
                <a:ea typeface="楷体_GB2312" pitchFamily="49" charset="-122"/>
              </a:rPr>
              <a:t>C++</a:t>
            </a:r>
            <a:r>
              <a:rPr lang="zh-CN" altLang="en-US" b="1" smtClean="0">
                <a:latin typeface="楷体_GB2312" pitchFamily="49" charset="-122"/>
                <a:ea typeface="楷体_GB2312" pitchFamily="49" charset="-122"/>
              </a:rPr>
              <a:t>、 </a:t>
            </a:r>
            <a:r>
              <a:rPr lang="en-US" altLang="zh-CN" b="1" smtClean="0">
                <a:latin typeface="楷体_GB2312" pitchFamily="49" charset="-122"/>
                <a:ea typeface="楷体_GB2312" pitchFamily="49" charset="-122"/>
              </a:rPr>
              <a:t>Java</a:t>
            </a:r>
            <a:r>
              <a:rPr lang="zh-CN" altLang="en-US" b="1" smtClean="0">
                <a:latin typeface="楷体_GB2312" pitchFamily="49" charset="-122"/>
                <a:ea typeface="楷体_GB2312" pitchFamily="49" charset="-122"/>
              </a:rPr>
              <a:t>、</a:t>
            </a:r>
            <a:r>
              <a:rPr lang="en-US" altLang="zh-CN" b="1" smtClean="0">
                <a:latin typeface="楷体_GB2312" pitchFamily="49" charset="-122"/>
                <a:ea typeface="楷体_GB2312" pitchFamily="49" charset="-122"/>
              </a:rPr>
              <a:t>FRL</a:t>
            </a:r>
            <a:r>
              <a:rPr lang="zh-CN" altLang="en-US" b="1" smtClean="0">
                <a:latin typeface="楷体_GB2312" pitchFamily="49" charset="-122"/>
                <a:ea typeface="楷体_GB2312" pitchFamily="49" charset="-122"/>
              </a:rPr>
              <a:t>（框架表示语言）、</a:t>
            </a:r>
            <a:r>
              <a:rPr lang="en-US" altLang="zh-CN" b="1" smtClean="0">
                <a:latin typeface="楷体_GB2312" pitchFamily="49" charset="-122"/>
                <a:ea typeface="楷体_GB2312" pitchFamily="49" charset="-122"/>
              </a:rPr>
              <a:t>OPS5</a:t>
            </a:r>
            <a:r>
              <a:rPr lang="zh-CN" altLang="en-US" b="1" smtClean="0">
                <a:latin typeface="楷体_GB2312" pitchFamily="49" charset="-122"/>
                <a:ea typeface="楷体_GB2312" pitchFamily="49" charset="-122"/>
              </a:rPr>
              <a:t>（产生式语言）、神经网络设计语言、</a:t>
            </a:r>
            <a:r>
              <a:rPr lang="en-US" altLang="zh-CN" b="1" smtClean="0">
                <a:latin typeface="楷体_GB2312" pitchFamily="49" charset="-122"/>
                <a:ea typeface="楷体_GB2312" pitchFamily="49" charset="-122"/>
              </a:rPr>
              <a:t>Agent</a:t>
            </a:r>
            <a:r>
              <a:rPr lang="zh-CN" altLang="en-US" b="1" smtClean="0">
                <a:latin typeface="楷体_GB2312" pitchFamily="49" charset="-122"/>
                <a:ea typeface="楷体_GB2312" pitchFamily="49" charset="-122"/>
              </a:rPr>
              <a:t>设计语言、专家系统工具等。</a:t>
            </a:r>
          </a:p>
          <a:p>
            <a:pPr marL="487363" indent="-487363" eaLnBrk="1" hangingPunct="1">
              <a:lnSpc>
                <a:spcPct val="130000"/>
              </a:lnSpc>
              <a:buFont typeface="Wingdings" panose="05000000000000000000" pitchFamily="2" charset="2"/>
              <a:buNone/>
            </a:pPr>
            <a:r>
              <a:rPr lang="zh-CN" altLang="en-US" b="1" smtClean="0">
                <a:solidFill>
                  <a:srgbClr val="FF0000"/>
                </a:solidFill>
                <a:latin typeface="楷体_GB2312" pitchFamily="49" charset="-122"/>
                <a:ea typeface="楷体_GB2312" pitchFamily="49" charset="-122"/>
              </a:rPr>
              <a:t>２ 智能硬件平台：</a:t>
            </a:r>
            <a:r>
              <a:rPr lang="zh-CN" altLang="en-US" b="1" smtClean="0">
                <a:latin typeface="楷体_GB2312" pitchFamily="49" charset="-122"/>
                <a:ea typeface="楷体_GB2312" pitchFamily="49" charset="-122"/>
              </a:rPr>
              <a:t>指直接支持智能系统开发和运行的</a:t>
            </a:r>
            <a:r>
              <a:rPr lang="zh-CN" altLang="en-US" b="1" smtClean="0">
                <a:solidFill>
                  <a:srgbClr val="0000FF"/>
                </a:solidFill>
                <a:latin typeface="楷体_GB2312" pitchFamily="49" charset="-122"/>
                <a:ea typeface="楷体_GB2312" pitchFamily="49" charset="-122"/>
              </a:rPr>
              <a:t>机器硬件</a:t>
            </a:r>
            <a:r>
              <a:rPr lang="zh-CN" altLang="en-US" b="1" smtClean="0">
                <a:latin typeface="楷体_GB2312" pitchFamily="49" charset="-122"/>
                <a:ea typeface="楷体_GB2312" pitchFamily="49" charset="-122"/>
              </a:rPr>
              <a:t>。如</a:t>
            </a:r>
            <a:r>
              <a:rPr lang="en-US" altLang="zh-CN" b="1" smtClean="0">
                <a:latin typeface="楷体_GB2312" pitchFamily="49" charset="-122"/>
                <a:ea typeface="楷体_GB2312" pitchFamily="49" charset="-122"/>
              </a:rPr>
              <a:t>LISP</a:t>
            </a:r>
            <a:r>
              <a:rPr lang="zh-CN" altLang="en-US" b="1" smtClean="0">
                <a:latin typeface="楷体_GB2312" pitchFamily="49" charset="-122"/>
                <a:ea typeface="楷体_GB2312" pitchFamily="49" charset="-122"/>
              </a:rPr>
              <a:t>机、</a:t>
            </a:r>
            <a:r>
              <a:rPr lang="en-US" altLang="zh-CN" b="1" smtClean="0">
                <a:latin typeface="楷体_GB2312" pitchFamily="49" charset="-122"/>
                <a:ea typeface="楷体_GB2312" pitchFamily="49" charset="-122"/>
              </a:rPr>
              <a:t>PROLOG</a:t>
            </a:r>
            <a:r>
              <a:rPr lang="zh-CN" altLang="en-US" b="1" smtClean="0">
                <a:latin typeface="楷体_GB2312" pitchFamily="49" charset="-122"/>
                <a:ea typeface="楷体_GB2312" pitchFamily="49" charset="-122"/>
              </a:rPr>
              <a:t>机、神经网络计算机、知识信息处理机、模糊推理计算机、面向对象计算机等。</a:t>
            </a:r>
          </a:p>
        </p:txBody>
      </p:sp>
      <p:sp>
        <p:nvSpPr>
          <p:cNvPr id="106499"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3.6</a:t>
            </a:r>
            <a:r>
              <a:rPr lang="zh-CN" altLang="en-US" sz="3800">
                <a:solidFill>
                  <a:schemeClr val="bg1"/>
                </a:solidFill>
                <a:ea typeface="宋体" panose="02010600030101010101" pitchFamily="2" charset="-122"/>
              </a:rPr>
              <a:t> 基于实现工具与环境</a:t>
            </a:r>
            <a:r>
              <a:rPr lang="zh-CN" altLang="en-US" sz="3800">
                <a:solidFill>
                  <a:schemeClr val="bg1"/>
                </a:solidFill>
                <a:ea typeface="宋体" panose="02010600030101010101" pitchFamily="2" charset="-122"/>
                <a:sym typeface="宋体" panose="02010600030101010101" pitchFamily="2" charset="-122"/>
              </a:rPr>
              <a:t>的领域</a:t>
            </a:r>
            <a:r>
              <a:rPr lang="zh-CN" altLang="en-US" sz="3800">
                <a:solidFill>
                  <a:schemeClr val="bg1"/>
                </a:solidFill>
                <a:ea typeface="宋体" panose="02010600030101010101" pitchFamily="2" charset="-122"/>
              </a:rPr>
              <a:t>划分</a:t>
            </a: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7522" name="Rectangle 3"/>
          <p:cNvSpPr>
            <a:spLocks noGrp="1" noChangeArrowheads="1"/>
          </p:cNvSpPr>
          <p:nvPr>
            <p:ph idx="1"/>
          </p:nvPr>
        </p:nvSpPr>
        <p:spPr/>
        <p:txBody>
          <a:bodyPr/>
          <a:lstStyle/>
          <a:p>
            <a:pPr marL="190500" indent="-190500" eaLnBrk="1" hangingPunct="1">
              <a:lnSpc>
                <a:spcPct val="160000"/>
              </a:lnSpc>
            </a:pPr>
            <a:r>
              <a:rPr lang="zh-CN" altLang="en-US" b="1" smtClean="0">
                <a:latin typeface="楷体_GB2312" pitchFamily="49" charset="-122"/>
                <a:ea typeface="楷体_GB2312" pitchFamily="49" charset="-122"/>
              </a:rPr>
              <a:t>基于人工智能的体系结构，人工智能可以分为</a:t>
            </a:r>
            <a:r>
              <a:rPr lang="zh-CN" altLang="en-US" b="1" smtClean="0">
                <a:solidFill>
                  <a:schemeClr val="tx2"/>
                </a:solidFill>
                <a:latin typeface="楷体_GB2312" pitchFamily="49" charset="-122"/>
                <a:ea typeface="楷体_GB2312" pitchFamily="49" charset="-122"/>
              </a:rPr>
              <a:t>集中式</a:t>
            </a:r>
            <a:r>
              <a:rPr lang="zh-CN" altLang="en-US" b="1" smtClean="0">
                <a:latin typeface="楷体_GB2312" pitchFamily="49" charset="-122"/>
                <a:ea typeface="楷体_GB2312" pitchFamily="49" charset="-122"/>
              </a:rPr>
              <a:t>和</a:t>
            </a:r>
            <a:r>
              <a:rPr lang="zh-CN" altLang="en-US" b="1" smtClean="0">
                <a:solidFill>
                  <a:schemeClr val="tx2"/>
                </a:solidFill>
                <a:latin typeface="楷体_GB2312" pitchFamily="49" charset="-122"/>
                <a:ea typeface="楷体_GB2312" pitchFamily="49" charset="-122"/>
              </a:rPr>
              <a:t>分布式</a:t>
            </a:r>
            <a:r>
              <a:rPr lang="zh-CN" altLang="en-US" b="1" smtClean="0">
                <a:latin typeface="楷体_GB2312" pitchFamily="49" charset="-122"/>
                <a:ea typeface="楷体_GB2312" pitchFamily="49" charset="-122"/>
              </a:rPr>
              <a:t>人工智能。</a:t>
            </a:r>
            <a:r>
              <a:rPr lang="zh-CN" altLang="en-US" b="1" smtClean="0">
                <a:solidFill>
                  <a:srgbClr val="0000FF"/>
                </a:solidFill>
                <a:latin typeface="楷体_GB2312" pitchFamily="49" charset="-122"/>
                <a:ea typeface="楷体_GB2312" pitchFamily="49" charset="-122"/>
              </a:rPr>
              <a:t>前者研究个体智能，后者研究群体智能。</a:t>
            </a:r>
          </a:p>
          <a:p>
            <a:pPr marL="190500" indent="-190500" eaLnBrk="1" hangingPunct="1">
              <a:lnSpc>
                <a:spcPct val="160000"/>
              </a:lnSpc>
            </a:pPr>
            <a:r>
              <a:rPr lang="zh-CN" altLang="en-US" b="1" smtClean="0">
                <a:solidFill>
                  <a:srgbClr val="0000FF"/>
                </a:solidFill>
                <a:latin typeface="楷体_GB2312" pitchFamily="49" charset="-122"/>
                <a:ea typeface="楷体_GB2312" pitchFamily="49" charset="-122"/>
              </a:rPr>
              <a:t>个体智能</a:t>
            </a:r>
            <a:r>
              <a:rPr lang="zh-CN" altLang="en-US" b="1" smtClean="0">
                <a:latin typeface="楷体_GB2312" pitchFamily="49" charset="-122"/>
                <a:ea typeface="楷体_GB2312" pitchFamily="49" charset="-122"/>
              </a:rPr>
              <a:t>是指个体的推理、学习、理解等智能行为。 </a:t>
            </a:r>
          </a:p>
          <a:p>
            <a:pPr marL="190500" indent="-190500" eaLnBrk="1" hangingPunct="1">
              <a:lnSpc>
                <a:spcPct val="160000"/>
              </a:lnSpc>
            </a:pPr>
            <a:r>
              <a:rPr lang="zh-CN" altLang="en-US" b="1" smtClean="0">
                <a:solidFill>
                  <a:srgbClr val="0000FF"/>
                </a:solidFill>
                <a:latin typeface="楷体_GB2312" pitchFamily="49" charset="-122"/>
                <a:ea typeface="楷体_GB2312" pitchFamily="49" charset="-122"/>
              </a:rPr>
              <a:t>分布式人工智能</a:t>
            </a:r>
            <a:r>
              <a:rPr lang="zh-CN" altLang="en-US" b="1" smtClean="0">
                <a:latin typeface="楷体_GB2312" pitchFamily="49" charset="-122"/>
                <a:ea typeface="楷体_GB2312" pitchFamily="49" charset="-122"/>
              </a:rPr>
              <a:t>主要研究在逻辑上或物理上分散的智能个体或智能系统如何并行地、相互协作地实现大型复杂问题的求解。</a:t>
            </a:r>
          </a:p>
        </p:txBody>
      </p:sp>
      <p:sp>
        <p:nvSpPr>
          <p:cNvPr id="107523"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3.7</a:t>
            </a:r>
            <a:r>
              <a:rPr lang="zh-CN" altLang="en-US" sz="3800">
                <a:solidFill>
                  <a:schemeClr val="bg1"/>
                </a:solidFill>
                <a:ea typeface="宋体" panose="02010600030101010101" pitchFamily="2" charset="-122"/>
              </a:rPr>
              <a:t> 基于体系结构</a:t>
            </a:r>
            <a:r>
              <a:rPr lang="zh-CN" altLang="en-US" sz="3800">
                <a:solidFill>
                  <a:schemeClr val="bg1"/>
                </a:solidFill>
                <a:ea typeface="宋体" panose="02010600030101010101" pitchFamily="2" charset="-122"/>
                <a:sym typeface="宋体" panose="02010600030101010101" pitchFamily="2" charset="-122"/>
              </a:rPr>
              <a:t>的领域</a:t>
            </a:r>
            <a:r>
              <a:rPr lang="zh-CN" altLang="en-US" sz="3800">
                <a:solidFill>
                  <a:schemeClr val="bg1"/>
                </a:solidFill>
                <a:ea typeface="宋体" panose="02010600030101010101" pitchFamily="2" charset="-122"/>
              </a:rPr>
              <a:t>划分</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8546" name="Rectangle 2"/>
          <p:cNvSpPr>
            <a:spLocks noGrp="1" noChangeArrowheads="1"/>
          </p:cNvSpPr>
          <p:nvPr>
            <p:ph idx="1"/>
          </p:nvPr>
        </p:nvSpPr>
        <p:spPr/>
        <p:txBody>
          <a:bodyPr/>
          <a:lstStyle/>
          <a:p>
            <a:pPr eaLnBrk="1" hangingPunct="1">
              <a:lnSpc>
                <a:spcPct val="150000"/>
              </a:lnSpc>
            </a:pPr>
            <a:r>
              <a:rPr lang="zh-CN" altLang="en-US" b="1" smtClean="0">
                <a:solidFill>
                  <a:srgbClr val="0000FF"/>
                </a:solidFill>
                <a:latin typeface="楷体_GB2312" pitchFamily="49" charset="-122"/>
                <a:ea typeface="楷体_GB2312" pitchFamily="49" charset="-122"/>
              </a:rPr>
              <a:t>分布式人工智能</a:t>
            </a:r>
            <a:r>
              <a:rPr lang="zh-CN" altLang="en-US" b="1" smtClean="0">
                <a:latin typeface="楷体_GB2312" pitchFamily="49" charset="-122"/>
                <a:ea typeface="楷体_GB2312" pitchFamily="49" charset="-122"/>
              </a:rPr>
              <a:t>分为两个方向：</a:t>
            </a:r>
            <a:r>
              <a:rPr lang="zh-CN" altLang="en-US" b="1" smtClean="0">
                <a:solidFill>
                  <a:srgbClr val="0000FF"/>
                </a:solidFill>
                <a:latin typeface="楷体_GB2312" pitchFamily="49" charset="-122"/>
                <a:ea typeface="楷体_GB2312" pitchFamily="49" charset="-122"/>
              </a:rPr>
              <a:t>分布式问题求解、多</a:t>
            </a:r>
            <a:r>
              <a:rPr lang="en-US" altLang="zh-CN" b="1" smtClean="0">
                <a:solidFill>
                  <a:srgbClr val="0000FF"/>
                </a:solidFill>
                <a:latin typeface="楷体_GB2312" pitchFamily="49" charset="-122"/>
                <a:ea typeface="楷体_GB2312" pitchFamily="49" charset="-122"/>
              </a:rPr>
              <a:t>Agent</a:t>
            </a:r>
            <a:r>
              <a:rPr lang="zh-CN" altLang="en-US" b="1" smtClean="0">
                <a:solidFill>
                  <a:srgbClr val="0000FF"/>
                </a:solidFill>
                <a:latin typeface="楷体_GB2312" pitchFamily="49" charset="-122"/>
                <a:ea typeface="楷体_GB2312" pitchFamily="49" charset="-122"/>
              </a:rPr>
              <a:t>系统</a:t>
            </a:r>
            <a:r>
              <a:rPr lang="zh-CN" altLang="en-US" b="1" smtClean="0">
                <a:latin typeface="楷体_GB2312" pitchFamily="49" charset="-122"/>
                <a:ea typeface="楷体_GB2312" pitchFamily="49" charset="-122"/>
              </a:rPr>
              <a:t>。</a:t>
            </a:r>
          </a:p>
          <a:p>
            <a:pPr eaLnBrk="1" hangingPunct="1">
              <a:lnSpc>
                <a:spcPct val="150000"/>
              </a:lnSpc>
            </a:pPr>
            <a:r>
              <a:rPr lang="zh-CN" altLang="en-US" b="1" smtClean="0">
                <a:solidFill>
                  <a:srgbClr val="0000FF"/>
                </a:solidFill>
                <a:latin typeface="楷体_GB2312" pitchFamily="49" charset="-122"/>
                <a:ea typeface="楷体_GB2312" pitchFamily="49" charset="-122"/>
              </a:rPr>
              <a:t>分布式问题求解</a:t>
            </a:r>
            <a:r>
              <a:rPr lang="zh-CN" altLang="en-US" b="1" smtClean="0">
                <a:latin typeface="楷体_GB2312" pitchFamily="49" charset="-122"/>
                <a:ea typeface="楷体_GB2312" pitchFamily="49" charset="-122"/>
              </a:rPr>
              <a:t>：先把问题分解成任务，再为之设计相应的任务执行系统。</a:t>
            </a:r>
          </a:p>
          <a:p>
            <a:pPr eaLnBrk="1" hangingPunct="1">
              <a:lnSpc>
                <a:spcPct val="150000"/>
              </a:lnSpc>
            </a:pPr>
            <a:r>
              <a:rPr lang="zh-CN" altLang="en-US" b="1" smtClean="0">
                <a:solidFill>
                  <a:srgbClr val="0000FF"/>
                </a:solidFill>
                <a:latin typeface="楷体_GB2312" pitchFamily="49" charset="-122"/>
                <a:ea typeface="楷体_GB2312" pitchFamily="49" charset="-122"/>
              </a:rPr>
              <a:t>多</a:t>
            </a:r>
            <a:r>
              <a:rPr lang="en-US" altLang="zh-CN" b="1" smtClean="0">
                <a:solidFill>
                  <a:srgbClr val="0000FF"/>
                </a:solidFill>
                <a:latin typeface="楷体_GB2312" pitchFamily="49" charset="-122"/>
                <a:ea typeface="楷体_GB2312" pitchFamily="49" charset="-122"/>
              </a:rPr>
              <a:t>Agent</a:t>
            </a:r>
            <a:r>
              <a:rPr lang="zh-CN" altLang="en-US" b="1" smtClean="0">
                <a:solidFill>
                  <a:srgbClr val="0000FF"/>
                </a:solidFill>
                <a:latin typeface="楷体_GB2312" pitchFamily="49" charset="-122"/>
                <a:ea typeface="楷体_GB2312" pitchFamily="49" charset="-122"/>
              </a:rPr>
              <a:t>系统</a:t>
            </a:r>
            <a:r>
              <a:rPr lang="zh-CN" altLang="en-US" b="1" smtClean="0">
                <a:latin typeface="楷体_GB2312" pitchFamily="49" charset="-122"/>
                <a:ea typeface="楷体_GB2312" pitchFamily="49" charset="-122"/>
              </a:rPr>
              <a:t>：是由多个</a:t>
            </a:r>
            <a:r>
              <a:rPr lang="en-US" altLang="zh-CN" b="1" smtClean="0">
                <a:latin typeface="楷体_GB2312" pitchFamily="49" charset="-122"/>
                <a:ea typeface="楷体_GB2312" pitchFamily="49" charset="-122"/>
              </a:rPr>
              <a:t>Agent</a:t>
            </a:r>
            <a:r>
              <a:rPr lang="zh-CN" altLang="en-US" b="1" smtClean="0">
                <a:latin typeface="楷体_GB2312" pitchFamily="49" charset="-122"/>
                <a:ea typeface="楷体_GB2312" pitchFamily="49" charset="-122"/>
              </a:rPr>
              <a:t>组成的一个系统，系统中的多个</a:t>
            </a:r>
            <a:r>
              <a:rPr lang="en-US" altLang="zh-CN" b="1" smtClean="0">
                <a:latin typeface="楷体_GB2312" pitchFamily="49" charset="-122"/>
                <a:ea typeface="楷体_GB2312" pitchFamily="49" charset="-122"/>
              </a:rPr>
              <a:t>Agent</a:t>
            </a:r>
            <a:r>
              <a:rPr lang="zh-CN" altLang="en-US" b="1" smtClean="0">
                <a:latin typeface="楷体_GB2312" pitchFamily="49" charset="-122"/>
                <a:ea typeface="楷体_GB2312" pitchFamily="49" charset="-122"/>
              </a:rPr>
              <a:t>相互协作，联合起来解决问题。</a:t>
            </a:r>
          </a:p>
        </p:txBody>
      </p:sp>
      <p:sp>
        <p:nvSpPr>
          <p:cNvPr id="108547"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3.7</a:t>
            </a:r>
            <a:r>
              <a:rPr lang="zh-CN" altLang="en-US" sz="3800">
                <a:solidFill>
                  <a:schemeClr val="bg1"/>
                </a:solidFill>
                <a:ea typeface="宋体" panose="02010600030101010101" pitchFamily="2" charset="-122"/>
              </a:rPr>
              <a:t> 基于体系结构</a:t>
            </a:r>
            <a:r>
              <a:rPr lang="zh-CN" altLang="en-US" sz="3800">
                <a:solidFill>
                  <a:schemeClr val="bg1"/>
                </a:solidFill>
                <a:ea typeface="宋体" panose="02010600030101010101" pitchFamily="2" charset="-122"/>
                <a:sym typeface="宋体" panose="02010600030101010101" pitchFamily="2" charset="-122"/>
              </a:rPr>
              <a:t>的领域</a:t>
            </a:r>
            <a:r>
              <a:rPr lang="zh-CN" altLang="en-US" sz="3800">
                <a:solidFill>
                  <a:schemeClr val="bg1"/>
                </a:solidFill>
                <a:ea typeface="宋体" panose="02010600030101010101" pitchFamily="2" charset="-122"/>
              </a:rPr>
              <a:t>划分</a:t>
            </a:r>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ChangeArrowheads="1"/>
          </p:cNvSpPr>
          <p:nvPr/>
        </p:nvSpPr>
        <p:spPr bwMode="auto">
          <a:xfrm>
            <a:off x="1108075" y="2282825"/>
            <a:ext cx="69294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lnSpc>
                <a:spcPct val="110000"/>
              </a:lnSpc>
              <a:spcBef>
                <a:spcPct val="20000"/>
              </a:spcBef>
              <a:buClr>
                <a:schemeClr val="hlink"/>
              </a:buClr>
              <a:buSzPct val="70000"/>
              <a:buFont typeface="Wingdings" panose="05000000000000000000" pitchFamily="2" charset="2"/>
              <a:buNone/>
            </a:pPr>
            <a:r>
              <a:rPr lang="zh-CN" altLang="en-US" sz="4800">
                <a:solidFill>
                  <a:schemeClr val="tx1"/>
                </a:solidFill>
                <a:latin typeface="黑体" panose="02010609060101010101" pitchFamily="49" charset="-122"/>
              </a:rPr>
              <a:t>四  人工智能的基本技术</a:t>
            </a: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0594" name="Rectangle 2"/>
          <p:cNvSpPr>
            <a:spLocks noGrp="1" noChangeArrowheads="1"/>
          </p:cNvSpPr>
          <p:nvPr>
            <p:ph idx="1"/>
          </p:nvPr>
        </p:nvSpPr>
        <p:spPr>
          <a:xfrm>
            <a:off x="250825" y="942975"/>
            <a:ext cx="8642350" cy="5400675"/>
          </a:xfrm>
        </p:spPr>
        <p:txBody>
          <a:bodyPr/>
          <a:lstStyle/>
          <a:p>
            <a:pPr eaLnBrk="1" hangingPunct="1">
              <a:lnSpc>
                <a:spcPct val="180000"/>
              </a:lnSpc>
              <a:buFont typeface="Wingdings" panose="05000000000000000000" pitchFamily="2" charset="2"/>
              <a:buNone/>
            </a:pPr>
            <a:r>
              <a:rPr lang="en-US" altLang="zh-CN" b="1" smtClean="0">
                <a:latin typeface="Times New Roman" panose="02020603050405020304" pitchFamily="18" charset="0"/>
              </a:rPr>
              <a:t>§</a:t>
            </a:r>
            <a:r>
              <a:rPr lang="zh-CN" altLang="en-US" b="1" smtClean="0">
                <a:latin typeface="Times New Roman" panose="02020603050405020304" pitchFamily="18" charset="0"/>
              </a:rPr>
              <a:t>１ </a:t>
            </a:r>
            <a:r>
              <a:rPr lang="zh-CN" altLang="en-US" b="1" smtClean="0">
                <a:solidFill>
                  <a:srgbClr val="0000FF"/>
                </a:solidFill>
                <a:latin typeface="Times New Roman" panose="02020603050405020304" pitchFamily="18" charset="0"/>
              </a:rPr>
              <a:t>推理技术</a:t>
            </a:r>
            <a:r>
              <a:rPr lang="zh-CN" altLang="en-US" b="1" smtClean="0">
                <a:latin typeface="Times New Roman" panose="02020603050405020304" pitchFamily="18" charset="0"/>
              </a:rPr>
              <a:t>：推理技术是人工智能的基本技术之一。逻辑是人脑思维的规律，从而也是推理的理论基础。</a:t>
            </a:r>
          </a:p>
          <a:p>
            <a:pPr eaLnBrk="1" hangingPunct="1">
              <a:lnSpc>
                <a:spcPct val="180000"/>
              </a:lnSpc>
              <a:buFont typeface="Wingdings" panose="05000000000000000000" pitchFamily="2" charset="2"/>
              <a:buNone/>
            </a:pPr>
            <a:r>
              <a:rPr lang="en-US" altLang="zh-CN" b="1" smtClean="0">
                <a:latin typeface="Times New Roman" panose="02020603050405020304" pitchFamily="18" charset="0"/>
              </a:rPr>
              <a:t>§</a:t>
            </a:r>
            <a:r>
              <a:rPr lang="zh-CN" altLang="en-US" b="1" smtClean="0">
                <a:latin typeface="Times New Roman" panose="02020603050405020304" pitchFamily="18" charset="0"/>
              </a:rPr>
              <a:t>２ </a:t>
            </a:r>
            <a:r>
              <a:rPr lang="zh-CN" altLang="en-US" b="1" smtClean="0">
                <a:solidFill>
                  <a:srgbClr val="0000FF"/>
                </a:solidFill>
                <a:latin typeface="Times New Roman" panose="02020603050405020304" pitchFamily="18" charset="0"/>
              </a:rPr>
              <a:t>搜索技术</a:t>
            </a:r>
            <a:r>
              <a:rPr lang="zh-CN" altLang="en-US" b="1" smtClean="0">
                <a:latin typeface="Times New Roman" panose="02020603050405020304" pitchFamily="18" charset="0"/>
              </a:rPr>
              <a:t>：所谓搜索就是为了达到某一目标，而</a:t>
            </a:r>
            <a:r>
              <a:rPr lang="zh-CN" altLang="en-US" b="1" smtClean="0">
                <a:solidFill>
                  <a:srgbClr val="0000FF"/>
                </a:solidFill>
                <a:latin typeface="Times New Roman" panose="02020603050405020304" pitchFamily="18" charset="0"/>
              </a:rPr>
              <a:t>连续地进行推理</a:t>
            </a:r>
            <a:r>
              <a:rPr lang="zh-CN" altLang="en-US" b="1" smtClean="0">
                <a:latin typeface="Times New Roman" panose="02020603050405020304" pitchFamily="18" charset="0"/>
              </a:rPr>
              <a:t>的过程。搜索技术就是对推理进行</a:t>
            </a:r>
            <a:r>
              <a:rPr lang="zh-CN" altLang="en-US" b="1" smtClean="0">
                <a:solidFill>
                  <a:srgbClr val="0000FF"/>
                </a:solidFill>
                <a:latin typeface="Times New Roman" panose="02020603050405020304" pitchFamily="18" charset="0"/>
              </a:rPr>
              <a:t>引导和控制</a:t>
            </a:r>
            <a:r>
              <a:rPr lang="zh-CN" altLang="en-US" b="1" smtClean="0">
                <a:latin typeface="Times New Roman" panose="02020603050405020304" pitchFamily="18" charset="0"/>
              </a:rPr>
              <a:t>的技术，也是人工智 能的基本技术之一。</a:t>
            </a:r>
            <a:endParaRPr lang="zh-CN" altLang="en-US" b="1" smtClean="0">
              <a:latin typeface="Times New Roman" panose="02020603050405020304" pitchFamily="18" charset="0"/>
              <a:cs typeface="Times New Roman" panose="02020603050405020304" pitchFamily="18" charset="0"/>
            </a:endParaRPr>
          </a:p>
        </p:txBody>
      </p:sp>
      <p:sp>
        <p:nvSpPr>
          <p:cNvPr id="110595"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4</a:t>
            </a:r>
            <a:r>
              <a:rPr lang="zh-CN" altLang="en-US" sz="3800">
                <a:solidFill>
                  <a:schemeClr val="bg1"/>
                </a:solidFill>
                <a:ea typeface="宋体" panose="02010600030101010101" pitchFamily="2" charset="-122"/>
              </a:rPr>
              <a:t> 人工智能的基本技术</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noChangeArrowheads="1"/>
          </p:cNvSpPr>
          <p:nvPr>
            <p:ph idx="1"/>
          </p:nvPr>
        </p:nvSpPr>
        <p:spPr>
          <a:xfrm>
            <a:off x="284163" y="2190750"/>
            <a:ext cx="8575675" cy="4117975"/>
          </a:xfrm>
        </p:spPr>
        <p:txBody>
          <a:bodyPr/>
          <a:lstStyle/>
          <a:p>
            <a:pPr eaLnBrk="1" hangingPunct="1"/>
            <a:r>
              <a:rPr lang="zh-CN" altLang="en-US" sz="3200" b="1" noProof="1" smtClean="0">
                <a:solidFill>
                  <a:srgbClr val="0000FF"/>
                </a:solidFill>
                <a:latin typeface="楷体" panose="02010609060101010101" pitchFamily="49" charset="-122"/>
                <a:ea typeface="楷体" panose="02010609060101010101" pitchFamily="49" charset="-122"/>
              </a:rPr>
              <a:t>图灵</a:t>
            </a:r>
            <a:r>
              <a:rPr lang="zh-CN" altLang="en-US" sz="3200" b="1" noProof="1" smtClean="0">
                <a:latin typeface="楷体" panose="02010609060101010101" pitchFamily="49" charset="-122"/>
                <a:ea typeface="楷体" panose="02010609060101010101" pitchFamily="49" charset="-122"/>
              </a:rPr>
              <a:t>（</a:t>
            </a:r>
            <a:r>
              <a:rPr lang="en-US" altLang="zh-CN" sz="3200" b="1" noProof="1" smtClean="0">
                <a:latin typeface="Times New Roman" panose="02020603050405020304" pitchFamily="18" charset="0"/>
                <a:ea typeface="楷体_GB2312" pitchFamily="49" charset="-122"/>
              </a:rPr>
              <a:t>Alan Mathison Turing</a:t>
            </a:r>
            <a:r>
              <a:rPr lang="en-US" altLang="en-US" sz="3200" b="1" noProof="1" smtClean="0">
                <a:latin typeface="Times New Roman" panose="02020603050405020304" pitchFamily="18" charset="0"/>
                <a:ea typeface="楷体_GB2312" pitchFamily="49" charset="-122"/>
              </a:rPr>
              <a:t>），</a:t>
            </a:r>
            <a:r>
              <a:rPr lang="en-US" altLang="zh-CN" sz="3200" b="1" noProof="1" smtClean="0">
                <a:latin typeface="Times New Roman" panose="02020603050405020304" pitchFamily="18" charset="0"/>
                <a:ea typeface="楷体_GB2312" pitchFamily="49" charset="-122"/>
              </a:rPr>
              <a:t>1912.6.23—1954.6.7 </a:t>
            </a:r>
          </a:p>
          <a:p>
            <a:pPr eaLnBrk="1" hangingPunct="1"/>
            <a:r>
              <a:rPr lang="zh-CN" altLang="en-US" sz="3200" b="1" noProof="1" smtClean="0">
                <a:latin typeface="Times New Roman" panose="02020603050405020304" pitchFamily="18" charset="0"/>
                <a:ea typeface="楷体_GB2312" pitchFamily="49" charset="-122"/>
              </a:rPr>
              <a:t>英国数学家、逻辑学家，计算机科学之父、人工智能之父</a:t>
            </a:r>
          </a:p>
        </p:txBody>
      </p:sp>
      <p:sp>
        <p:nvSpPr>
          <p:cNvPr id="18435" name="AutoShape 6" descr="u=1368035816,3037141406&amp;fm=52&amp;gp=0"/>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algn="ctr" eaLnBrk="1" hangingPunct="1"/>
            <a:endParaRPr lang="zh-CN" altLang="en-US"/>
          </a:p>
        </p:txBody>
      </p:sp>
      <p:sp>
        <p:nvSpPr>
          <p:cNvPr id="18436" name="AutoShape 10" descr="u=1602658248,648541487&amp;fm=51&amp;gp=0"/>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algn="ctr" eaLnBrk="1" hangingPunct="1"/>
            <a:endParaRPr lang="zh-CN" altLang="en-US"/>
          </a:p>
        </p:txBody>
      </p:sp>
      <p:sp>
        <p:nvSpPr>
          <p:cNvPr id="18437" name="AutoShape 12" descr="u=1602658248,648541487&amp;fm=51&amp;gp=0"/>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algn="ctr" eaLnBrk="1" hangingPunct="1"/>
            <a:endParaRPr lang="zh-CN" altLang="en-US"/>
          </a:p>
        </p:txBody>
      </p:sp>
      <p:sp>
        <p:nvSpPr>
          <p:cNvPr id="18438" name="Picture 13" descr="苹果公司LOGO1"/>
          <p:cNvSpPr>
            <a:spLocks noChangeAspect="1" noChangeArrowheads="1"/>
          </p:cNvSpPr>
          <p:nvPr/>
        </p:nvSpPr>
        <p:spPr bwMode="auto">
          <a:xfrm>
            <a:off x="2195513" y="4292600"/>
            <a:ext cx="1871662" cy="187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algn="ctr" eaLnBrk="1" hangingPunct="1"/>
            <a:endParaRPr lang="zh-CN" altLang="en-US"/>
          </a:p>
        </p:txBody>
      </p:sp>
      <p:sp>
        <p:nvSpPr>
          <p:cNvPr id="18439" name="Picture 14" descr="苹果公司LOGO2"/>
          <p:cNvSpPr>
            <a:spLocks noChangeAspect="1" noChangeArrowheads="1"/>
          </p:cNvSpPr>
          <p:nvPr/>
        </p:nvSpPr>
        <p:spPr bwMode="auto">
          <a:xfrm>
            <a:off x="5292725" y="4292600"/>
            <a:ext cx="18002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algn="ctr" eaLnBrk="1" hangingPunct="1"/>
            <a:endParaRPr lang="zh-CN" altLang="en-US"/>
          </a:p>
        </p:txBody>
      </p:sp>
      <p:sp>
        <p:nvSpPr>
          <p:cNvPr id="18440" name="文本框 2"/>
          <p:cNvSpPr txBox="1">
            <a:spLocks noChangeArrowheads="1"/>
          </p:cNvSpPr>
          <p:nvPr/>
        </p:nvSpPr>
        <p:spPr bwMode="auto">
          <a:xfrm>
            <a:off x="2182813" y="1317625"/>
            <a:ext cx="4778375"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algn="ctr" eaLnBrk="1" hangingPunct="1"/>
            <a:r>
              <a:rPr lang="zh-CN" altLang="en-US">
                <a:solidFill>
                  <a:schemeClr val="tx1"/>
                </a:solidFill>
                <a:latin typeface="宋体" panose="02010600030101010101" pitchFamily="2" charset="-122"/>
                <a:ea typeface="宋体" panose="02010600030101010101" pitchFamily="2" charset="-122"/>
                <a:sym typeface="宋体" panose="02010600030101010101" pitchFamily="2" charset="-122"/>
              </a:rPr>
              <a:t>人工智能的判断标准</a:t>
            </a:r>
          </a:p>
        </p:txBody>
      </p:sp>
      <p:sp>
        <p:nvSpPr>
          <p:cNvPr id="18441"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1.1</a:t>
            </a:r>
            <a:r>
              <a:rPr lang="zh-CN" altLang="en-US" sz="3800">
                <a:solidFill>
                  <a:schemeClr val="bg1"/>
                </a:solidFill>
                <a:ea typeface="宋体" panose="02010600030101010101" pitchFamily="2" charset="-122"/>
              </a:rPr>
              <a:t> 什么是人工智能</a:t>
            </a: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1618" name="Rectangle 2"/>
          <p:cNvSpPr>
            <a:spLocks noGrp="1" noChangeArrowheads="1"/>
          </p:cNvSpPr>
          <p:nvPr>
            <p:ph idx="1"/>
          </p:nvPr>
        </p:nvSpPr>
        <p:spPr>
          <a:xfrm>
            <a:off x="250825" y="942975"/>
            <a:ext cx="8642350" cy="5400675"/>
          </a:xfrm>
        </p:spPr>
        <p:txBody>
          <a:bodyPr/>
          <a:lstStyle/>
          <a:p>
            <a:pPr eaLnBrk="1" hangingPunct="1">
              <a:lnSpc>
                <a:spcPct val="150000"/>
              </a:lnSpc>
              <a:buFont typeface="Wingdings" panose="05000000000000000000" pitchFamily="2" charset="2"/>
              <a:buNone/>
            </a:pPr>
            <a:r>
              <a:rPr lang="en-US" altLang="zh-CN" b="1" smtClean="0">
                <a:latin typeface="Times New Roman" panose="02020603050405020304" pitchFamily="18" charset="0"/>
              </a:rPr>
              <a:t>§</a:t>
            </a:r>
            <a:r>
              <a:rPr lang="zh-CN" altLang="en-US" b="1" smtClean="0">
                <a:latin typeface="Times New Roman" panose="02020603050405020304" pitchFamily="18" charset="0"/>
              </a:rPr>
              <a:t>３ </a:t>
            </a:r>
            <a:r>
              <a:rPr lang="zh-CN" altLang="en-US" b="1" smtClean="0">
                <a:solidFill>
                  <a:srgbClr val="0000FF"/>
                </a:solidFill>
                <a:latin typeface="Times New Roman" panose="02020603050405020304" pitchFamily="18" charset="0"/>
              </a:rPr>
              <a:t>知识表示与知识库技术</a:t>
            </a:r>
            <a:r>
              <a:rPr lang="zh-CN" altLang="en-US" b="1" smtClean="0">
                <a:latin typeface="Times New Roman" panose="02020603050405020304" pitchFamily="18" charset="0"/>
              </a:rPr>
              <a:t>：知识表示是指知识在计算机中的表示方法和表示形式，涉及到知识的逻辑结构和物理结构。知识库类似于数据库，知识库技术包括知识的组织、管理、维护、优化等技术。</a:t>
            </a:r>
          </a:p>
          <a:p>
            <a:pPr eaLnBrk="1" hangingPunct="1">
              <a:lnSpc>
                <a:spcPct val="150000"/>
              </a:lnSpc>
              <a:buFont typeface="Wingdings" panose="05000000000000000000" pitchFamily="2" charset="2"/>
              <a:buNone/>
            </a:pPr>
            <a:r>
              <a:rPr lang="en-US" altLang="zh-CN" b="1" smtClean="0">
                <a:latin typeface="Times New Roman" panose="02020603050405020304" pitchFamily="18" charset="0"/>
              </a:rPr>
              <a:t>§</a:t>
            </a:r>
            <a:r>
              <a:rPr lang="zh-CN" altLang="en-US" b="1" smtClean="0">
                <a:latin typeface="Times New Roman" panose="02020603050405020304" pitchFamily="18" charset="0"/>
              </a:rPr>
              <a:t>４ </a:t>
            </a:r>
            <a:r>
              <a:rPr lang="zh-CN" altLang="en-US" b="1" smtClean="0">
                <a:solidFill>
                  <a:srgbClr val="0000FF"/>
                </a:solidFill>
                <a:latin typeface="Times New Roman" panose="02020603050405020304" pitchFamily="18" charset="0"/>
              </a:rPr>
              <a:t>归纳技术</a:t>
            </a:r>
            <a:r>
              <a:rPr lang="zh-CN" altLang="en-US" b="1" smtClean="0">
                <a:latin typeface="Times New Roman" panose="02020603050405020304" pitchFamily="18" charset="0"/>
              </a:rPr>
              <a:t>：归纳技术就是指机器自动提取概念、抽取知识、寻找规律的技术。</a:t>
            </a:r>
          </a:p>
          <a:p>
            <a:pPr eaLnBrk="1" hangingPunct="1">
              <a:lnSpc>
                <a:spcPct val="150000"/>
              </a:lnSpc>
              <a:buFont typeface="Wingdings" panose="05000000000000000000" pitchFamily="2" charset="2"/>
              <a:buNone/>
            </a:pPr>
            <a:r>
              <a:rPr lang="en-US" altLang="zh-CN" b="1" smtClean="0">
                <a:latin typeface="Times New Roman" panose="02020603050405020304" pitchFamily="18" charset="0"/>
              </a:rPr>
              <a:t>§</a:t>
            </a:r>
            <a:r>
              <a:rPr lang="zh-CN" altLang="en-US" b="1" smtClean="0">
                <a:latin typeface="Times New Roman" panose="02020603050405020304" pitchFamily="18" charset="0"/>
              </a:rPr>
              <a:t>５ </a:t>
            </a:r>
            <a:r>
              <a:rPr lang="zh-CN" altLang="en-US" b="1" smtClean="0">
                <a:solidFill>
                  <a:srgbClr val="0000FF"/>
                </a:solidFill>
                <a:latin typeface="Times New Roman" panose="02020603050405020304" pitchFamily="18" charset="0"/>
              </a:rPr>
              <a:t>联想技术</a:t>
            </a:r>
            <a:r>
              <a:rPr lang="zh-CN" altLang="en-US" b="1" smtClean="0">
                <a:latin typeface="Times New Roman" panose="02020603050405020304" pitchFamily="18" charset="0"/>
              </a:rPr>
              <a:t>：联想的前提是联想记忆或联想存储。</a:t>
            </a:r>
            <a:endParaRPr lang="zh-CN" altLang="en-US" b="1" smtClean="0">
              <a:latin typeface="Times New Roman" panose="02020603050405020304" pitchFamily="18" charset="0"/>
              <a:cs typeface="Times New Roman" panose="02020603050405020304" pitchFamily="18" charset="0"/>
            </a:endParaRPr>
          </a:p>
        </p:txBody>
      </p:sp>
      <p:sp>
        <p:nvSpPr>
          <p:cNvPr id="111619"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4</a:t>
            </a:r>
            <a:r>
              <a:rPr lang="zh-CN" altLang="en-US" sz="3800">
                <a:solidFill>
                  <a:schemeClr val="bg1"/>
                </a:solidFill>
                <a:ea typeface="宋体" panose="02010600030101010101" pitchFamily="2" charset="-122"/>
              </a:rPr>
              <a:t> 人工智能的基本技术</a:t>
            </a:r>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ChangeArrowheads="1"/>
          </p:cNvSpPr>
          <p:nvPr/>
        </p:nvSpPr>
        <p:spPr bwMode="auto">
          <a:xfrm>
            <a:off x="1052513" y="2273300"/>
            <a:ext cx="70389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lnSpc>
                <a:spcPct val="110000"/>
              </a:lnSpc>
              <a:spcBef>
                <a:spcPct val="20000"/>
              </a:spcBef>
              <a:buClr>
                <a:schemeClr val="hlink"/>
              </a:buClr>
              <a:buSzPct val="70000"/>
              <a:buFont typeface="Wingdings" panose="05000000000000000000" pitchFamily="2" charset="2"/>
              <a:buNone/>
            </a:pPr>
            <a:r>
              <a:rPr lang="zh-CN" altLang="en-US" sz="4800">
                <a:solidFill>
                  <a:schemeClr val="tx1"/>
                </a:solidFill>
                <a:latin typeface="黑体" panose="02010609060101010101" pitchFamily="49" charset="-122"/>
              </a:rPr>
              <a:t>五  人工智能的发展概况</a:t>
            </a: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3666" name="Rectangle 3"/>
          <p:cNvSpPr>
            <a:spLocks noGrp="1" noChangeArrowheads="1"/>
          </p:cNvSpPr>
          <p:nvPr>
            <p:ph idx="1"/>
          </p:nvPr>
        </p:nvSpPr>
        <p:spPr/>
        <p:txBody>
          <a:bodyPr/>
          <a:lstStyle/>
          <a:p>
            <a:pPr eaLnBrk="1" hangingPunct="1">
              <a:lnSpc>
                <a:spcPct val="160000"/>
              </a:lnSpc>
              <a:buClr>
                <a:schemeClr val="hlink"/>
              </a:buClr>
              <a:buFont typeface="Wingdings" panose="05000000000000000000" pitchFamily="2" charset="2"/>
              <a:buChar char="q"/>
            </a:pPr>
            <a:r>
              <a:rPr lang="zh-CN" altLang="en-US" b="1" smtClean="0">
                <a:latin typeface="Times New Roman" panose="02020603050405020304" pitchFamily="18" charset="0"/>
                <a:ea typeface="楷体_GB2312" pitchFamily="49" charset="-122"/>
              </a:rPr>
              <a:t>人工智能学科正式诞生于</a:t>
            </a:r>
            <a:r>
              <a:rPr lang="zh-CN" altLang="en-US" b="1" smtClean="0">
                <a:solidFill>
                  <a:srgbClr val="0000FF"/>
                </a:solidFill>
                <a:latin typeface="Times New Roman" panose="02020603050405020304" pitchFamily="18" charset="0"/>
                <a:ea typeface="楷体_GB2312" pitchFamily="49" charset="-122"/>
              </a:rPr>
              <a:t>1956年</a:t>
            </a:r>
            <a:r>
              <a:rPr lang="zh-CN" altLang="en-US" b="1" smtClean="0">
                <a:latin typeface="Times New Roman" panose="02020603050405020304" pitchFamily="18" charset="0"/>
                <a:ea typeface="楷体_GB2312" pitchFamily="49" charset="-122"/>
              </a:rPr>
              <a:t>,</a:t>
            </a:r>
            <a:r>
              <a:rPr lang="en-US" altLang="zh-CN" b="1" smtClean="0">
                <a:latin typeface="Times New Roman" panose="02020603050405020304" pitchFamily="18" charset="0"/>
                <a:ea typeface="楷体_GB2312" pitchFamily="49" charset="-122"/>
              </a:rPr>
              <a:t>Dartmouth</a:t>
            </a:r>
            <a:r>
              <a:rPr lang="zh-CN" altLang="en-US" b="1" smtClean="0">
                <a:latin typeface="Times New Roman" panose="02020603050405020304" pitchFamily="18" charset="0"/>
                <a:ea typeface="楷体_GB2312" pitchFamily="49" charset="-122"/>
              </a:rPr>
              <a:t>大学,</a:t>
            </a:r>
          </a:p>
          <a:p>
            <a:pPr eaLnBrk="1" hangingPunct="1">
              <a:lnSpc>
                <a:spcPct val="160000"/>
              </a:lnSpc>
              <a:buClr>
                <a:schemeClr val="hlink"/>
              </a:buClr>
              <a:buFont typeface="Wingdings" panose="05000000000000000000" pitchFamily="2" charset="2"/>
              <a:buChar char="q"/>
            </a:pPr>
            <a:r>
              <a:rPr lang="zh-CN" altLang="en-US" b="1" smtClean="0">
                <a:latin typeface="Times New Roman" panose="02020603050405020304" pitchFamily="18" charset="0"/>
                <a:ea typeface="楷体_GB2312" pitchFamily="49" charset="-122"/>
              </a:rPr>
              <a:t>10大金刚，</a:t>
            </a:r>
            <a:r>
              <a:rPr lang="zh-CN" altLang="en-US" b="1" smtClean="0">
                <a:latin typeface="Times New Roman" panose="02020603050405020304" pitchFamily="18" charset="0"/>
              </a:rPr>
              <a:t>发起人，</a:t>
            </a:r>
            <a:r>
              <a:rPr lang="en-US" altLang="zh-CN" b="1" smtClean="0">
                <a:latin typeface="Times New Roman" panose="02020603050405020304" pitchFamily="18" charset="0"/>
              </a:rPr>
              <a:t>29</a:t>
            </a:r>
            <a:r>
              <a:rPr lang="zh-CN" altLang="en-US" b="1" smtClean="0">
                <a:latin typeface="Times New Roman" panose="02020603050405020304" pitchFamily="18" charset="0"/>
              </a:rPr>
              <a:t>岁的助教</a:t>
            </a:r>
            <a:r>
              <a:rPr lang="zh-CN" altLang="en-US" b="1" smtClean="0">
                <a:solidFill>
                  <a:srgbClr val="FF3300"/>
                </a:solidFill>
                <a:latin typeface="Times New Roman" panose="02020603050405020304" pitchFamily="18" charset="0"/>
              </a:rPr>
              <a:t>麦卡锡</a:t>
            </a:r>
            <a:r>
              <a:rPr lang="zh-CN" altLang="en-US" b="1" smtClean="0">
                <a:latin typeface="Times New Roman" panose="02020603050405020304" pitchFamily="18" charset="0"/>
              </a:rPr>
              <a:t> </a:t>
            </a:r>
          </a:p>
          <a:p>
            <a:pPr lvl="1" eaLnBrk="1" hangingPunct="1">
              <a:lnSpc>
                <a:spcPct val="160000"/>
              </a:lnSpc>
              <a:buClr>
                <a:schemeClr val="hlink"/>
              </a:buClr>
              <a:buFont typeface="Wingdings" panose="05000000000000000000" pitchFamily="2" charset="2"/>
              <a:buChar char="q"/>
            </a:pPr>
            <a:r>
              <a:rPr lang="zh-CN" altLang="en-US" sz="2800" b="1" smtClean="0">
                <a:solidFill>
                  <a:schemeClr val="tx1"/>
                </a:solidFill>
                <a:latin typeface="Times New Roman" panose="02020603050405020304" pitchFamily="18" charset="0"/>
              </a:rPr>
              <a:t>哈佛大学</a:t>
            </a:r>
            <a:r>
              <a:rPr lang="zh-CN" altLang="en-US" sz="2800" b="1" smtClean="0">
                <a:solidFill>
                  <a:srgbClr val="FF3300"/>
                </a:solidFill>
                <a:latin typeface="Times New Roman" panose="02020603050405020304" pitchFamily="18" charset="0"/>
              </a:rPr>
              <a:t>明斯基</a:t>
            </a:r>
            <a:r>
              <a:rPr lang="zh-CN" altLang="en-US" sz="2800" b="1" smtClean="0">
                <a:solidFill>
                  <a:schemeClr val="tx1"/>
                </a:solidFill>
                <a:latin typeface="Times New Roman" panose="02020603050405020304" pitchFamily="18" charset="0"/>
              </a:rPr>
              <a:t>、贝尔实验室香农和IBM公司罗彻斯特</a:t>
            </a:r>
          </a:p>
          <a:p>
            <a:pPr lvl="1" eaLnBrk="1" hangingPunct="1">
              <a:lnSpc>
                <a:spcPct val="160000"/>
              </a:lnSpc>
              <a:buClr>
                <a:schemeClr val="hlink"/>
              </a:buClr>
              <a:buFont typeface="Wingdings" panose="05000000000000000000" pitchFamily="2" charset="2"/>
              <a:buChar char="q"/>
            </a:pPr>
            <a:r>
              <a:rPr lang="zh-CN" altLang="en-US" sz="2800" b="1" smtClean="0">
                <a:solidFill>
                  <a:schemeClr val="tx1"/>
                </a:solidFill>
                <a:latin typeface="Times New Roman" panose="02020603050405020304" pitchFamily="18" charset="0"/>
              </a:rPr>
              <a:t>卡内基—梅隆大学</a:t>
            </a:r>
            <a:r>
              <a:rPr lang="zh-CN" altLang="en-US" sz="2800" b="1" smtClean="0">
                <a:solidFill>
                  <a:srgbClr val="FF3300"/>
                </a:solidFill>
                <a:latin typeface="Times New Roman" panose="02020603050405020304" pitchFamily="18" charset="0"/>
              </a:rPr>
              <a:t>纽厄尔</a:t>
            </a:r>
            <a:r>
              <a:rPr lang="zh-CN" altLang="en-US" sz="2800" b="1" smtClean="0">
                <a:solidFill>
                  <a:schemeClr val="tx1"/>
                </a:solidFill>
                <a:latin typeface="Times New Roman" panose="02020603050405020304" pitchFamily="18" charset="0"/>
              </a:rPr>
              <a:t>和</a:t>
            </a:r>
            <a:r>
              <a:rPr lang="zh-CN" altLang="en-US" sz="2800" b="1" smtClean="0">
                <a:solidFill>
                  <a:srgbClr val="FF3300"/>
                </a:solidFill>
                <a:latin typeface="Times New Roman" panose="02020603050405020304" pitchFamily="18" charset="0"/>
              </a:rPr>
              <a:t>西蒙</a:t>
            </a:r>
            <a:r>
              <a:rPr lang="zh-CN" altLang="en-US" sz="2800" b="1" smtClean="0">
                <a:solidFill>
                  <a:schemeClr val="tx1"/>
                </a:solidFill>
                <a:latin typeface="Times New Roman" panose="02020603050405020304" pitchFamily="18" charset="0"/>
              </a:rPr>
              <a:t>、麻省理工学院塞夫里奇和索罗门夫</a:t>
            </a:r>
          </a:p>
          <a:p>
            <a:pPr lvl="1" eaLnBrk="1" hangingPunct="1">
              <a:lnSpc>
                <a:spcPct val="160000"/>
              </a:lnSpc>
              <a:buClr>
                <a:schemeClr val="hlink"/>
              </a:buClr>
              <a:buFont typeface="Wingdings" panose="05000000000000000000" pitchFamily="2" charset="2"/>
              <a:buChar char="q"/>
            </a:pPr>
            <a:r>
              <a:rPr lang="zh-CN" altLang="en-US" sz="2800" b="1" smtClean="0">
                <a:solidFill>
                  <a:schemeClr val="tx1"/>
                </a:solidFill>
                <a:latin typeface="Times New Roman" panose="02020603050405020304" pitchFamily="18" charset="0"/>
              </a:rPr>
              <a:t>IBM公司塞缪尔和莫尔</a:t>
            </a:r>
          </a:p>
        </p:txBody>
      </p:sp>
      <p:sp>
        <p:nvSpPr>
          <p:cNvPr id="113667"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5.1</a:t>
            </a:r>
            <a:r>
              <a:rPr lang="zh-CN" altLang="en-US" sz="3800">
                <a:solidFill>
                  <a:schemeClr val="bg1"/>
                </a:solidFill>
                <a:ea typeface="宋体" panose="02010600030101010101" pitchFamily="2" charset="-122"/>
              </a:rPr>
              <a:t> 人工智能学科的产生</a:t>
            </a:r>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3"/>
          <p:cNvSpPr>
            <a:spLocks noGrp="1" noChangeArrowheads="1"/>
          </p:cNvSpPr>
          <p:nvPr>
            <p:ph idx="1"/>
          </p:nvPr>
        </p:nvSpPr>
        <p:spPr/>
        <p:txBody>
          <a:bodyPr/>
          <a:lstStyle/>
          <a:p>
            <a:pPr>
              <a:lnSpc>
                <a:spcPct val="140000"/>
              </a:lnSpc>
            </a:pPr>
            <a:r>
              <a:rPr lang="zh-CN" altLang="en-US" b="1" smtClean="0">
                <a:latin typeface="楷体_GB2312" pitchFamily="49" charset="-122"/>
                <a:ea typeface="楷体_GB2312" pitchFamily="49" charset="-122"/>
              </a:rPr>
              <a:t>香农是</a:t>
            </a:r>
            <a:r>
              <a:rPr lang="en-US" altLang="zh-CN" b="1" smtClean="0">
                <a:latin typeface="楷体_GB2312" pitchFamily="49" charset="-122"/>
                <a:ea typeface="楷体_GB2312" pitchFamily="49" charset="-122"/>
              </a:rPr>
              <a:t>《</a:t>
            </a:r>
            <a:r>
              <a:rPr lang="zh-CN" altLang="en-US" b="1" smtClean="0">
                <a:latin typeface="楷体_GB2312" pitchFamily="49" charset="-122"/>
                <a:ea typeface="楷体_GB2312" pitchFamily="49" charset="-122"/>
              </a:rPr>
              <a:t>信息论</a:t>
            </a:r>
            <a:r>
              <a:rPr lang="en-US" altLang="zh-CN" b="1" smtClean="0">
                <a:latin typeface="楷体_GB2312" pitchFamily="49" charset="-122"/>
                <a:ea typeface="楷体_GB2312" pitchFamily="49" charset="-122"/>
              </a:rPr>
              <a:t>》</a:t>
            </a:r>
            <a:r>
              <a:rPr lang="zh-CN" altLang="en-US" b="1" smtClean="0">
                <a:latin typeface="楷体_GB2312" pitchFamily="49" charset="-122"/>
                <a:ea typeface="楷体_GB2312" pitchFamily="49" charset="-122"/>
              </a:rPr>
              <a:t>的创始人</a:t>
            </a:r>
          </a:p>
          <a:p>
            <a:pPr>
              <a:lnSpc>
                <a:spcPct val="140000"/>
              </a:lnSpc>
            </a:pPr>
            <a:r>
              <a:rPr lang="zh-CN" altLang="en-US" b="1" smtClean="0">
                <a:latin typeface="楷体_GB2312" pitchFamily="49" charset="-122"/>
                <a:ea typeface="楷体_GB2312" pitchFamily="49" charset="-122"/>
              </a:rPr>
              <a:t>塞缪尔编写了第一个电脑跳棋程序</a:t>
            </a:r>
          </a:p>
          <a:p>
            <a:pPr>
              <a:lnSpc>
                <a:spcPct val="140000"/>
              </a:lnSpc>
            </a:pPr>
            <a:r>
              <a:rPr lang="zh-CN" altLang="en-US" b="1" smtClean="0">
                <a:latin typeface="楷体_GB2312" pitchFamily="49" charset="-122"/>
                <a:ea typeface="楷体_GB2312" pitchFamily="49" charset="-122"/>
              </a:rPr>
              <a:t>麦卡锡、明斯基、纽厄尔和西蒙都是“图灵奖”的获奖者</a:t>
            </a:r>
            <a:r>
              <a:rPr lang="zh-CN" altLang="en-US" b="1" smtClean="0">
                <a:latin typeface="楷体" panose="02010609060101010101" pitchFamily="49" charset="-122"/>
                <a:ea typeface="楷体" panose="02010609060101010101" pitchFamily="49" charset="-122"/>
              </a:rPr>
              <a:t> </a:t>
            </a:r>
          </a:p>
          <a:p>
            <a:pPr>
              <a:lnSpc>
                <a:spcPct val="140000"/>
              </a:lnSpc>
            </a:pPr>
            <a:r>
              <a:rPr lang="zh-CN" altLang="en-US" b="1" smtClean="0">
                <a:latin typeface="楷体_GB2312" pitchFamily="49" charset="-122"/>
                <a:ea typeface="楷体_GB2312" pitchFamily="49" charset="-122"/>
              </a:rPr>
              <a:t>人工智能学科的诞生是逻辑学、心理学、计算机科学、脑科学、神经生理学、信息科学等学科发展的必然趋势和必然结果。</a:t>
            </a:r>
          </a:p>
          <a:p>
            <a:endParaRPr lang="zh-CN" altLang="en-US" b="1" smtClean="0">
              <a:latin typeface="楷体" panose="02010609060101010101" pitchFamily="49" charset="-122"/>
              <a:ea typeface="楷体" panose="02010609060101010101" pitchFamily="49" charset="-122"/>
            </a:endParaRPr>
          </a:p>
        </p:txBody>
      </p:sp>
      <p:sp>
        <p:nvSpPr>
          <p:cNvPr id="114691"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5.1</a:t>
            </a:r>
            <a:r>
              <a:rPr lang="zh-CN" altLang="en-US" sz="3800">
                <a:solidFill>
                  <a:schemeClr val="bg1"/>
                </a:solidFill>
                <a:ea typeface="宋体" panose="02010600030101010101" pitchFamily="2" charset="-122"/>
              </a:rPr>
              <a:t> 人工智能学科的产生</a:t>
            </a:r>
          </a:p>
        </p:txBody>
      </p: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5714" name="Rectangle 3"/>
          <p:cNvSpPr>
            <a:spLocks noGrp="1" noChangeArrowheads="1"/>
          </p:cNvSpPr>
          <p:nvPr>
            <p:ph idx="1"/>
          </p:nvPr>
        </p:nvSpPr>
        <p:spPr/>
        <p:txBody>
          <a:bodyPr/>
          <a:lstStyle/>
          <a:p>
            <a:pPr eaLnBrk="1" hangingPunct="1">
              <a:lnSpc>
                <a:spcPct val="140000"/>
              </a:lnSpc>
              <a:buClr>
                <a:schemeClr val="hlink"/>
              </a:buClr>
              <a:buFont typeface="Wingdings" panose="05000000000000000000" pitchFamily="2" charset="2"/>
              <a:buChar char="q"/>
            </a:pPr>
            <a:r>
              <a:rPr lang="zh-CN" altLang="en-US" b="1" smtClean="0">
                <a:latin typeface="Times New Roman" panose="02020603050405020304" pitchFamily="18" charset="0"/>
                <a:ea typeface="楷体_GB2312" pitchFamily="49" charset="-122"/>
              </a:rPr>
              <a:t>1956年，</a:t>
            </a:r>
            <a:r>
              <a:rPr lang="en-US" altLang="zh-CN" b="1" smtClean="0">
                <a:latin typeface="Times New Roman" panose="02020603050405020304" pitchFamily="18" charset="0"/>
                <a:ea typeface="楷体_GB2312" pitchFamily="49" charset="-122"/>
              </a:rPr>
              <a:t>A. Newell</a:t>
            </a:r>
            <a:r>
              <a:rPr lang="zh-CN" altLang="en-US" b="1" smtClean="0">
                <a:latin typeface="Times New Roman" panose="02020603050405020304" pitchFamily="18" charset="0"/>
                <a:ea typeface="楷体_GB2312" pitchFamily="49" charset="-122"/>
              </a:rPr>
              <a:t>等的逻辑机理论的计算机程序编制成功</a:t>
            </a:r>
          </a:p>
          <a:p>
            <a:pPr eaLnBrk="1" hangingPunct="1">
              <a:lnSpc>
                <a:spcPct val="140000"/>
              </a:lnSpc>
              <a:buClr>
                <a:schemeClr val="hlink"/>
              </a:buClr>
              <a:buFont typeface="Wingdings" panose="05000000000000000000" pitchFamily="2" charset="2"/>
              <a:buChar char="q"/>
            </a:pPr>
            <a:r>
              <a:rPr lang="zh-CN" altLang="en-US" b="1" smtClean="0">
                <a:latin typeface="Times New Roman" panose="02020603050405020304" pitchFamily="18" charset="0"/>
                <a:ea typeface="楷体_GB2312" pitchFamily="49" charset="-122"/>
              </a:rPr>
              <a:t>1956年，</a:t>
            </a:r>
            <a:r>
              <a:rPr lang="en-US" altLang="zh-CN" b="1" smtClean="0">
                <a:latin typeface="Times New Roman" panose="02020603050405020304" pitchFamily="18" charset="0"/>
                <a:ea typeface="楷体_GB2312" pitchFamily="49" charset="-122"/>
              </a:rPr>
              <a:t>A. L. Samuel</a:t>
            </a:r>
            <a:r>
              <a:rPr lang="zh-CN" altLang="en-US" b="1" smtClean="0">
                <a:latin typeface="Times New Roman" panose="02020603050405020304" pitchFamily="18" charset="0"/>
                <a:ea typeface="楷体_GB2312" pitchFamily="49" charset="-122"/>
              </a:rPr>
              <a:t>研制成功了具有自学习、自组织、自适应能力的跳棋程序</a:t>
            </a:r>
          </a:p>
          <a:p>
            <a:pPr eaLnBrk="1" hangingPunct="1">
              <a:lnSpc>
                <a:spcPct val="140000"/>
              </a:lnSpc>
              <a:buClr>
                <a:schemeClr val="hlink"/>
              </a:buClr>
              <a:buFont typeface="Wingdings" panose="05000000000000000000" pitchFamily="2" charset="2"/>
              <a:buChar char="q"/>
            </a:pPr>
            <a:r>
              <a:rPr lang="zh-CN" altLang="en-US" b="1" smtClean="0">
                <a:latin typeface="Times New Roman" panose="02020603050405020304" pitchFamily="18" charset="0"/>
                <a:ea typeface="楷体_GB2312" pitchFamily="49" charset="-122"/>
              </a:rPr>
              <a:t>1959年，籍勒洛特发表了证明平面几何问题的程序</a:t>
            </a:r>
          </a:p>
          <a:p>
            <a:pPr eaLnBrk="1" hangingPunct="1">
              <a:lnSpc>
                <a:spcPct val="140000"/>
              </a:lnSpc>
              <a:buClr>
                <a:schemeClr val="hlink"/>
              </a:buClr>
              <a:buFont typeface="Wingdings" panose="05000000000000000000" pitchFamily="2" charset="2"/>
              <a:buChar char="q"/>
            </a:pPr>
            <a:r>
              <a:rPr lang="zh-CN" altLang="en-US" b="1" smtClean="0">
                <a:latin typeface="Times New Roman" panose="02020603050405020304" pitchFamily="18" charset="0"/>
                <a:ea typeface="楷体_GB2312" pitchFamily="49" charset="-122"/>
              </a:rPr>
              <a:t>1960年， </a:t>
            </a:r>
            <a:r>
              <a:rPr lang="en-US" altLang="zh-CN" b="1" smtClean="0">
                <a:latin typeface="Times New Roman" panose="02020603050405020304" pitchFamily="18" charset="0"/>
                <a:ea typeface="楷体_GB2312" pitchFamily="49" charset="-122"/>
              </a:rPr>
              <a:t>A. Newell</a:t>
            </a:r>
            <a:r>
              <a:rPr lang="zh-CN" altLang="en-US" b="1" smtClean="0">
                <a:latin typeface="Times New Roman" panose="02020603050405020304" pitchFamily="18" charset="0"/>
                <a:ea typeface="楷体_GB2312" pitchFamily="49" charset="-122"/>
              </a:rPr>
              <a:t>等通过心理学试验总结出了人们求解问 题的思维规律，编制了通用问题求解程序（</a:t>
            </a:r>
            <a:r>
              <a:rPr lang="en-US" altLang="zh-CN" b="1" smtClean="0">
                <a:latin typeface="Times New Roman" panose="02020603050405020304" pitchFamily="18" charset="0"/>
                <a:ea typeface="楷体_GB2312" pitchFamily="49" charset="-122"/>
              </a:rPr>
              <a:t>General Problem Solving, GPS</a:t>
            </a:r>
            <a:r>
              <a:rPr lang="zh-CN" altLang="en-US" b="1" smtClean="0">
                <a:latin typeface="Times New Roman" panose="02020603050405020304" pitchFamily="18" charset="0"/>
                <a:ea typeface="楷体_GB2312" pitchFamily="49" charset="-122"/>
              </a:rPr>
              <a:t>）</a:t>
            </a:r>
          </a:p>
        </p:txBody>
      </p:sp>
      <p:sp>
        <p:nvSpPr>
          <p:cNvPr id="115715"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5.2</a:t>
            </a:r>
            <a:r>
              <a:rPr lang="zh-CN" altLang="en-US" sz="3800">
                <a:solidFill>
                  <a:schemeClr val="bg1"/>
                </a:solidFill>
                <a:ea typeface="宋体" panose="02010600030101010101" pitchFamily="2" charset="-122"/>
              </a:rPr>
              <a:t> 符号主义发展概况</a:t>
            </a:r>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6738" name="Rectangle 2"/>
          <p:cNvSpPr>
            <a:spLocks noGrp="1" noChangeArrowheads="1"/>
          </p:cNvSpPr>
          <p:nvPr>
            <p:ph idx="1"/>
          </p:nvPr>
        </p:nvSpPr>
        <p:spPr/>
        <p:txBody>
          <a:bodyPr/>
          <a:lstStyle/>
          <a:p>
            <a:pPr eaLnBrk="1" hangingPunct="1">
              <a:lnSpc>
                <a:spcPct val="150000"/>
              </a:lnSpc>
              <a:buClr>
                <a:schemeClr val="hlink"/>
              </a:buClr>
              <a:buFont typeface="Wingdings" panose="05000000000000000000" pitchFamily="2" charset="2"/>
              <a:buChar char="q"/>
            </a:pPr>
            <a:r>
              <a:rPr lang="zh-CN" altLang="en-US" b="1" smtClean="0">
                <a:latin typeface="Times New Roman" panose="02020603050405020304" pitchFamily="18" charset="0"/>
                <a:ea typeface="楷体_GB2312" pitchFamily="49" charset="-122"/>
              </a:rPr>
              <a:t>1960年，</a:t>
            </a:r>
            <a:r>
              <a:rPr lang="en-US" altLang="zh-CN" b="1" smtClean="0">
                <a:latin typeface="Times New Roman" panose="02020603050405020304" pitchFamily="18" charset="0"/>
                <a:ea typeface="楷体_GB2312" pitchFamily="49" charset="-122"/>
              </a:rPr>
              <a:t>J. McCarthy</a:t>
            </a:r>
            <a:r>
              <a:rPr lang="zh-CN" altLang="en-US" b="1" smtClean="0">
                <a:latin typeface="Times New Roman" panose="02020603050405020304" pitchFamily="18" charset="0"/>
                <a:ea typeface="楷体_GB2312" pitchFamily="49" charset="-122"/>
              </a:rPr>
              <a:t>研制成功了面向人工智能程序设计的</a:t>
            </a:r>
            <a:r>
              <a:rPr lang="en-US" altLang="zh-CN" b="1" smtClean="0">
                <a:latin typeface="Times New Roman" panose="02020603050405020304" pitchFamily="18" charset="0"/>
                <a:ea typeface="楷体_GB2312" pitchFamily="49" charset="-122"/>
              </a:rPr>
              <a:t>LISP</a:t>
            </a:r>
            <a:r>
              <a:rPr lang="zh-CN" altLang="en-US" b="1" smtClean="0">
                <a:latin typeface="Times New Roman" panose="02020603050405020304" pitchFamily="18" charset="0"/>
                <a:ea typeface="楷体_GB2312" pitchFamily="49" charset="-122"/>
              </a:rPr>
              <a:t>语言。</a:t>
            </a:r>
          </a:p>
          <a:p>
            <a:pPr eaLnBrk="1" hangingPunct="1">
              <a:lnSpc>
                <a:spcPct val="150000"/>
              </a:lnSpc>
              <a:buClr>
                <a:schemeClr val="hlink"/>
              </a:buClr>
              <a:buFont typeface="Wingdings" panose="05000000000000000000" pitchFamily="2" charset="2"/>
              <a:buChar char="q"/>
            </a:pPr>
            <a:r>
              <a:rPr lang="en-US" altLang="zh-CN" b="1" smtClean="0">
                <a:latin typeface="Times New Roman" panose="02020603050405020304" pitchFamily="18" charset="0"/>
                <a:ea typeface="楷体_GB2312" pitchFamily="49" charset="-122"/>
              </a:rPr>
              <a:t>1965</a:t>
            </a:r>
            <a:r>
              <a:rPr lang="zh-CN" altLang="en-US" b="1" smtClean="0">
                <a:latin typeface="Times New Roman" panose="02020603050405020304" pitchFamily="18" charset="0"/>
                <a:ea typeface="楷体_GB2312" pitchFamily="49" charset="-122"/>
              </a:rPr>
              <a:t>年，</a:t>
            </a:r>
            <a:r>
              <a:rPr lang="en-US" altLang="zh-CN" b="1" smtClean="0">
                <a:latin typeface="Times New Roman" panose="02020603050405020304" pitchFamily="18" charset="0"/>
                <a:ea typeface="楷体_GB2312" pitchFamily="49" charset="-122"/>
              </a:rPr>
              <a:t>Robinson</a:t>
            </a:r>
            <a:r>
              <a:rPr lang="zh-CN" altLang="en-US" b="1" smtClean="0">
                <a:latin typeface="Times New Roman" panose="02020603050405020304" pitchFamily="18" charset="0"/>
                <a:ea typeface="楷体_GB2312" pitchFamily="49" charset="-122"/>
              </a:rPr>
              <a:t>提出了归结原理，为定理的机器证明作出了突破性的贡献。</a:t>
            </a:r>
          </a:p>
          <a:p>
            <a:pPr eaLnBrk="1" hangingPunct="1">
              <a:lnSpc>
                <a:spcPct val="150000"/>
              </a:lnSpc>
              <a:buClr>
                <a:schemeClr val="hlink"/>
              </a:buClr>
              <a:buFont typeface="Wingdings" panose="05000000000000000000" pitchFamily="2" charset="2"/>
              <a:buChar char="q"/>
            </a:pPr>
            <a:r>
              <a:rPr lang="zh-CN" altLang="en-US" b="1" smtClean="0">
                <a:latin typeface="Times New Roman" panose="02020603050405020304" pitchFamily="18" charset="0"/>
                <a:ea typeface="楷体_GB2312" pitchFamily="49" charset="-122"/>
              </a:rPr>
              <a:t>1965年，</a:t>
            </a:r>
            <a:r>
              <a:rPr lang="en-US" altLang="zh-CN" b="1" smtClean="0">
                <a:latin typeface="Times New Roman" panose="02020603050405020304" pitchFamily="18" charset="0"/>
                <a:ea typeface="楷体_GB2312" pitchFamily="49" charset="-122"/>
              </a:rPr>
              <a:t>E. A. Feigenbaum</a:t>
            </a:r>
            <a:r>
              <a:rPr lang="zh-CN" altLang="en-US" b="1" smtClean="0">
                <a:latin typeface="Times New Roman" panose="02020603050405020304" pitchFamily="18" charset="0"/>
                <a:ea typeface="楷体_GB2312" pitchFamily="49" charset="-122"/>
              </a:rPr>
              <a:t>研制的</a:t>
            </a:r>
            <a:r>
              <a:rPr lang="zh-CN" altLang="en-US" b="1" smtClean="0">
                <a:solidFill>
                  <a:srgbClr val="0000FF"/>
                </a:solidFill>
                <a:latin typeface="Times New Roman" panose="02020603050405020304" pitchFamily="18" charset="0"/>
                <a:ea typeface="楷体_GB2312" pitchFamily="49" charset="-122"/>
              </a:rPr>
              <a:t>化学结构专家系统</a:t>
            </a:r>
            <a:r>
              <a:rPr lang="en-US" altLang="zh-CN" b="1" smtClean="0">
                <a:solidFill>
                  <a:srgbClr val="0000FF"/>
                </a:solidFill>
                <a:latin typeface="Times New Roman" panose="02020603050405020304" pitchFamily="18" charset="0"/>
                <a:ea typeface="楷体_GB2312" pitchFamily="49" charset="-122"/>
              </a:rPr>
              <a:t>DENDRAL</a:t>
            </a:r>
            <a:r>
              <a:rPr lang="zh-CN" altLang="en-US" b="1" smtClean="0">
                <a:latin typeface="Times New Roman" panose="02020603050405020304" pitchFamily="18" charset="0"/>
                <a:ea typeface="楷体_GB2312" pitchFamily="49" charset="-122"/>
              </a:rPr>
              <a:t>问世。后来又出现了医学专家系统</a:t>
            </a:r>
            <a:r>
              <a:rPr lang="en-US" altLang="zh-CN" b="1" smtClean="0">
                <a:solidFill>
                  <a:srgbClr val="0000FF"/>
                </a:solidFill>
                <a:latin typeface="Times New Roman" panose="02020603050405020304" pitchFamily="18" charset="0"/>
                <a:ea typeface="楷体_GB2312" pitchFamily="49" charset="-122"/>
              </a:rPr>
              <a:t>MYCIN</a:t>
            </a:r>
            <a:r>
              <a:rPr lang="zh-CN" altLang="en-US" b="1" smtClean="0">
                <a:latin typeface="Times New Roman" panose="02020603050405020304" pitchFamily="18" charset="0"/>
                <a:ea typeface="楷体_GB2312" pitchFamily="49" charset="-122"/>
              </a:rPr>
              <a:t>、地质勘探专家系统</a:t>
            </a:r>
            <a:r>
              <a:rPr lang="en-US" altLang="zh-CN" b="1" smtClean="0">
                <a:latin typeface="Times New Roman" panose="02020603050405020304" pitchFamily="18" charset="0"/>
                <a:ea typeface="楷体_GB2312" pitchFamily="49" charset="-122"/>
              </a:rPr>
              <a:t>PROSPECTOR</a:t>
            </a:r>
            <a:r>
              <a:rPr lang="zh-CN" altLang="en-US" b="1" smtClean="0">
                <a:latin typeface="Times New Roman" panose="02020603050405020304" pitchFamily="18" charset="0"/>
                <a:ea typeface="楷体_GB2312" pitchFamily="49" charset="-122"/>
              </a:rPr>
              <a:t>等。</a:t>
            </a:r>
          </a:p>
        </p:txBody>
      </p:sp>
      <p:sp>
        <p:nvSpPr>
          <p:cNvPr id="116739"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5.2</a:t>
            </a:r>
            <a:r>
              <a:rPr lang="zh-CN" altLang="en-US" sz="3800">
                <a:solidFill>
                  <a:schemeClr val="bg1"/>
                </a:solidFill>
                <a:ea typeface="宋体" panose="02010600030101010101" pitchFamily="2" charset="-122"/>
              </a:rPr>
              <a:t> 符号主义发展概况</a:t>
            </a:r>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2" name="Rectangle 2"/>
          <p:cNvSpPr>
            <a:spLocks noGrp="1" noChangeArrowheads="1"/>
          </p:cNvSpPr>
          <p:nvPr>
            <p:ph idx="1"/>
          </p:nvPr>
        </p:nvSpPr>
        <p:spPr/>
        <p:txBody>
          <a:bodyPr/>
          <a:lstStyle/>
          <a:p>
            <a:pPr eaLnBrk="1" hangingPunct="1">
              <a:lnSpc>
                <a:spcPct val="140000"/>
              </a:lnSpc>
              <a:buClr>
                <a:schemeClr val="hlink"/>
              </a:buClr>
              <a:buFont typeface="Wingdings" panose="05000000000000000000" pitchFamily="2" charset="2"/>
              <a:buChar char="q"/>
            </a:pPr>
            <a:r>
              <a:rPr lang="zh-CN" altLang="en-US" b="1" smtClean="0">
                <a:latin typeface="Times New Roman" panose="02020603050405020304" pitchFamily="18" charset="0"/>
                <a:ea typeface="楷体_GB2312" pitchFamily="49" charset="-122"/>
              </a:rPr>
              <a:t>1968年，</a:t>
            </a:r>
            <a:r>
              <a:rPr lang="en-US" altLang="zh-CN" b="1" smtClean="0">
                <a:latin typeface="Times New Roman" panose="02020603050405020304" pitchFamily="18" charset="0"/>
                <a:ea typeface="楷体_GB2312" pitchFamily="49" charset="-122"/>
              </a:rPr>
              <a:t>J. R. Quillian</a:t>
            </a:r>
            <a:r>
              <a:rPr lang="zh-CN" altLang="en-US" b="1" smtClean="0">
                <a:latin typeface="Times New Roman" panose="02020603050405020304" pitchFamily="18" charset="0"/>
                <a:ea typeface="楷体_GB2312" pitchFamily="49" charset="-122"/>
              </a:rPr>
              <a:t>研究联想记忆，提出语义网知识表示方法。</a:t>
            </a:r>
          </a:p>
          <a:p>
            <a:pPr eaLnBrk="1" hangingPunct="1">
              <a:lnSpc>
                <a:spcPct val="140000"/>
              </a:lnSpc>
              <a:buClr>
                <a:schemeClr val="hlink"/>
              </a:buClr>
              <a:buFont typeface="Wingdings" panose="05000000000000000000" pitchFamily="2" charset="2"/>
              <a:buChar char="q"/>
            </a:pPr>
            <a:r>
              <a:rPr lang="zh-CN" altLang="en-US" b="1" smtClean="0">
                <a:latin typeface="Times New Roman" panose="02020603050405020304" pitchFamily="18" charset="0"/>
                <a:ea typeface="楷体_GB2312" pitchFamily="49" charset="-122"/>
              </a:rPr>
              <a:t>1969年，</a:t>
            </a:r>
            <a:r>
              <a:rPr lang="zh-CN" altLang="en-US" b="1" smtClean="0">
                <a:solidFill>
                  <a:srgbClr val="0000FF"/>
                </a:solidFill>
                <a:latin typeface="Times New Roman" panose="02020603050405020304" pitchFamily="18" charset="0"/>
                <a:ea typeface="楷体_GB2312" pitchFamily="49" charset="-122"/>
              </a:rPr>
              <a:t>国际人工智能联合会议</a:t>
            </a:r>
            <a:r>
              <a:rPr lang="zh-CN" altLang="en-US" b="1" smtClean="0">
                <a:latin typeface="Times New Roman" panose="02020603050405020304" pitchFamily="18" charset="0"/>
                <a:ea typeface="楷体_GB2312" pitchFamily="49" charset="-122"/>
              </a:rPr>
              <a:t>（</a:t>
            </a:r>
            <a:r>
              <a:rPr lang="en-US" altLang="zh-CN" b="1" smtClean="0">
                <a:latin typeface="Times New Roman" panose="02020603050405020304" pitchFamily="18" charset="0"/>
                <a:ea typeface="楷体_GB2312" pitchFamily="49" charset="-122"/>
              </a:rPr>
              <a:t>IJCAI</a:t>
            </a:r>
            <a:r>
              <a:rPr lang="zh-CN" altLang="en-US" b="1" smtClean="0">
                <a:latin typeface="Times New Roman" panose="02020603050405020304" pitchFamily="18" charset="0"/>
                <a:ea typeface="楷体_GB2312" pitchFamily="49" charset="-122"/>
              </a:rPr>
              <a:t>）召开。</a:t>
            </a:r>
          </a:p>
          <a:p>
            <a:pPr eaLnBrk="1" hangingPunct="1">
              <a:lnSpc>
                <a:spcPct val="140000"/>
              </a:lnSpc>
              <a:buClr>
                <a:schemeClr val="hlink"/>
              </a:buClr>
              <a:buFont typeface="Wingdings" panose="05000000000000000000" pitchFamily="2" charset="2"/>
              <a:buChar char="q"/>
            </a:pPr>
            <a:r>
              <a:rPr lang="zh-CN" altLang="en-US" b="1" smtClean="0">
                <a:latin typeface="Times New Roman" panose="02020603050405020304" pitchFamily="18" charset="0"/>
                <a:ea typeface="楷体_GB2312" pitchFamily="49" charset="-122"/>
              </a:rPr>
              <a:t>1970年，国际人工智能杂志《</a:t>
            </a:r>
            <a:r>
              <a:rPr lang="en-US" altLang="zh-CN" b="1" smtClean="0">
                <a:latin typeface="Times New Roman" panose="02020603050405020304" pitchFamily="18" charset="0"/>
                <a:ea typeface="楷体_GB2312" pitchFamily="49" charset="-122"/>
              </a:rPr>
              <a:t>Artificial Intelligence》</a:t>
            </a:r>
            <a:r>
              <a:rPr lang="zh-CN" altLang="en-US" b="1" smtClean="0">
                <a:latin typeface="Times New Roman" panose="02020603050405020304" pitchFamily="18" charset="0"/>
                <a:ea typeface="楷体_GB2312" pitchFamily="49" charset="-122"/>
              </a:rPr>
              <a:t>创刊。</a:t>
            </a:r>
          </a:p>
          <a:p>
            <a:pPr eaLnBrk="1" hangingPunct="1">
              <a:lnSpc>
                <a:spcPct val="140000"/>
              </a:lnSpc>
              <a:buClr>
                <a:schemeClr val="hlink"/>
              </a:buClr>
              <a:buFont typeface="Wingdings" panose="05000000000000000000" pitchFamily="2" charset="2"/>
              <a:buChar char="q"/>
            </a:pPr>
            <a:r>
              <a:rPr lang="zh-CN" altLang="en-US" b="1" smtClean="0">
                <a:latin typeface="Times New Roman" panose="02020603050405020304" pitchFamily="18" charset="0"/>
                <a:ea typeface="楷体_GB2312" pitchFamily="49" charset="-122"/>
              </a:rPr>
              <a:t>1972年，</a:t>
            </a:r>
            <a:r>
              <a:rPr lang="en-US" altLang="zh-CN" b="1" smtClean="0">
                <a:latin typeface="Times New Roman" panose="02020603050405020304" pitchFamily="18" charset="0"/>
                <a:ea typeface="楷体_GB2312" pitchFamily="49" charset="-122"/>
              </a:rPr>
              <a:t>A. Colmerauer</a:t>
            </a:r>
            <a:r>
              <a:rPr lang="zh-CN" altLang="en-US" b="1" smtClean="0">
                <a:latin typeface="Times New Roman" panose="02020603050405020304" pitchFamily="18" charset="0"/>
                <a:ea typeface="楷体_GB2312" pitchFamily="49" charset="-122"/>
              </a:rPr>
              <a:t>提出逻辑程序设计语言</a:t>
            </a:r>
            <a:r>
              <a:rPr lang="en-US" altLang="zh-CN" b="1" smtClean="0">
                <a:solidFill>
                  <a:srgbClr val="0000FF"/>
                </a:solidFill>
                <a:latin typeface="Times New Roman" panose="02020603050405020304" pitchFamily="18" charset="0"/>
                <a:ea typeface="楷体_GB2312" pitchFamily="49" charset="-122"/>
              </a:rPr>
              <a:t>PROLOG</a:t>
            </a:r>
            <a:r>
              <a:rPr lang="zh-CN" altLang="en-US" b="1" smtClean="0">
                <a:latin typeface="Times New Roman" panose="02020603050405020304" pitchFamily="18" charset="0"/>
                <a:ea typeface="楷体_GB2312" pitchFamily="49" charset="-122"/>
              </a:rPr>
              <a:t>面世。</a:t>
            </a:r>
          </a:p>
        </p:txBody>
      </p:sp>
      <p:sp>
        <p:nvSpPr>
          <p:cNvPr id="117763"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5.2</a:t>
            </a:r>
            <a:r>
              <a:rPr lang="zh-CN" altLang="en-US" sz="3800">
                <a:solidFill>
                  <a:schemeClr val="bg1"/>
                </a:solidFill>
                <a:ea typeface="宋体" panose="02010600030101010101" pitchFamily="2" charset="-122"/>
              </a:rPr>
              <a:t> 符号主义发展概况</a:t>
            </a:r>
          </a:p>
        </p:txBody>
      </p:sp>
    </p:spTree>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8786" name="Rectangle 2"/>
          <p:cNvSpPr>
            <a:spLocks noGrp="1" noChangeArrowheads="1"/>
          </p:cNvSpPr>
          <p:nvPr>
            <p:ph idx="1"/>
          </p:nvPr>
        </p:nvSpPr>
        <p:spPr/>
        <p:txBody>
          <a:bodyPr/>
          <a:lstStyle/>
          <a:p>
            <a:pPr eaLnBrk="1" hangingPunct="1">
              <a:lnSpc>
                <a:spcPct val="150000"/>
              </a:lnSpc>
              <a:buClr>
                <a:schemeClr val="hlink"/>
              </a:buClr>
              <a:buFont typeface="Wingdings" panose="05000000000000000000" pitchFamily="2" charset="2"/>
              <a:buChar char="q"/>
            </a:pPr>
            <a:r>
              <a:rPr lang="zh-CN" altLang="en-US" b="1" smtClean="0">
                <a:latin typeface="Times New Roman" panose="02020603050405020304" pitchFamily="18" charset="0"/>
                <a:ea typeface="楷体_GB2312" pitchFamily="49" charset="-122"/>
              </a:rPr>
              <a:t>1977年， </a:t>
            </a:r>
            <a:r>
              <a:rPr lang="en-US" altLang="zh-CN" b="1" smtClean="0">
                <a:latin typeface="Times New Roman" panose="02020603050405020304" pitchFamily="18" charset="0"/>
                <a:ea typeface="楷体_GB2312" pitchFamily="49" charset="-122"/>
              </a:rPr>
              <a:t>E. A. Feigenbaum</a:t>
            </a:r>
            <a:r>
              <a:rPr lang="zh-CN" altLang="en-US" b="1" smtClean="0">
                <a:latin typeface="Times New Roman" panose="02020603050405020304" pitchFamily="18" charset="0"/>
                <a:ea typeface="楷体_GB2312" pitchFamily="49" charset="-122"/>
              </a:rPr>
              <a:t>提出了“</a:t>
            </a:r>
            <a:r>
              <a:rPr lang="zh-CN" altLang="en-US" b="1" smtClean="0">
                <a:solidFill>
                  <a:srgbClr val="0000FF"/>
                </a:solidFill>
                <a:latin typeface="Times New Roman" panose="02020603050405020304" pitchFamily="18" charset="0"/>
                <a:ea typeface="楷体_GB2312" pitchFamily="49" charset="-122"/>
              </a:rPr>
              <a:t>知识工程</a:t>
            </a:r>
            <a:r>
              <a:rPr lang="zh-CN" altLang="en-US" b="1" smtClean="0">
                <a:latin typeface="Times New Roman" panose="02020603050405020304" pitchFamily="18" charset="0"/>
                <a:ea typeface="楷体_GB2312" pitchFamily="49" charset="-122"/>
              </a:rPr>
              <a:t>”的概念。</a:t>
            </a:r>
          </a:p>
          <a:p>
            <a:pPr eaLnBrk="1" hangingPunct="1">
              <a:lnSpc>
                <a:spcPct val="150000"/>
              </a:lnSpc>
              <a:buClr>
                <a:schemeClr val="hlink"/>
              </a:buClr>
              <a:buFont typeface="Wingdings" panose="05000000000000000000" pitchFamily="2" charset="2"/>
              <a:buChar char="q"/>
            </a:pPr>
            <a:r>
              <a:rPr lang="zh-CN" altLang="en-US" b="1" smtClean="0">
                <a:latin typeface="Times New Roman" panose="02020603050405020304" pitchFamily="18" charset="0"/>
                <a:ea typeface="楷体_GB2312" pitchFamily="49" charset="-122"/>
              </a:rPr>
              <a:t>1980年以后，专家系统与知识工程在理论、技术和应用方面发展很快。</a:t>
            </a:r>
          </a:p>
          <a:p>
            <a:pPr eaLnBrk="1" hangingPunct="1">
              <a:lnSpc>
                <a:spcPct val="150000"/>
              </a:lnSpc>
              <a:buClr>
                <a:schemeClr val="hlink"/>
              </a:buClr>
              <a:buFont typeface="Wingdings" panose="05000000000000000000" pitchFamily="2" charset="2"/>
              <a:buChar char="q"/>
            </a:pPr>
            <a:r>
              <a:rPr lang="zh-CN" altLang="en-US" b="1" smtClean="0">
                <a:latin typeface="Times New Roman" panose="02020603050405020304" pitchFamily="18" charset="0"/>
                <a:ea typeface="楷体_GB2312" pitchFamily="49" charset="-122"/>
              </a:rPr>
              <a:t>1990年以后，机器学习与数据挖掘、 </a:t>
            </a:r>
            <a:r>
              <a:rPr lang="en-US" altLang="zh-CN" b="1" smtClean="0">
                <a:latin typeface="Times New Roman" panose="02020603050405020304" pitchFamily="18" charset="0"/>
                <a:ea typeface="楷体_GB2312" pitchFamily="49" charset="-122"/>
              </a:rPr>
              <a:t>Agent</a:t>
            </a:r>
            <a:r>
              <a:rPr lang="zh-CN" altLang="en-US" b="1" smtClean="0">
                <a:latin typeface="Times New Roman" panose="02020603050405020304" pitchFamily="18" charset="0"/>
                <a:ea typeface="楷体_GB2312" pitchFamily="49" charset="-122"/>
              </a:rPr>
              <a:t>技术研究进入高潮。</a:t>
            </a:r>
          </a:p>
        </p:txBody>
      </p:sp>
      <p:sp>
        <p:nvSpPr>
          <p:cNvPr id="118787"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5.2</a:t>
            </a:r>
            <a:r>
              <a:rPr lang="zh-CN" altLang="en-US" sz="3800">
                <a:solidFill>
                  <a:schemeClr val="bg1"/>
                </a:solidFill>
                <a:ea typeface="宋体" panose="02010600030101010101" pitchFamily="2" charset="-122"/>
              </a:rPr>
              <a:t> 符号主义发展概况</a:t>
            </a:r>
          </a:p>
        </p:txBody>
      </p:sp>
    </p:spTree>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3"/>
          <p:cNvSpPr>
            <a:spLocks noGrp="1" noChangeArrowheads="1"/>
          </p:cNvSpPr>
          <p:nvPr>
            <p:ph idx="1"/>
          </p:nvPr>
        </p:nvSpPr>
        <p:spPr>
          <a:xfrm>
            <a:off x="250825" y="908050"/>
            <a:ext cx="8724900" cy="5400675"/>
          </a:xfrm>
        </p:spPr>
        <p:txBody>
          <a:bodyPr/>
          <a:lstStyle/>
          <a:p>
            <a:pPr>
              <a:lnSpc>
                <a:spcPct val="130000"/>
              </a:lnSpc>
            </a:pPr>
            <a:r>
              <a:rPr lang="zh-CN" altLang="en-US" b="1" smtClean="0">
                <a:solidFill>
                  <a:srgbClr val="FF0000"/>
                </a:solidFill>
                <a:latin typeface="Times New Roman" panose="02020603050405020304" pitchFamily="18" charset="0"/>
                <a:ea typeface="楷体" panose="02010609060101010101" pitchFamily="49" charset="-122"/>
              </a:rPr>
              <a:t>符号主义学派的代表人物</a:t>
            </a:r>
            <a:r>
              <a:rPr lang="zh-CN" altLang="en-US" b="1" smtClean="0">
                <a:latin typeface="Times New Roman" panose="02020603050405020304" pitchFamily="18" charset="0"/>
                <a:ea typeface="楷体" panose="02010609060101010101" pitchFamily="49" charset="-122"/>
              </a:rPr>
              <a:t>主要有赫伯特</a:t>
            </a:r>
            <a:r>
              <a:rPr lang="en-US" altLang="zh-CN" b="1" smtClean="0">
                <a:latin typeface="Times New Roman" panose="02020603050405020304" pitchFamily="18" charset="0"/>
                <a:ea typeface="楷体" panose="02010609060101010101" pitchFamily="49" charset="-122"/>
              </a:rPr>
              <a:t>·</a:t>
            </a:r>
            <a:r>
              <a:rPr lang="zh-CN" altLang="en-US" b="1" smtClean="0">
                <a:latin typeface="Times New Roman" panose="02020603050405020304" pitchFamily="18" charset="0"/>
                <a:ea typeface="楷体" panose="02010609060101010101" pitchFamily="49" charset="-122"/>
              </a:rPr>
              <a:t>西蒙</a:t>
            </a:r>
            <a:r>
              <a:rPr lang="en-US" altLang="zh-CN" b="1" smtClean="0">
                <a:latin typeface="Times New Roman" panose="02020603050405020304" pitchFamily="18" charset="0"/>
                <a:ea typeface="楷体" panose="02010609060101010101" pitchFamily="49" charset="-122"/>
              </a:rPr>
              <a:t>(Herbert Alexander Simon</a:t>
            </a:r>
            <a:r>
              <a:rPr lang="zh-CN" altLang="en-US" b="1" smtClean="0">
                <a:latin typeface="Times New Roman" panose="02020603050405020304" pitchFamily="18" charset="0"/>
                <a:ea typeface="楷体" panose="02010609060101010101" pitchFamily="49" charset="-122"/>
              </a:rPr>
              <a:t>，</a:t>
            </a:r>
            <a:r>
              <a:rPr lang="en-US" altLang="zh-CN" b="1" smtClean="0">
                <a:latin typeface="Times New Roman" panose="02020603050405020304" pitchFamily="18" charset="0"/>
                <a:ea typeface="楷体" panose="02010609060101010101" pitchFamily="49" charset="-122"/>
              </a:rPr>
              <a:t>1916-)</a:t>
            </a:r>
            <a:r>
              <a:rPr lang="zh-CN" altLang="en-US" b="1" smtClean="0">
                <a:latin typeface="Times New Roman" panose="02020603050405020304" pitchFamily="18" charset="0"/>
                <a:ea typeface="楷体" panose="02010609060101010101" pitchFamily="49" charset="-122"/>
              </a:rPr>
              <a:t>和艾伦</a:t>
            </a:r>
            <a:r>
              <a:rPr lang="en-US" altLang="zh-CN" b="1" smtClean="0">
                <a:latin typeface="Times New Roman" panose="02020603050405020304" pitchFamily="18" charset="0"/>
                <a:ea typeface="楷体" panose="02010609060101010101" pitchFamily="49" charset="-122"/>
              </a:rPr>
              <a:t>·</a:t>
            </a:r>
            <a:r>
              <a:rPr lang="zh-CN" altLang="en-US" b="1" smtClean="0">
                <a:latin typeface="Times New Roman" panose="02020603050405020304" pitchFamily="18" charset="0"/>
                <a:ea typeface="楷体" panose="02010609060101010101" pitchFamily="49" charset="-122"/>
              </a:rPr>
              <a:t>纽厄尔</a:t>
            </a:r>
            <a:r>
              <a:rPr lang="en-US" altLang="zh-CN" b="1" smtClean="0">
                <a:latin typeface="Times New Roman" panose="02020603050405020304" pitchFamily="18" charset="0"/>
                <a:ea typeface="楷体" panose="02010609060101010101" pitchFamily="49" charset="-122"/>
              </a:rPr>
              <a:t>(Allen Newell</a:t>
            </a:r>
            <a:r>
              <a:rPr lang="zh-CN" altLang="en-US" b="1" smtClean="0">
                <a:latin typeface="Times New Roman" panose="02020603050405020304" pitchFamily="18" charset="0"/>
                <a:ea typeface="楷体" panose="02010609060101010101" pitchFamily="49" charset="-122"/>
              </a:rPr>
              <a:t>，</a:t>
            </a:r>
            <a:r>
              <a:rPr lang="en-US" altLang="zh-CN" b="1" smtClean="0">
                <a:latin typeface="Times New Roman" panose="02020603050405020304" pitchFamily="18" charset="0"/>
                <a:ea typeface="楷体" panose="02010609060101010101" pitchFamily="49" charset="-122"/>
              </a:rPr>
              <a:t>1927-1992)</a:t>
            </a:r>
            <a:r>
              <a:rPr lang="zh-CN" altLang="en-US" b="1" smtClean="0">
                <a:latin typeface="Times New Roman" panose="02020603050405020304" pitchFamily="18" charset="0"/>
                <a:ea typeface="楷体" panose="02010609060101010101" pitchFamily="49" charset="-122"/>
              </a:rPr>
              <a:t>。</a:t>
            </a:r>
          </a:p>
          <a:p>
            <a:pPr>
              <a:lnSpc>
                <a:spcPct val="130000"/>
              </a:lnSpc>
            </a:pPr>
            <a:r>
              <a:rPr lang="zh-CN" altLang="en-US" b="1" smtClean="0">
                <a:solidFill>
                  <a:srgbClr val="FF0000"/>
                </a:solidFill>
                <a:latin typeface="Times New Roman" panose="02020603050405020304" pitchFamily="18" charset="0"/>
                <a:ea typeface="楷体" panose="02010609060101010101" pitchFamily="49" charset="-122"/>
              </a:rPr>
              <a:t>西蒙和纽厄尔两人曾是师生</a:t>
            </a:r>
            <a:r>
              <a:rPr lang="zh-CN" altLang="en-US" b="1" smtClean="0">
                <a:latin typeface="Times New Roman" panose="02020603050405020304" pitchFamily="18" charset="0"/>
                <a:ea typeface="楷体" panose="02010609060101010101" pitchFamily="49" charset="-122"/>
              </a:rPr>
              <a:t>，后来成为极其亲密的合作者，共事长达</a:t>
            </a:r>
            <a:r>
              <a:rPr lang="en-US" altLang="zh-CN" b="1" smtClean="0">
                <a:latin typeface="Times New Roman" panose="02020603050405020304" pitchFamily="18" charset="0"/>
                <a:ea typeface="楷体" panose="02010609060101010101" pitchFamily="49" charset="-122"/>
              </a:rPr>
              <a:t>42</a:t>
            </a:r>
            <a:r>
              <a:rPr lang="zh-CN" altLang="en-US" b="1" smtClean="0">
                <a:latin typeface="Times New Roman" panose="02020603050405020304" pitchFamily="18" charset="0"/>
                <a:ea typeface="楷体" panose="02010609060101010101" pitchFamily="49" charset="-122"/>
              </a:rPr>
              <a:t>年，直至纽厄尔于</a:t>
            </a:r>
            <a:r>
              <a:rPr lang="en-US" altLang="zh-CN" b="1" smtClean="0">
                <a:latin typeface="Times New Roman" panose="02020603050405020304" pitchFamily="18" charset="0"/>
                <a:ea typeface="楷体" panose="02010609060101010101" pitchFamily="49" charset="-122"/>
              </a:rPr>
              <a:t>1992</a:t>
            </a:r>
            <a:r>
              <a:rPr lang="zh-CN" altLang="en-US" b="1" smtClean="0">
                <a:latin typeface="Times New Roman" panose="02020603050405020304" pitchFamily="18" charset="0"/>
                <a:ea typeface="楷体" panose="02010609060101010101" pitchFamily="49" charset="-122"/>
              </a:rPr>
              <a:t>年去世。</a:t>
            </a:r>
          </a:p>
          <a:p>
            <a:pPr>
              <a:lnSpc>
                <a:spcPct val="130000"/>
              </a:lnSpc>
            </a:pPr>
            <a:r>
              <a:rPr lang="en-US" altLang="zh-CN" b="1" smtClean="0">
                <a:latin typeface="Times New Roman" panose="02020603050405020304" pitchFamily="18" charset="0"/>
                <a:ea typeface="楷体" panose="02010609060101010101" pitchFamily="49" charset="-122"/>
              </a:rPr>
              <a:t>1975</a:t>
            </a:r>
            <a:r>
              <a:rPr lang="zh-CN" altLang="en-US" b="1" smtClean="0">
                <a:latin typeface="Times New Roman" panose="02020603050405020304" pitchFamily="18" charset="0"/>
                <a:ea typeface="楷体" panose="02010609060101010101" pitchFamily="49" charset="-122"/>
              </a:rPr>
              <a:t>年，他们共同获得“计算机领域的诺贝尔奖”</a:t>
            </a:r>
            <a:r>
              <a:rPr lang="en-US" altLang="zh-CN" b="1" smtClean="0">
                <a:latin typeface="Times New Roman" panose="02020603050405020304" pitchFamily="18" charset="0"/>
                <a:ea typeface="楷体" panose="02010609060101010101" pitchFamily="49" charset="-122"/>
              </a:rPr>
              <a:t>-</a:t>
            </a:r>
            <a:r>
              <a:rPr lang="zh-CN" altLang="en-US" b="1" smtClean="0">
                <a:latin typeface="Times New Roman" panose="02020603050405020304" pitchFamily="18" charset="0"/>
                <a:ea typeface="楷体" panose="02010609060101010101" pitchFamily="49" charset="-122"/>
              </a:rPr>
              <a:t>图灵奖，这也是</a:t>
            </a:r>
            <a:r>
              <a:rPr lang="zh-CN" altLang="en-US" b="1" smtClean="0">
                <a:solidFill>
                  <a:srgbClr val="FF0000"/>
                </a:solidFill>
                <a:latin typeface="Times New Roman" panose="02020603050405020304" pitchFamily="18" charset="0"/>
                <a:ea typeface="楷体" panose="02010609060101010101" pitchFamily="49" charset="-122"/>
              </a:rPr>
              <a:t>图灵奖首次同时授予两位学者</a:t>
            </a:r>
            <a:r>
              <a:rPr lang="zh-CN" altLang="en-US" b="1" smtClean="0">
                <a:latin typeface="Times New Roman" panose="02020603050405020304" pitchFamily="18" charset="0"/>
                <a:ea typeface="楷体" panose="02010609060101010101" pitchFamily="49" charset="-122"/>
              </a:rPr>
              <a:t>。</a:t>
            </a:r>
            <a:r>
              <a:rPr lang="zh-CN" altLang="en-US" b="1" smtClean="0"/>
              <a:t> </a:t>
            </a:r>
          </a:p>
        </p:txBody>
      </p:sp>
      <p:sp>
        <p:nvSpPr>
          <p:cNvPr id="119811"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5.2</a:t>
            </a:r>
            <a:r>
              <a:rPr lang="zh-CN" altLang="en-US" sz="3800">
                <a:solidFill>
                  <a:schemeClr val="bg1"/>
                </a:solidFill>
                <a:ea typeface="宋体" panose="02010600030101010101" pitchFamily="2" charset="-122"/>
              </a:rPr>
              <a:t> 符号主义发展概况</a:t>
            </a:r>
          </a:p>
        </p:txBody>
      </p:sp>
    </p:spTree>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0834" name="Rectangle 3"/>
          <p:cNvSpPr>
            <a:spLocks noGrp="1" noChangeArrowheads="1"/>
          </p:cNvSpPr>
          <p:nvPr>
            <p:ph idx="1"/>
          </p:nvPr>
        </p:nvSpPr>
        <p:spPr/>
        <p:txBody>
          <a:bodyPr/>
          <a:lstStyle/>
          <a:p>
            <a:pPr eaLnBrk="1" hangingPunct="1">
              <a:buClr>
                <a:schemeClr val="hlink"/>
              </a:buClr>
              <a:buFont typeface="Wingdings" panose="05000000000000000000" pitchFamily="2" charset="2"/>
              <a:buChar char="q"/>
            </a:pPr>
            <a:r>
              <a:rPr lang="zh-CN" altLang="en-US" b="1" smtClean="0">
                <a:latin typeface="Times New Roman" panose="02020603050405020304" pitchFamily="18" charset="0"/>
                <a:ea typeface="楷体" panose="02010609060101010101" pitchFamily="49" charset="-122"/>
              </a:rPr>
              <a:t>早在</a:t>
            </a:r>
            <a:r>
              <a:rPr lang="en-US" altLang="zh-CN" b="1" smtClean="0">
                <a:latin typeface="Times New Roman" panose="02020603050405020304" pitchFamily="18" charset="0"/>
                <a:ea typeface="楷体" panose="02010609060101010101" pitchFamily="49" charset="-122"/>
              </a:rPr>
              <a:t>20</a:t>
            </a:r>
            <a:r>
              <a:rPr lang="zh-CN" altLang="en-US" b="1" smtClean="0">
                <a:latin typeface="Times New Roman" panose="02020603050405020304" pitchFamily="18" charset="0"/>
                <a:ea typeface="楷体" panose="02010609060101010101" pitchFamily="49" charset="-122"/>
              </a:rPr>
              <a:t>世纪</a:t>
            </a:r>
            <a:r>
              <a:rPr lang="en-US" altLang="zh-CN" b="1" smtClean="0">
                <a:latin typeface="Times New Roman" panose="02020603050405020304" pitchFamily="18" charset="0"/>
                <a:ea typeface="楷体" panose="02010609060101010101" pitchFamily="49" charset="-122"/>
              </a:rPr>
              <a:t>40</a:t>
            </a:r>
            <a:r>
              <a:rPr lang="zh-CN" altLang="en-US" b="1" smtClean="0">
                <a:latin typeface="Times New Roman" panose="02020603050405020304" pitchFamily="18" charset="0"/>
                <a:ea typeface="楷体" panose="02010609060101010101" pitchFamily="49" charset="-122"/>
              </a:rPr>
              <a:t>年代，就有一些学者开始研究</a:t>
            </a:r>
            <a:r>
              <a:rPr lang="zh-CN" altLang="en-US" b="1" smtClean="0">
                <a:solidFill>
                  <a:srgbClr val="0000FF"/>
                </a:solidFill>
                <a:latin typeface="Times New Roman" panose="02020603050405020304" pitchFamily="18" charset="0"/>
                <a:ea typeface="楷体" panose="02010609060101010101" pitchFamily="49" charset="-122"/>
              </a:rPr>
              <a:t>神经元及其数学模型</a:t>
            </a:r>
            <a:r>
              <a:rPr lang="zh-CN" altLang="en-US" b="1" smtClean="0">
                <a:latin typeface="Times New Roman" panose="02020603050405020304" pitchFamily="18" charset="0"/>
                <a:ea typeface="楷体" panose="02010609060101010101" pitchFamily="49" charset="-122"/>
              </a:rPr>
              <a:t>。</a:t>
            </a:r>
          </a:p>
          <a:p>
            <a:pPr eaLnBrk="1" hangingPunct="1">
              <a:buClr>
                <a:schemeClr val="hlink"/>
              </a:buClr>
              <a:buFont typeface="Wingdings" panose="05000000000000000000" pitchFamily="2" charset="2"/>
              <a:buChar char="q"/>
            </a:pPr>
            <a:r>
              <a:rPr lang="zh-CN" altLang="en-US" b="1" smtClean="0">
                <a:latin typeface="Times New Roman" panose="02020603050405020304" pitchFamily="18" charset="0"/>
                <a:ea typeface="楷体" panose="02010609060101010101" pitchFamily="49" charset="-122"/>
              </a:rPr>
              <a:t>在</a:t>
            </a:r>
            <a:r>
              <a:rPr lang="en-US" altLang="zh-CN" b="1" smtClean="0">
                <a:latin typeface="Times New Roman" panose="02020603050405020304" pitchFamily="18" charset="0"/>
                <a:ea typeface="楷体" panose="02010609060101010101" pitchFamily="49" charset="-122"/>
              </a:rPr>
              <a:t>20</a:t>
            </a:r>
            <a:r>
              <a:rPr lang="zh-CN" altLang="en-US" b="1" smtClean="0">
                <a:latin typeface="Times New Roman" panose="02020603050405020304" pitchFamily="18" charset="0"/>
                <a:ea typeface="楷体" panose="02010609060101010101" pitchFamily="49" charset="-122"/>
              </a:rPr>
              <a:t>世纪</a:t>
            </a:r>
            <a:r>
              <a:rPr lang="en-US" altLang="zh-CN" b="1" smtClean="0">
                <a:latin typeface="Times New Roman" panose="02020603050405020304" pitchFamily="18" charset="0"/>
                <a:ea typeface="楷体" panose="02010609060101010101" pitchFamily="49" charset="-122"/>
              </a:rPr>
              <a:t>50</a:t>
            </a:r>
            <a:r>
              <a:rPr lang="zh-CN" altLang="en-US" b="1" smtClean="0">
                <a:latin typeface="Times New Roman" panose="02020603050405020304" pitchFamily="18" charset="0"/>
                <a:ea typeface="楷体" panose="02010609060101010101" pitchFamily="49" charset="-122"/>
              </a:rPr>
              <a:t>年代末</a:t>
            </a:r>
            <a:r>
              <a:rPr lang="en-US" altLang="zh-CN" b="1" smtClean="0">
                <a:latin typeface="Times New Roman" panose="02020603050405020304" pitchFamily="18" charset="0"/>
                <a:ea typeface="楷体" panose="02010609060101010101" pitchFamily="49" charset="-122"/>
              </a:rPr>
              <a:t>60</a:t>
            </a:r>
            <a:r>
              <a:rPr lang="zh-CN" altLang="en-US" b="1" smtClean="0">
                <a:latin typeface="Times New Roman" panose="02020603050405020304" pitchFamily="18" charset="0"/>
                <a:ea typeface="楷体" panose="02010609060101010101" pitchFamily="49" charset="-122"/>
              </a:rPr>
              <a:t>年代初，开始了人工智能意义下的</a:t>
            </a:r>
            <a:r>
              <a:rPr lang="zh-CN" altLang="en-US" b="1" smtClean="0">
                <a:solidFill>
                  <a:srgbClr val="0000FF"/>
                </a:solidFill>
                <a:latin typeface="Times New Roman" panose="02020603050405020304" pitchFamily="18" charset="0"/>
                <a:ea typeface="楷体" panose="02010609060101010101" pitchFamily="49" charset="-122"/>
              </a:rPr>
              <a:t>神经网络系统</a:t>
            </a:r>
            <a:r>
              <a:rPr lang="zh-CN" altLang="en-US" b="1" smtClean="0">
                <a:latin typeface="Times New Roman" panose="02020603050405020304" pitchFamily="18" charset="0"/>
                <a:ea typeface="楷体" panose="02010609060101010101" pitchFamily="49" charset="-122"/>
              </a:rPr>
              <a:t>的研究。这些研究的成果已经用于诸如天气预报、电子电路分析、人工视觉等许多方面。</a:t>
            </a:r>
          </a:p>
          <a:p>
            <a:pPr eaLnBrk="1" hangingPunct="1">
              <a:buClr>
                <a:schemeClr val="hlink"/>
              </a:buClr>
              <a:buFont typeface="Wingdings" panose="05000000000000000000" pitchFamily="2" charset="2"/>
              <a:buChar char="q"/>
            </a:pPr>
            <a:r>
              <a:rPr lang="en-US" altLang="zh-CN" b="1" smtClean="0">
                <a:latin typeface="Times New Roman" panose="02020603050405020304" pitchFamily="18" charset="0"/>
                <a:ea typeface="楷体" panose="02010609060101010101" pitchFamily="49" charset="-122"/>
              </a:rPr>
              <a:t>1987</a:t>
            </a:r>
            <a:r>
              <a:rPr lang="zh-CN" altLang="en-US" b="1" smtClean="0">
                <a:latin typeface="Times New Roman" panose="02020603050405020304" pitchFamily="18" charset="0"/>
                <a:ea typeface="楷体" panose="02010609060101010101" pitchFamily="49" charset="-122"/>
              </a:rPr>
              <a:t>年召开的第一届国际神经网络会议决定成立国际神经网络学会，使得神经网络和专家系统、知识工程一起成为人工智能的</a:t>
            </a:r>
            <a:r>
              <a:rPr lang="zh-CN" altLang="en-US" b="1" smtClean="0">
                <a:solidFill>
                  <a:srgbClr val="0000FF"/>
                </a:solidFill>
                <a:latin typeface="Times New Roman" panose="02020603050405020304" pitchFamily="18" charset="0"/>
                <a:ea typeface="楷体" panose="02010609060101010101" pitchFamily="49" charset="-122"/>
              </a:rPr>
              <a:t>两个主流方向</a:t>
            </a:r>
            <a:r>
              <a:rPr lang="zh-CN" altLang="en-US" b="1" smtClean="0">
                <a:latin typeface="Times New Roman" panose="02020603050405020304" pitchFamily="18" charset="0"/>
                <a:ea typeface="楷体" panose="02010609060101010101" pitchFamily="49" charset="-122"/>
              </a:rPr>
              <a:t>。</a:t>
            </a:r>
          </a:p>
        </p:txBody>
      </p:sp>
      <p:sp>
        <p:nvSpPr>
          <p:cNvPr id="120835" name="Rectangle 2"/>
          <p:cNvSpPr>
            <a:spLocks noGrp="1" noChangeArrowheads="1"/>
          </p:cNvSpPr>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indent="176213">
              <a:defRPr sz="4000" b="1">
                <a:solidFill>
                  <a:srgbClr val="003366"/>
                </a:solidFill>
                <a:latin typeface="Arial" panose="020B0604020202020204" pitchFamily="34" charset="0"/>
                <a:ea typeface="黑体" panose="02010609060101010101" pitchFamily="49" charset="-122"/>
              </a:defRPr>
            </a:lvl1pPr>
            <a:lvl2pPr marL="742950" indent="-285750">
              <a:defRPr sz="4000" b="1">
                <a:solidFill>
                  <a:srgbClr val="003366"/>
                </a:solidFill>
                <a:latin typeface="Arial" panose="020B0604020202020204" pitchFamily="34" charset="0"/>
                <a:ea typeface="黑体" panose="02010609060101010101" pitchFamily="49" charset="-122"/>
              </a:defRPr>
            </a:lvl2pPr>
            <a:lvl3pPr marL="1143000" indent="-228600">
              <a:defRPr sz="4000" b="1">
                <a:solidFill>
                  <a:srgbClr val="003366"/>
                </a:solidFill>
                <a:latin typeface="Arial" panose="020B0604020202020204" pitchFamily="34" charset="0"/>
                <a:ea typeface="黑体" panose="02010609060101010101" pitchFamily="49" charset="-122"/>
              </a:defRPr>
            </a:lvl3pPr>
            <a:lvl4pPr marL="1600200" indent="-228600">
              <a:defRPr sz="4000" b="1">
                <a:solidFill>
                  <a:srgbClr val="003366"/>
                </a:solidFill>
                <a:latin typeface="Arial" panose="020B0604020202020204" pitchFamily="34" charset="0"/>
                <a:ea typeface="黑体" panose="02010609060101010101" pitchFamily="49" charset="-122"/>
              </a:defRPr>
            </a:lvl4pPr>
            <a:lvl5pPr marL="2057400" indent="-228600">
              <a:defRPr sz="4000" b="1">
                <a:solidFill>
                  <a:srgbClr val="003366"/>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b="1">
                <a:solidFill>
                  <a:srgbClr val="003366"/>
                </a:solidFill>
                <a:latin typeface="Arial" panose="020B0604020202020204" pitchFamily="34" charset="0"/>
                <a:ea typeface="黑体" panose="02010609060101010101" pitchFamily="49" charset="-122"/>
              </a:defRPr>
            </a:lvl9pPr>
          </a:lstStyle>
          <a:p>
            <a:pPr eaLnBrk="1" hangingPunct="1"/>
            <a:r>
              <a:rPr lang="en-US" altLang="zh-CN" sz="3800">
                <a:solidFill>
                  <a:schemeClr val="bg1"/>
                </a:solidFill>
                <a:ea typeface="宋体" panose="02010600030101010101" pitchFamily="2" charset="-122"/>
              </a:rPr>
              <a:t>5.3</a:t>
            </a:r>
            <a:r>
              <a:rPr lang="zh-CN" altLang="en-US" sz="3800">
                <a:solidFill>
                  <a:schemeClr val="bg1"/>
                </a:solidFill>
                <a:ea typeface="宋体" panose="02010600030101010101" pitchFamily="2" charset="-122"/>
              </a:rPr>
              <a:t> 连接主义发展概况</a:t>
            </a: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docProps/app.xml><?xml version="1.0" encoding="utf-8"?>
<Properties xmlns="http://schemas.openxmlformats.org/officeDocument/2006/extended-properties" xmlns:vt="http://schemas.openxmlformats.org/officeDocument/2006/docPropsVTypes">
  <Template>C:\Program Files\Microsoft Office2000\Templates\Presentation Designs\ECUST 模板.pot</Template>
  <TotalTime>188</TotalTime>
  <Pages>0</Pages>
  <Words>10218</Words>
  <Characters>0</Characters>
  <Application>Microsoft Office PowerPoint</Application>
  <DocSecurity>0</DocSecurity>
  <PresentationFormat>全屏显示(4:3)</PresentationFormat>
  <Lines>0</Lines>
  <Paragraphs>897</Paragraphs>
  <Slides>164</Slides>
  <Notes>10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164</vt:i4>
      </vt:variant>
    </vt:vector>
  </HeadingPairs>
  <TitlesOfParts>
    <vt:vector size="181" baseType="lpstr">
      <vt:lpstr>Arial</vt:lpstr>
      <vt:lpstr>黑体</vt:lpstr>
      <vt:lpstr>宋体</vt:lpstr>
      <vt:lpstr>Wingdings</vt:lpstr>
      <vt:lpstr>MS PGothic</vt:lpstr>
      <vt:lpstr>Times New Roman</vt:lpstr>
      <vt:lpstr>楷体_GB2312</vt:lpstr>
      <vt:lpstr>华文新魏</vt:lpstr>
      <vt:lpstr>楷体</vt:lpstr>
      <vt:lpstr>+mn-ea</vt:lpstr>
      <vt:lpstr>Verdana</vt:lpstr>
      <vt:lpstr>Tahoma</vt:lpstr>
      <vt:lpstr>Courier New</vt:lpstr>
      <vt:lpstr>微软雅黑</vt:lpstr>
      <vt:lpstr>方正舒体</vt:lpstr>
      <vt:lpstr>华文中宋</vt:lpstr>
      <vt:lpstr>wasedaSample5</vt:lpstr>
      <vt:lpstr>人工智能</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讨论</vt:lpstr>
      <vt:lpstr>附录  绪论</vt:lpstr>
      <vt:lpstr>1.2  人工智能的发展简史</vt:lpstr>
      <vt:lpstr>PowerPoint 演示文稿</vt:lpstr>
      <vt:lpstr>1.2.2  形成（1956年－1969年） </vt:lpstr>
      <vt:lpstr>1.2.2  形成（1956年－1969年） </vt:lpstr>
      <vt:lpstr>1.2.3  发展（1970年－   ）</vt:lpstr>
      <vt:lpstr>1.2.4  大数据驱动发展期（2011年－   ）</vt:lpstr>
      <vt:lpstr>1.2.4  大数据驱动发展期（2011年－   ）</vt:lpstr>
      <vt:lpstr>第1章  绪论</vt:lpstr>
      <vt:lpstr>1.3  人工智能研究的基本内容</vt:lpstr>
      <vt:lpstr>      2. 机器感知 </vt:lpstr>
      <vt:lpstr>      2. 机器感知 </vt:lpstr>
      <vt:lpstr>      2. 机器感知 </vt:lpstr>
      <vt:lpstr>第1章  绪论</vt:lpstr>
      <vt:lpstr>PowerPoint 演示文稿</vt:lpstr>
      <vt:lpstr>1.4  人工智能的主要研究领域</vt:lpstr>
      <vt:lpstr>1.4  人工智能的主要研究领域</vt:lpstr>
      <vt:lpstr>1.4  人工智能的主要研究领域</vt:lpstr>
      <vt:lpstr>1.4  人工智能的主要研究领域</vt:lpstr>
      <vt:lpstr>PowerPoint 演示文稿</vt:lpstr>
      <vt:lpstr>1.4  人工智能的主要研究领域</vt:lpstr>
      <vt:lpstr>PowerPoint 演示文稿</vt:lpstr>
      <vt:lpstr>1.4  人工智能的主要研究领域</vt:lpstr>
      <vt:lpstr>1.4  人工智能的主要研究领域</vt:lpstr>
      <vt:lpstr>PowerPoint 演示文稿</vt:lpstr>
      <vt:lpstr>PowerPoint 演示文稿</vt:lpstr>
      <vt:lpstr>PowerPoint 演示文稿</vt:lpstr>
      <vt:lpstr>PowerPoint 演示文稿</vt:lpstr>
      <vt:lpstr>PowerPoint 演示文稿</vt:lpstr>
      <vt:lpstr>1.4  人工智能的主要研究领域</vt:lpstr>
      <vt:lpstr>1.4  人工智能的主要研究领域</vt:lpstr>
      <vt:lpstr>PowerPoint 演示文稿</vt:lpstr>
      <vt:lpstr>PowerPoint 演示文稿</vt:lpstr>
      <vt:lpstr>1.4  人工智能的主要研究领域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1.4  人工智能的主要研究领域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Microsoft</Company>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Billgates</dc:creator>
  <cp:keywords/>
  <dc:description/>
  <cp:lastModifiedBy>czh</cp:lastModifiedBy>
  <cp:revision>763</cp:revision>
  <dcterms:created xsi:type="dcterms:W3CDTF">2004-12-25T14:22:26Z</dcterms:created>
  <dcterms:modified xsi:type="dcterms:W3CDTF">2024-06-18T09:03:06Z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